
<file path=[Content_Types].xml><?xml version="1.0" encoding="utf-8"?>
<Types xmlns="http://schemas.openxmlformats.org/package/2006/content-types">
  <Default Extension="xml" ContentType="application/xml"/>
  <Default Extension="wav" ContentType="audio/wav"/>
  <Default Extension="jpeg" ContentType="image/jpeg"/>
  <Default Extension="jpg" ContentType="image/jpeg"/>
  <Default Extension="mp4" ContentType="video/unknown"/>
  <Default Extension="mp3" ContentType="audio/unknown"/>
  <Default Extension="tiff" ContentType="image/tiff"/>
  <Default Extension="rels" ContentType="application/vnd.openxmlformats-package.relationships+xml"/>
  <Default Extension="aiff" ContentType="audi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9" r:id="rId3"/>
    <p:sldId id="276" r:id="rId4"/>
    <p:sldId id="260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274" r:id="rId34"/>
    <p:sldId id="275" r:id="rId35"/>
  </p:sldIdLst>
  <p:sldSz cx="9144000" cy="6858000" type="screen4x3"/>
  <p:notesSz cx="6858000" cy="9144000"/>
  <p:defaultTextStyle>
    <a:defPPr>
      <a:defRPr lang="fr-F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03" d="100"/>
          <a:sy n="103" d="100"/>
        </p:scale>
        <p:origin x="-464" y="-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fr-FR" smtClean="0"/>
              <a:t>Cliquez et modifiez le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341C74B3-2207-1F4C-BA52-A710F6232B77}" type="datetimeFigureOut">
              <a:rPr lang="fr-FR" smtClean="0"/>
              <a:t>20/09/22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505D34B9-213B-1A42-B477-5DFB730A9494}" type="slidenum">
              <a:rPr lang="fr-FR" smtClean="0"/>
              <a:t>‹#›</a:t>
            </a:fld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app.box.com/s/usnmgvdafxke9r4689ixmphcq0l2d3x8" TargetMode="External"/><Relationship Id="rId3" Type="http://schemas.openxmlformats.org/officeDocument/2006/relationships/hyperlink" Target="https://app.box.com/s/462ycisq8n7207mfcru8qbizz8ts9afd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9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1" Type="http://schemas.microsoft.com/office/2007/relationships/media" Target="../media/media2.aiff"/><Relationship Id="rId2" Type="http://schemas.openxmlformats.org/officeDocument/2006/relationships/audio" Target="../media/media2.a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9.png"/><Relationship Id="rId5" Type="http://schemas.openxmlformats.org/officeDocument/2006/relationships/image" Target="../media/image14.png"/><Relationship Id="rId6" Type="http://schemas.openxmlformats.org/officeDocument/2006/relationships/image" Target="../media/image15.jpg"/><Relationship Id="rId1" Type="http://schemas.microsoft.com/office/2007/relationships/media" Target="../media/media3.mp3"/><Relationship Id="rId2" Type="http://schemas.openxmlformats.org/officeDocument/2006/relationships/audio" Target="../media/media3.mp3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0.jpg"/><Relationship Id="rId5" Type="http://schemas.openxmlformats.org/officeDocument/2006/relationships/image" Target="../media/image14.png"/><Relationship Id="rId1" Type="http://schemas.microsoft.com/office/2007/relationships/media" Target="../media/media4.mp3"/><Relationship Id="rId2" Type="http://schemas.openxmlformats.org/officeDocument/2006/relationships/audio" Target="../media/media4.mp3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3.tiff"/><Relationship Id="rId5" Type="http://schemas.openxmlformats.org/officeDocument/2006/relationships/image" Target="../media/image14.png"/><Relationship Id="rId1" Type="http://schemas.microsoft.com/office/2007/relationships/media" Target="../media/media5.wav"/><Relationship Id="rId2" Type="http://schemas.openxmlformats.org/officeDocument/2006/relationships/audio" Target="../media/media5.wa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4.tiff"/><Relationship Id="rId5" Type="http://schemas.openxmlformats.org/officeDocument/2006/relationships/image" Target="../media/image14.png"/><Relationship Id="rId1" Type="http://schemas.microsoft.com/office/2007/relationships/media" Target="../media/media6.wav"/><Relationship Id="rId2" Type="http://schemas.openxmlformats.org/officeDocument/2006/relationships/audio" Target="../media/media6.wa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5.tiff"/><Relationship Id="rId5" Type="http://schemas.openxmlformats.org/officeDocument/2006/relationships/image" Target="../media/image14.png"/><Relationship Id="rId1" Type="http://schemas.microsoft.com/office/2007/relationships/media" Target="../media/media7.wav"/><Relationship Id="rId2" Type="http://schemas.openxmlformats.org/officeDocument/2006/relationships/audio" Target="../media/media7.wav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4.png"/><Relationship Id="rId1" Type="http://schemas.microsoft.com/office/2007/relationships/media" Target="../media/media8.mp3"/><Relationship Id="rId2" Type="http://schemas.openxmlformats.org/officeDocument/2006/relationships/audio" Target="../media/media8.mp3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762000" y="261218"/>
            <a:ext cx="7543800" cy="1524000"/>
          </a:xfrm>
        </p:spPr>
        <p:txBody>
          <a:bodyPr/>
          <a:lstStyle/>
          <a:p>
            <a:r>
              <a:rPr lang="fr-FR" sz="3600" b="1" dirty="0" smtClean="0"/>
              <a:t>Bloc 2 </a:t>
            </a:r>
            <a:r>
              <a:rPr lang="mr-IN" sz="3600" b="1" dirty="0" smtClean="0"/>
              <a:t>–</a:t>
            </a:r>
            <a:r>
              <a:rPr lang="fr-FR" sz="3600" b="1" dirty="0" smtClean="0"/>
              <a:t> UE  </a:t>
            </a:r>
            <a:r>
              <a:rPr lang="fr-FR" sz="3600" dirty="0"/>
              <a:t>Savoirs, didactiques et pratiques pédagogiques en éducation musicale</a:t>
            </a:r>
            <a:endParaRPr lang="fr-FR" sz="3600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219487" y="3281847"/>
            <a:ext cx="8450263" cy="3319394"/>
          </a:xfrm>
        </p:spPr>
        <p:txBody>
          <a:bodyPr>
            <a:normAutofit/>
          </a:bodyPr>
          <a:lstStyle/>
          <a:p>
            <a:pPr marL="285750" indent="-285750">
              <a:buFont typeface="Wingdings" charset="2"/>
              <a:buChar char="u"/>
            </a:pPr>
            <a:r>
              <a:rPr lang="fr-FR" sz="1800" dirty="0" err="1"/>
              <a:t>Moodle</a:t>
            </a:r>
            <a:r>
              <a:rPr lang="fr-FR" sz="1800" dirty="0"/>
              <a:t> clé: musique</a:t>
            </a:r>
          </a:p>
          <a:p>
            <a:pPr marL="285750" indent="-285750">
              <a:buFont typeface="Wingdings" charset="2"/>
              <a:buChar char="u"/>
            </a:pPr>
            <a:r>
              <a:rPr lang="fr-FR" sz="1800" dirty="0"/>
              <a:t>Lien ressources:</a:t>
            </a:r>
          </a:p>
          <a:p>
            <a:pPr marL="285750" indent="-285750">
              <a:buFont typeface="Arial"/>
              <a:buChar char="•"/>
            </a:pPr>
            <a:r>
              <a:rPr lang="fr-FR" sz="1800" dirty="0"/>
              <a:t>Chant maternelle: </a:t>
            </a:r>
            <a:r>
              <a:rPr lang="fr-FR" sz="1800" dirty="0">
                <a:hlinkClick r:id="rId2"/>
              </a:rPr>
              <a:t>https://app.box.com/s/usnmgvdafxke9r4689ixmphcq0l2d3x8</a:t>
            </a:r>
            <a:endParaRPr lang="fr-FR" sz="1800" dirty="0"/>
          </a:p>
          <a:p>
            <a:pPr marL="285750" indent="-285750">
              <a:buFont typeface="Arial"/>
              <a:buChar char="•"/>
            </a:pPr>
            <a:r>
              <a:rPr lang="fr-FR" sz="1800" dirty="0"/>
              <a:t>Écoutes: </a:t>
            </a:r>
            <a:r>
              <a:rPr lang="fr-FR" sz="1800" dirty="0">
                <a:hlinkClick r:id="rId3"/>
              </a:rPr>
              <a:t>https://app.box.com/s/462ycisq8n7207mfcru8qbizz8ts9afd</a:t>
            </a:r>
            <a:endParaRPr lang="fr-FR" sz="1800" dirty="0"/>
          </a:p>
          <a:p>
            <a:pPr marL="285750" indent="-285750">
              <a:buFont typeface="Wingdings" charset="2"/>
              <a:buChar char="u"/>
            </a:pPr>
            <a:r>
              <a:rPr lang="fr-FR" sz="1800" dirty="0"/>
              <a:t>Tour de table </a:t>
            </a:r>
            <a:r>
              <a:rPr lang="mr-IN" sz="1800" dirty="0"/>
              <a:t>–</a:t>
            </a:r>
            <a:r>
              <a:rPr lang="fr-FR" sz="1800" dirty="0"/>
              <a:t> des demandes particulières</a:t>
            </a:r>
          </a:p>
          <a:p>
            <a:pPr marL="285750" indent="-285750">
              <a:buFont typeface="Wingdings" charset="2"/>
              <a:buChar char="u"/>
            </a:pPr>
            <a:r>
              <a:rPr lang="fr-FR" sz="1800" dirty="0" smtClean="0"/>
              <a:t>La musique à l’école: les attentes institutionnelles</a:t>
            </a:r>
          </a:p>
          <a:p>
            <a:pPr marL="285750" indent="-285750">
              <a:buFont typeface="Arial"/>
              <a:buChar char="•"/>
            </a:pPr>
            <a:r>
              <a:rPr lang="fr-FR" sz="1800" dirty="0" smtClean="0"/>
              <a:t>En </a:t>
            </a:r>
            <a:r>
              <a:rPr lang="fr-FR" sz="1800" dirty="0" smtClean="0"/>
              <a:t>maternelle</a:t>
            </a:r>
            <a:endParaRPr lang="fr-FR" sz="1800" dirty="0" smtClean="0"/>
          </a:p>
        </p:txBody>
      </p:sp>
    </p:spTree>
    <p:extLst>
      <p:ext uri="{BB962C8B-B14F-4D97-AF65-F5344CB8AC3E}">
        <p14:creationId xmlns:p14="http://schemas.microsoft.com/office/powerpoint/2010/main" val="5367069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62000" y="5257800"/>
            <a:ext cx="6781800" cy="1600200"/>
          </a:xfrm>
        </p:spPr>
        <p:txBody>
          <a:bodyPr>
            <a:normAutofit fontScale="90000"/>
          </a:bodyPr>
          <a:lstStyle/>
          <a:p>
            <a:r>
              <a:rPr lang="fr-FR" dirty="0" smtClean="0"/>
              <a:t>Les programmes officiels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1495053"/>
          </a:xfrm>
        </p:spPr>
        <p:txBody>
          <a:bodyPr/>
          <a:lstStyle/>
          <a:p>
            <a:r>
              <a:rPr lang="fr-FR" dirty="0" smtClean="0"/>
              <a:t>En maternelle: B.O. du </a:t>
            </a:r>
            <a:r>
              <a:rPr lang="fr-FR" dirty="0" smtClean="0"/>
              <a:t>24 juin 2021</a:t>
            </a:r>
            <a:endParaRPr lang="fr-FR" dirty="0" smtClean="0"/>
          </a:p>
          <a:p>
            <a:r>
              <a:rPr lang="fr-FR" dirty="0" smtClean="0"/>
              <a:t>En élémentaire: B.O. du </a:t>
            </a:r>
            <a:r>
              <a:rPr lang="fr-FR" dirty="0" smtClean="0"/>
              <a:t>17 juillet 2020</a:t>
            </a:r>
            <a:endParaRPr lang="fr-FR" dirty="0" smtClean="0"/>
          </a:p>
          <a:p>
            <a:endParaRPr lang="fr-FR" dirty="0"/>
          </a:p>
          <a:p>
            <a:pPr marL="0" indent="0">
              <a:buNone/>
            </a:pPr>
            <a:endParaRPr lang="fr-FR" dirty="0"/>
          </a:p>
        </p:txBody>
      </p:sp>
      <p:graphicFrame>
        <p:nvGraphicFramePr>
          <p:cNvPr id="13" name="Tableau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2594040"/>
              </p:ext>
            </p:extLst>
          </p:nvPr>
        </p:nvGraphicFramePr>
        <p:xfrm>
          <a:off x="450776" y="3960990"/>
          <a:ext cx="1863350" cy="6532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3350"/>
              </a:tblGrid>
              <a:tr h="653214">
                <a:tc>
                  <a:txBody>
                    <a:bodyPr/>
                    <a:lstStyle/>
                    <a:p>
                      <a:pPr algn="ctr"/>
                      <a:r>
                        <a:rPr lang="fr-FR" sz="1400" dirty="0" smtClean="0"/>
                        <a:t>ECOLE</a:t>
                      </a:r>
                      <a:r>
                        <a:rPr lang="fr-FR" sz="1400" baseline="0" dirty="0" smtClean="0"/>
                        <a:t> MATERNELLE</a:t>
                      </a:r>
                      <a:endParaRPr lang="fr-FR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leau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194608"/>
              </p:ext>
            </p:extLst>
          </p:nvPr>
        </p:nvGraphicFramePr>
        <p:xfrm>
          <a:off x="2318591" y="3960990"/>
          <a:ext cx="3489050" cy="6532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9050"/>
              </a:tblGrid>
              <a:tr h="653214">
                <a:tc>
                  <a:txBody>
                    <a:bodyPr/>
                    <a:lstStyle/>
                    <a:p>
                      <a:pPr algn="ctr"/>
                      <a:r>
                        <a:rPr lang="fr-FR" sz="1400" dirty="0" smtClean="0"/>
                        <a:t>ECOLE</a:t>
                      </a:r>
                      <a:r>
                        <a:rPr lang="fr-FR" sz="1400" baseline="0" dirty="0" smtClean="0"/>
                        <a:t> ELEMENTAIRE</a:t>
                      </a:r>
                      <a:endParaRPr lang="fr-FR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leau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085484"/>
              </p:ext>
            </p:extLst>
          </p:nvPr>
        </p:nvGraphicFramePr>
        <p:xfrm>
          <a:off x="5995081" y="3960990"/>
          <a:ext cx="2529369" cy="6375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9369"/>
              </a:tblGrid>
              <a:tr h="637577">
                <a:tc>
                  <a:txBody>
                    <a:bodyPr/>
                    <a:lstStyle/>
                    <a:p>
                      <a:pPr algn="ctr"/>
                      <a:r>
                        <a:rPr lang="fr-FR" sz="1400" dirty="0" smtClean="0"/>
                        <a:t>COLLEGE</a:t>
                      </a:r>
                      <a:endParaRPr lang="fr-FR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leau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877282"/>
              </p:ext>
            </p:extLst>
          </p:nvPr>
        </p:nvGraphicFramePr>
        <p:xfrm>
          <a:off x="444128" y="3450672"/>
          <a:ext cx="5363513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36351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PREMIER DEGRE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leau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914799"/>
              </p:ext>
            </p:extLst>
          </p:nvPr>
        </p:nvGraphicFramePr>
        <p:xfrm>
          <a:off x="5995081" y="3450672"/>
          <a:ext cx="2579114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7911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SECOND</a:t>
                      </a:r>
                      <a:r>
                        <a:rPr lang="fr-FR" baseline="0" dirty="0" smtClean="0"/>
                        <a:t> DEGRE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8476618"/>
              </p:ext>
            </p:extLst>
          </p:nvPr>
        </p:nvGraphicFramePr>
        <p:xfrm>
          <a:off x="455240" y="4775600"/>
          <a:ext cx="186335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1117"/>
                <a:gridCol w="621117"/>
                <a:gridCol w="62111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PS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MS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GS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2975740"/>
              </p:ext>
            </p:extLst>
          </p:nvPr>
        </p:nvGraphicFramePr>
        <p:xfrm>
          <a:off x="2314126" y="4775600"/>
          <a:ext cx="349351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8703"/>
                <a:gridCol w="698703"/>
                <a:gridCol w="663074"/>
                <a:gridCol w="734332"/>
                <a:gridCol w="69870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CP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CE1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 smtClean="0"/>
                        <a:t>CE2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 smtClean="0"/>
                        <a:t>CM1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 smtClean="0"/>
                        <a:t>CM2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603800"/>
              </p:ext>
            </p:extLst>
          </p:nvPr>
        </p:nvGraphicFramePr>
        <p:xfrm>
          <a:off x="5995081" y="4775600"/>
          <a:ext cx="252936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2342"/>
                <a:gridCol w="632342"/>
                <a:gridCol w="632342"/>
                <a:gridCol w="632342"/>
              </a:tblGrid>
              <a:tr h="370840">
                <a:tc>
                  <a:txBody>
                    <a:bodyPr/>
                    <a:lstStyle/>
                    <a:p>
                      <a:r>
                        <a:rPr lang="fr-FR" dirty="0" smtClean="0"/>
                        <a:t>6</a:t>
                      </a:r>
                      <a:r>
                        <a:rPr lang="fr-FR" baseline="30000" dirty="0" smtClean="0"/>
                        <a:t>ème</a:t>
                      </a:r>
                      <a:r>
                        <a:rPr lang="fr-FR" dirty="0" smtClean="0"/>
                        <a:t> 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 smtClean="0"/>
                        <a:t>5</a:t>
                      </a:r>
                      <a:r>
                        <a:rPr lang="fr-FR" baseline="30000" dirty="0" smtClean="0"/>
                        <a:t>ème</a:t>
                      </a:r>
                      <a:r>
                        <a:rPr lang="fr-FR" dirty="0" smtClean="0"/>
                        <a:t> 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 smtClean="0"/>
                        <a:t>4</a:t>
                      </a:r>
                      <a:r>
                        <a:rPr lang="fr-FR" baseline="30000" dirty="0" smtClean="0"/>
                        <a:t>ème</a:t>
                      </a:r>
                      <a:r>
                        <a:rPr lang="fr-FR" dirty="0" smtClean="0"/>
                        <a:t> 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 smtClean="0"/>
                        <a:t>3</a:t>
                      </a:r>
                      <a:r>
                        <a:rPr lang="fr-FR" baseline="30000" dirty="0" smtClean="0"/>
                        <a:t>ème</a:t>
                      </a:r>
                      <a:endParaRPr lang="fr-FR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92501"/>
              </p:ext>
            </p:extLst>
          </p:nvPr>
        </p:nvGraphicFramePr>
        <p:xfrm>
          <a:off x="450776" y="5171570"/>
          <a:ext cx="1863350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86335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Cycle 1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1777338"/>
              </p:ext>
            </p:extLst>
          </p:nvPr>
        </p:nvGraphicFramePr>
        <p:xfrm>
          <a:off x="2314126" y="5171570"/>
          <a:ext cx="2060480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604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Cycle 2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303069"/>
              </p:ext>
            </p:extLst>
          </p:nvPr>
        </p:nvGraphicFramePr>
        <p:xfrm>
          <a:off x="4374606" y="5171570"/>
          <a:ext cx="2253140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2531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Cycle 3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leau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5194665"/>
              </p:ext>
            </p:extLst>
          </p:nvPr>
        </p:nvGraphicFramePr>
        <p:xfrm>
          <a:off x="6627747" y="5171570"/>
          <a:ext cx="1896703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89670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Cycle 4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leau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011660"/>
              </p:ext>
            </p:extLst>
          </p:nvPr>
        </p:nvGraphicFramePr>
        <p:xfrm>
          <a:off x="450776" y="3079832"/>
          <a:ext cx="8123419" cy="37084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8123419"/>
              </a:tblGrid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dirty="0" smtClean="0"/>
                        <a:t>SCOLARITE OBLIGATOIRE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0817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En cycle 1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050404" y="685800"/>
            <a:ext cx="7255396" cy="3886200"/>
          </a:xfrm>
        </p:spPr>
        <p:txBody>
          <a:bodyPr/>
          <a:lstStyle/>
          <a:p>
            <a:pPr marL="0" indent="0">
              <a:buNone/>
            </a:pPr>
            <a:r>
              <a:rPr lang="fr-FR" b="1" dirty="0" smtClean="0"/>
              <a:t>B.O. du </a:t>
            </a:r>
            <a:r>
              <a:rPr lang="fr-FR" b="1" dirty="0" smtClean="0"/>
              <a:t>26/</a:t>
            </a:r>
            <a:r>
              <a:rPr lang="fr-FR" b="1" dirty="0" smtClean="0"/>
              <a:t>3/</a:t>
            </a:r>
            <a:r>
              <a:rPr lang="fr-FR" b="1" dirty="0" smtClean="0"/>
              <a:t>2015 revu le 24/6/2021</a:t>
            </a:r>
            <a:endParaRPr lang="fr-FR" b="1" dirty="0" smtClean="0"/>
          </a:p>
          <a:p>
            <a:pPr marL="0" indent="0">
              <a:buNone/>
            </a:pPr>
            <a:endParaRPr lang="fr-FR" b="1" dirty="0" smtClean="0"/>
          </a:p>
          <a:p>
            <a:pPr marL="0" indent="0">
              <a:buNone/>
            </a:pPr>
            <a:r>
              <a:rPr lang="fr-FR" b="1" dirty="0" smtClean="0"/>
              <a:t>1</a:t>
            </a:r>
            <a:r>
              <a:rPr lang="fr-FR" b="1" dirty="0"/>
              <a:t>. Une </a:t>
            </a:r>
            <a:r>
              <a:rPr lang="fr-FR" b="1" dirty="0" err="1"/>
              <a:t>école</a:t>
            </a:r>
            <a:r>
              <a:rPr lang="fr-FR" b="1" dirty="0"/>
              <a:t> qui s'adapte aux jeunes </a:t>
            </a:r>
            <a:r>
              <a:rPr lang="fr-FR" b="1" dirty="0" smtClean="0"/>
              <a:t>enfants</a:t>
            </a:r>
          </a:p>
          <a:p>
            <a:pPr marL="0" indent="0">
              <a:buNone/>
            </a:pPr>
            <a:r>
              <a:rPr lang="fr-FR" b="1" dirty="0"/>
              <a:t>2. Une </a:t>
            </a:r>
            <a:r>
              <a:rPr lang="fr-FR" b="1" dirty="0" err="1"/>
              <a:t>école</a:t>
            </a:r>
            <a:r>
              <a:rPr lang="fr-FR" b="1" dirty="0"/>
              <a:t> qui organise des </a:t>
            </a:r>
            <a:r>
              <a:rPr lang="fr-FR" b="1" dirty="0" err="1"/>
              <a:t>modalités</a:t>
            </a:r>
            <a:r>
              <a:rPr lang="fr-FR" b="1" dirty="0"/>
              <a:t> </a:t>
            </a:r>
            <a:r>
              <a:rPr lang="fr-FR" b="1" dirty="0" err="1"/>
              <a:t>spécifiques</a:t>
            </a:r>
            <a:r>
              <a:rPr lang="fr-FR" b="1" dirty="0"/>
              <a:t> d'apprentissage </a:t>
            </a:r>
            <a:endParaRPr lang="fr-FR" dirty="0"/>
          </a:p>
          <a:p>
            <a:pPr marL="0" indent="0">
              <a:buNone/>
            </a:pPr>
            <a:r>
              <a:rPr lang="fr-FR" b="1" dirty="0" smtClean="0"/>
              <a:t> </a:t>
            </a:r>
            <a:r>
              <a:rPr lang="fr-FR" b="1" dirty="0"/>
              <a:t>3. Une </a:t>
            </a:r>
            <a:r>
              <a:rPr lang="fr-FR" b="1" dirty="0" err="1"/>
              <a:t>école</a:t>
            </a:r>
            <a:r>
              <a:rPr lang="fr-FR" b="1" dirty="0"/>
              <a:t> où les enfants vont apprendre ensemble et vivre ensemble </a:t>
            </a:r>
            <a:endParaRPr lang="fr-FR" dirty="0"/>
          </a:p>
          <a:p>
            <a:endParaRPr lang="fr-FR" dirty="0"/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560912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 smtClean="0"/>
              <a:t>Les programmes officiels en maternelle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dirty="0" smtClean="0"/>
              <a:t>5 domaines d’apprentissages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Mobiliser le langage dans toutes ses dimensions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Agir, s’exprimer, comprendre à travers l’activité physique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Agir, s’exprimer, comprendre à travers les activités artistiques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Construire les premiers outils pour structurer sa pensée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Explorer le monde</a:t>
            </a: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634185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62000" y="5969929"/>
            <a:ext cx="7860718" cy="888071"/>
          </a:xfrm>
        </p:spPr>
        <p:txBody>
          <a:bodyPr>
            <a:normAutofit/>
          </a:bodyPr>
          <a:lstStyle/>
          <a:p>
            <a:r>
              <a:rPr lang="fr-FR" sz="2800" dirty="0" smtClean="0"/>
              <a:t>L’éducation musicale: une discipline transversale</a:t>
            </a:r>
            <a:endParaRPr lang="fr-FR" sz="2800" dirty="0"/>
          </a:p>
        </p:txBody>
      </p:sp>
      <p:sp>
        <p:nvSpPr>
          <p:cNvPr id="4" name="ZoneTexte 3"/>
          <p:cNvSpPr txBox="1"/>
          <p:nvPr/>
        </p:nvSpPr>
        <p:spPr>
          <a:xfrm>
            <a:off x="511817" y="19416"/>
            <a:ext cx="8452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 smtClean="0"/>
              <a:t>Ce qui est attendu en fin d’école maternelle dans le domaine 1:</a:t>
            </a:r>
            <a:endParaRPr lang="fr-FR" b="1" dirty="0"/>
          </a:p>
          <a:p>
            <a:r>
              <a:rPr lang="fr-FR" b="1" dirty="0" smtClean="0"/>
              <a:t>Mobiliser </a:t>
            </a:r>
            <a:r>
              <a:rPr lang="fr-FR" b="1" dirty="0"/>
              <a:t>le langage dans toutes ses dimensions </a:t>
            </a:r>
          </a:p>
        </p:txBody>
      </p:sp>
      <p:pic>
        <p:nvPicPr>
          <p:cNvPr id="3" name="Image 2" descr="Capture d’écran 2022-09-20 à 23.06.0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06" y="646787"/>
            <a:ext cx="8622718" cy="3732473"/>
          </a:xfrm>
          <a:prstGeom prst="rect">
            <a:avLst/>
          </a:prstGeom>
        </p:spPr>
      </p:pic>
      <p:pic>
        <p:nvPicPr>
          <p:cNvPr id="5" name="Image 4" descr="Capture d’écran 2022-09-20 à 23.07.0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168" y="4303428"/>
            <a:ext cx="7373964" cy="1973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4211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62000" y="5284128"/>
            <a:ext cx="7860718" cy="888071"/>
          </a:xfrm>
        </p:spPr>
        <p:txBody>
          <a:bodyPr>
            <a:normAutofit/>
          </a:bodyPr>
          <a:lstStyle/>
          <a:p>
            <a:r>
              <a:rPr lang="fr-FR" sz="2800" dirty="0" smtClean="0"/>
              <a:t>L’éducation musicale: une discipline transversale</a:t>
            </a:r>
            <a:endParaRPr lang="fr-FR" sz="2800" dirty="0"/>
          </a:p>
        </p:txBody>
      </p:sp>
      <p:sp>
        <p:nvSpPr>
          <p:cNvPr id="4" name="ZoneTexte 3"/>
          <p:cNvSpPr txBox="1"/>
          <p:nvPr/>
        </p:nvSpPr>
        <p:spPr>
          <a:xfrm>
            <a:off x="762000" y="649862"/>
            <a:ext cx="6346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 smtClean="0"/>
              <a:t>Ce qui est attendu en fin d’école maternelle dans le domaine 2:</a:t>
            </a:r>
            <a:endParaRPr lang="fr-FR" b="1" dirty="0"/>
          </a:p>
          <a:p>
            <a:r>
              <a:rPr lang="fr-FR" b="1" dirty="0" smtClean="0"/>
              <a:t>Agir</a:t>
            </a:r>
            <a:r>
              <a:rPr lang="fr-FR" b="1" dirty="0"/>
              <a:t>, s'exprimer, comprendre à travers l'activité physique </a:t>
            </a:r>
            <a:endParaRPr lang="fr-FR" dirty="0"/>
          </a:p>
        </p:txBody>
      </p:sp>
      <p:pic>
        <p:nvPicPr>
          <p:cNvPr id="5" name="Image 4" descr="Capture d’écran 2022-09-20 à 23.09.48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64" y="2104149"/>
            <a:ext cx="8710046" cy="2309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596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62000" y="5969929"/>
            <a:ext cx="7860718" cy="888071"/>
          </a:xfrm>
        </p:spPr>
        <p:txBody>
          <a:bodyPr>
            <a:normAutofit/>
          </a:bodyPr>
          <a:lstStyle/>
          <a:p>
            <a:r>
              <a:rPr lang="fr-FR" sz="2800" dirty="0" smtClean="0"/>
              <a:t>L’éducation musicale: une discipline transversale</a:t>
            </a:r>
            <a:endParaRPr lang="fr-FR" sz="2800" dirty="0"/>
          </a:p>
        </p:txBody>
      </p:sp>
      <p:sp>
        <p:nvSpPr>
          <p:cNvPr id="4" name="ZoneTexte 3"/>
          <p:cNvSpPr txBox="1"/>
          <p:nvPr/>
        </p:nvSpPr>
        <p:spPr>
          <a:xfrm>
            <a:off x="762000" y="326696"/>
            <a:ext cx="6346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 smtClean="0"/>
              <a:t>Ce qui est attendu en fin d’école maternelle dans le domaine 4:</a:t>
            </a:r>
          </a:p>
          <a:p>
            <a:r>
              <a:rPr lang="fr-FR" b="1" dirty="0"/>
              <a:t>Construire les premiers outils pour structurer sa pensée </a:t>
            </a:r>
            <a:endParaRPr lang="fr-FR" dirty="0"/>
          </a:p>
        </p:txBody>
      </p:sp>
      <p:pic>
        <p:nvPicPr>
          <p:cNvPr id="3" name="Image 2" descr="Capture d’écran 2022-09-20 à 23.11.1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3698"/>
            <a:ext cx="9144000" cy="5436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0679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62000" y="5969929"/>
            <a:ext cx="7860718" cy="888071"/>
          </a:xfrm>
        </p:spPr>
        <p:txBody>
          <a:bodyPr>
            <a:normAutofit/>
          </a:bodyPr>
          <a:lstStyle/>
          <a:p>
            <a:r>
              <a:rPr lang="fr-FR" sz="2400" dirty="0" smtClean="0"/>
              <a:t>L’éducation musicale: une discipline transversale</a:t>
            </a:r>
            <a:endParaRPr lang="fr-FR" sz="2400" dirty="0"/>
          </a:p>
        </p:txBody>
      </p:sp>
      <p:sp>
        <p:nvSpPr>
          <p:cNvPr id="4" name="ZoneTexte 3"/>
          <p:cNvSpPr txBox="1"/>
          <p:nvPr/>
        </p:nvSpPr>
        <p:spPr>
          <a:xfrm>
            <a:off x="762000" y="-40561"/>
            <a:ext cx="6346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 smtClean="0"/>
              <a:t>Ce qui est attendu en fin d’école maternelle dans le domaine 5:</a:t>
            </a:r>
          </a:p>
          <a:p>
            <a:r>
              <a:rPr lang="fr-FR" b="1" dirty="0"/>
              <a:t>Explorer le monde </a:t>
            </a:r>
            <a:endParaRPr lang="fr-FR" dirty="0"/>
          </a:p>
        </p:txBody>
      </p:sp>
      <p:pic>
        <p:nvPicPr>
          <p:cNvPr id="3" name="Image 2" descr="Capture d’écran 2022-09-20 à 23.13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527" y="605770"/>
            <a:ext cx="8157191" cy="3113716"/>
          </a:xfrm>
          <a:prstGeom prst="rect">
            <a:avLst/>
          </a:prstGeom>
        </p:spPr>
      </p:pic>
      <p:pic>
        <p:nvPicPr>
          <p:cNvPr id="5" name="Image 4" descr="Capture d’écran 2022-09-20 à 23.13.3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37" y="3744144"/>
            <a:ext cx="7640131" cy="2707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255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62000" y="5284128"/>
            <a:ext cx="7860718" cy="888071"/>
          </a:xfrm>
        </p:spPr>
        <p:txBody>
          <a:bodyPr>
            <a:normAutofit/>
          </a:bodyPr>
          <a:lstStyle/>
          <a:p>
            <a:r>
              <a:rPr lang="fr-FR" sz="2800" dirty="0" smtClean="0"/>
              <a:t>L’éducation musicale: Les univers sonore</a:t>
            </a:r>
            <a:endParaRPr lang="fr-FR" sz="2800" dirty="0"/>
          </a:p>
        </p:txBody>
      </p:sp>
      <p:sp>
        <p:nvSpPr>
          <p:cNvPr id="4" name="ZoneTexte 3"/>
          <p:cNvSpPr txBox="1"/>
          <p:nvPr/>
        </p:nvSpPr>
        <p:spPr>
          <a:xfrm>
            <a:off x="762000" y="649862"/>
            <a:ext cx="6346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 smtClean="0"/>
              <a:t>Ce qui est attendu en fin d’école maternelle dans le domaine 3:</a:t>
            </a:r>
          </a:p>
          <a:p>
            <a:r>
              <a:rPr lang="fr-FR" b="1" dirty="0"/>
              <a:t>Agir, s'exprimer, comprendre à travers les activités artistiques </a:t>
            </a:r>
            <a:endParaRPr lang="fr-FR" dirty="0"/>
          </a:p>
        </p:txBody>
      </p:sp>
      <p:pic>
        <p:nvPicPr>
          <p:cNvPr id="5" name="Image 4" descr="Capture d’écran 2022-09-20 à 23.15.5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75" y="1635367"/>
            <a:ext cx="8622718" cy="282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301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fr-FR" dirty="0"/>
              <a:t>La musique en maternelle</a:t>
            </a:r>
          </a:p>
        </p:txBody>
      </p:sp>
      <p:pic>
        <p:nvPicPr>
          <p:cNvPr id="4" name="chanter en maternelle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4376" y="566131"/>
            <a:ext cx="6270291" cy="4796398"/>
          </a:xfrm>
        </p:spPr>
      </p:pic>
    </p:spTree>
    <p:extLst>
      <p:ext uri="{BB962C8B-B14F-4D97-AF65-F5344CB8AC3E}">
        <p14:creationId xmlns:p14="http://schemas.microsoft.com/office/powerpoint/2010/main" val="6880247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fr-FR" dirty="0" smtClean="0"/>
              <a:t>La musique en maternelle</a:t>
            </a:r>
            <a:endParaRPr lang="fr-FR" dirty="0"/>
          </a:p>
        </p:txBody>
      </p:sp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377580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fr-FR" dirty="0" smtClean="0"/>
              <a:t>45 minutes par semaine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Devenir élève, vivre ensemble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La musique rythme la vie de la classe (rituels)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/>
              <a:t>Créer du lien avec les familles </a:t>
            </a:r>
            <a:endParaRPr lang="fr-FR" dirty="0" smtClean="0"/>
          </a:p>
          <a:p>
            <a:pPr marL="514350" indent="-514350">
              <a:buFont typeface="+mj-lt"/>
              <a:buAutoNum type="arabicPeriod"/>
            </a:pPr>
            <a:r>
              <a:rPr lang="fr-FR" dirty="0"/>
              <a:t>Développer </a:t>
            </a:r>
            <a:r>
              <a:rPr lang="fr-FR" dirty="0" smtClean="0"/>
              <a:t>des capacités cognitives (la mémoire)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Favoriser </a:t>
            </a:r>
            <a:r>
              <a:rPr lang="fr-FR" dirty="0"/>
              <a:t>le </a:t>
            </a:r>
            <a:r>
              <a:rPr lang="fr-FR" dirty="0" smtClean="0"/>
              <a:t>langage oral (verbaliser ses émotions, acquérir du vocabulaire, construire le langage</a:t>
            </a:r>
            <a:r>
              <a:rPr lang="mr-IN" dirty="0" smtClean="0"/>
              <a:t>…</a:t>
            </a:r>
            <a:r>
              <a:rPr lang="fr-FR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Créer du lien entre les apprentissages (comptines de numération, connaître son corps, découvrir une langue étrangère</a:t>
            </a:r>
            <a:r>
              <a:rPr lang="mr-IN" dirty="0" smtClean="0"/>
              <a:t>…</a:t>
            </a:r>
            <a:r>
              <a:rPr lang="fr-FR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Développer une culture disciplinaire (les paramètres du son, les instruments de musique, découvrir des </a:t>
            </a:r>
            <a:r>
              <a:rPr lang="fr-FR" dirty="0" err="1" smtClean="0"/>
              <a:t>oeuvres</a:t>
            </a:r>
            <a:r>
              <a:rPr lang="fr-FR" dirty="0" smtClean="0"/>
              <a:t> )</a:t>
            </a:r>
          </a:p>
          <a:p>
            <a:pPr marL="0" indent="0">
              <a:buNone/>
            </a:pPr>
            <a:endParaRPr lang="fr-FR" dirty="0" smtClean="0"/>
          </a:p>
          <a:p>
            <a:endParaRPr lang="fr-FR" dirty="0" smtClean="0"/>
          </a:p>
          <a:p>
            <a:pPr marL="0" indent="0">
              <a:buNone/>
            </a:pPr>
            <a:endParaRPr lang="fr-FR" dirty="0" smtClean="0"/>
          </a:p>
        </p:txBody>
      </p:sp>
    </p:spTree>
    <p:extLst>
      <p:ext uri="{BB962C8B-B14F-4D97-AF65-F5344CB8AC3E}">
        <p14:creationId xmlns:p14="http://schemas.microsoft.com/office/powerpoint/2010/main" val="2698938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4898688"/>
            <a:ext cx="8686800" cy="1219200"/>
          </a:xfrm>
        </p:spPr>
        <p:txBody>
          <a:bodyPr>
            <a:normAutofit fontScale="90000"/>
          </a:bodyPr>
          <a:lstStyle/>
          <a:p>
            <a:r>
              <a:rPr lang="fr-FR" dirty="0" smtClean="0"/>
              <a:t>Mettre en place des rituels de vie de classe</a:t>
            </a:r>
            <a:endParaRPr lang="fr-FR" dirty="0"/>
          </a:p>
        </p:txBody>
      </p:sp>
      <p:pic>
        <p:nvPicPr>
          <p:cNvPr id="4" name="Image 3" descr="papill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21" y="1570714"/>
            <a:ext cx="3029511" cy="1935406"/>
          </a:xfrm>
          <a:prstGeom prst="rect">
            <a:avLst/>
          </a:prstGeom>
        </p:spPr>
      </p:pic>
      <p:pic>
        <p:nvPicPr>
          <p:cNvPr id="5" name="Image 4" descr="mains en l'air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199" y="2070806"/>
            <a:ext cx="3849511" cy="1125361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5829300" y="3282434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Retour au calme</a:t>
            </a:r>
            <a:endParaRPr lang="fr-FR" dirty="0"/>
          </a:p>
        </p:txBody>
      </p:sp>
      <p:sp>
        <p:nvSpPr>
          <p:cNvPr id="7" name="ZoneTexte 6"/>
          <p:cNvSpPr txBox="1"/>
          <p:nvPr/>
        </p:nvSpPr>
        <p:spPr>
          <a:xfrm>
            <a:off x="1384300" y="3582208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Traverser l’école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089219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309836"/>
            <a:ext cx="7881608" cy="340985"/>
          </a:xfrm>
        </p:spPr>
        <p:txBody>
          <a:bodyPr>
            <a:normAutofit fontScale="90000"/>
          </a:bodyPr>
          <a:lstStyle/>
          <a:p>
            <a:pPr algn="ctr"/>
            <a:r>
              <a:rPr lang="fr-FR" sz="2800" dirty="0" smtClean="0"/>
              <a:t>Découvrir le quatuor à cordes</a:t>
            </a:r>
            <a:endParaRPr lang="fr-FR" sz="2800" dirty="0"/>
          </a:p>
        </p:txBody>
      </p:sp>
      <p:pic>
        <p:nvPicPr>
          <p:cNvPr id="4" name="Image 3" descr="petit escargo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474" y="679225"/>
            <a:ext cx="3733338" cy="1206480"/>
          </a:xfrm>
          <a:prstGeom prst="rect">
            <a:avLst/>
          </a:prstGeom>
        </p:spPr>
      </p:pic>
      <p:pic>
        <p:nvPicPr>
          <p:cNvPr id="5" name="Image 4" descr="petit escargot-consigne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424" y="1854345"/>
            <a:ext cx="5908958" cy="4575721"/>
          </a:xfrm>
          <a:prstGeom prst="rect">
            <a:avLst/>
          </a:prstGeom>
        </p:spPr>
      </p:pic>
      <p:pic>
        <p:nvPicPr>
          <p:cNvPr id="6" name="6 Petit escargot.aiff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66676" y="1285190"/>
            <a:ext cx="443715" cy="443715"/>
          </a:xfrm>
          <a:prstGeom prst="rect">
            <a:avLst/>
          </a:prstGeom>
        </p:spPr>
      </p:pic>
      <p:sp>
        <p:nvSpPr>
          <p:cNvPr id="2" name="ZoneTexte 1"/>
          <p:cNvSpPr txBox="1"/>
          <p:nvPr/>
        </p:nvSpPr>
        <p:spPr>
          <a:xfrm>
            <a:off x="1458024" y="6398705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err="1"/>
              <a:t>https</a:t>
            </a:r>
            <a:r>
              <a:rPr lang="fr-FR" dirty="0"/>
              <a:t>://</a:t>
            </a:r>
            <a:r>
              <a:rPr lang="fr-FR" dirty="0" err="1"/>
              <a:t>www.reseau-canope.fr</a:t>
            </a:r>
            <a:r>
              <a:rPr lang="fr-FR" dirty="0"/>
              <a:t>/musique-</a:t>
            </a:r>
            <a:r>
              <a:rPr lang="fr-FR" dirty="0" err="1"/>
              <a:t>prim</a:t>
            </a:r>
            <a:r>
              <a:rPr lang="fr-FR" dirty="0"/>
              <a:t>/accueil/</a:t>
            </a:r>
          </a:p>
        </p:txBody>
      </p:sp>
    </p:spTree>
    <p:extLst>
      <p:ext uri="{BB962C8B-B14F-4D97-AF65-F5344CB8AC3E}">
        <p14:creationId xmlns:p14="http://schemas.microsoft.com/office/powerpoint/2010/main" val="42610446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1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1" y="560078"/>
            <a:ext cx="8229600" cy="741355"/>
          </a:xfrm>
        </p:spPr>
        <p:txBody>
          <a:bodyPr>
            <a:normAutofit fontScale="90000"/>
          </a:bodyPr>
          <a:lstStyle/>
          <a:p>
            <a:r>
              <a:rPr lang="fr-FR" sz="3100" dirty="0" smtClean="0"/>
              <a:t>Du codage du son (vers la lecture)</a:t>
            </a:r>
            <a:r>
              <a:rPr lang="fr-FR" dirty="0" smtClean="0"/>
              <a:t/>
            </a:r>
            <a:br>
              <a:rPr lang="fr-FR" dirty="0" smtClean="0"/>
            </a:br>
            <a:r>
              <a:rPr lang="fr-FR" sz="2400" dirty="0" smtClean="0"/>
              <a:t>création, interprétation puis enregistrement d’une partition</a:t>
            </a:r>
            <a:endParaRPr lang="fr-FR" dirty="0"/>
          </a:p>
        </p:txBody>
      </p:sp>
      <p:pic>
        <p:nvPicPr>
          <p:cNvPr id="4" name="Image 3" descr="Hervé Tullet un livre qui fait des son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1" y="1560953"/>
            <a:ext cx="2146410" cy="2171176"/>
          </a:xfrm>
          <a:prstGeom prst="rect">
            <a:avLst/>
          </a:prstGeom>
        </p:spPr>
      </p:pic>
      <p:pic>
        <p:nvPicPr>
          <p:cNvPr id="2" name="Image 1" descr="OH 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0260" y="1560953"/>
            <a:ext cx="3245277" cy="2171176"/>
          </a:xfrm>
          <a:prstGeom prst="rect">
            <a:avLst/>
          </a:prstGeom>
        </p:spPr>
      </p:pic>
      <p:pic>
        <p:nvPicPr>
          <p:cNvPr id="7" name="Image 6" descr="OH3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0333" y="4058652"/>
            <a:ext cx="3609783" cy="2375991"/>
          </a:xfrm>
          <a:prstGeom prst="rect">
            <a:avLst/>
          </a:prstGeom>
        </p:spPr>
      </p:pic>
      <p:pic>
        <p:nvPicPr>
          <p:cNvPr id="8" name="Image 7" descr="OH2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106" y="4058652"/>
            <a:ext cx="3543154" cy="232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8920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645332" y="313597"/>
            <a:ext cx="7867642" cy="822803"/>
          </a:xfrm>
        </p:spPr>
        <p:txBody>
          <a:bodyPr>
            <a:normAutofit/>
          </a:bodyPr>
          <a:lstStyle/>
          <a:p>
            <a:r>
              <a:rPr lang="fr-FR" sz="2800" dirty="0" smtClean="0"/>
              <a:t>Du codage du son (vers la lecture)</a:t>
            </a:r>
            <a:endParaRPr lang="fr-FR" sz="2800" dirty="0"/>
          </a:p>
        </p:txBody>
      </p:sp>
      <p:pic>
        <p:nvPicPr>
          <p:cNvPr id="4" name="Image 3" descr="Capture d’écran 2019-09-18 à 01.45.16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991" y="1451192"/>
            <a:ext cx="5191625" cy="3629097"/>
          </a:xfrm>
          <a:prstGeom prst="rect">
            <a:avLst/>
          </a:prstGeom>
        </p:spPr>
      </p:pic>
      <p:pic>
        <p:nvPicPr>
          <p:cNvPr id="5" name="BERIO Luciano - Sequenza 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61624" y="5530429"/>
            <a:ext cx="364498" cy="364498"/>
          </a:xfrm>
          <a:prstGeom prst="rect">
            <a:avLst/>
          </a:prstGeom>
        </p:spPr>
      </p:pic>
      <p:pic>
        <p:nvPicPr>
          <p:cNvPr id="6" name="Image 5" descr="Hervé Tullet un livre qui fait des sons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2" y="1560953"/>
            <a:ext cx="2223680" cy="2249338"/>
          </a:xfrm>
          <a:prstGeom prst="rect">
            <a:avLst/>
          </a:prstGeom>
        </p:spPr>
      </p:pic>
      <p:sp>
        <p:nvSpPr>
          <p:cNvPr id="2" name="ZoneTexte 1"/>
          <p:cNvSpPr txBox="1"/>
          <p:nvPr/>
        </p:nvSpPr>
        <p:spPr>
          <a:xfrm>
            <a:off x="4154582" y="5111649"/>
            <a:ext cx="2903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err="1" smtClean="0"/>
              <a:t>Sequenza</a:t>
            </a:r>
            <a:r>
              <a:rPr lang="fr-FR" i="1" dirty="0" smtClean="0"/>
              <a:t> III</a:t>
            </a:r>
            <a:r>
              <a:rPr lang="fr-FR" dirty="0" smtClean="0"/>
              <a:t> </a:t>
            </a:r>
            <a:r>
              <a:rPr lang="mr-IN" dirty="0" smtClean="0"/>
              <a:t>–</a:t>
            </a:r>
            <a:r>
              <a:rPr lang="fr-FR" dirty="0" smtClean="0"/>
              <a:t> Luciano Berio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9382024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5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645332" y="313597"/>
            <a:ext cx="7867642" cy="822803"/>
          </a:xfrm>
        </p:spPr>
        <p:txBody>
          <a:bodyPr>
            <a:normAutofit/>
          </a:bodyPr>
          <a:lstStyle/>
          <a:p>
            <a:r>
              <a:rPr lang="fr-FR" sz="2800" dirty="0" smtClean="0"/>
              <a:t>Du </a:t>
            </a:r>
            <a:r>
              <a:rPr lang="fr-FR" sz="2800" smtClean="0"/>
              <a:t>codage du </a:t>
            </a:r>
            <a:r>
              <a:rPr lang="fr-FR" sz="2800" dirty="0" smtClean="0"/>
              <a:t>son (vers la lecture)</a:t>
            </a:r>
            <a:endParaRPr lang="fr-FR" sz="2800" dirty="0"/>
          </a:p>
        </p:txBody>
      </p:sp>
      <p:pic>
        <p:nvPicPr>
          <p:cNvPr id="2" name="Image 1" descr="cathy-berbarian-stripsody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639" y="1386360"/>
            <a:ext cx="6466935" cy="4085927"/>
          </a:xfrm>
          <a:prstGeom prst="rect">
            <a:avLst/>
          </a:prstGeom>
        </p:spPr>
      </p:pic>
      <p:pic>
        <p:nvPicPr>
          <p:cNvPr id="7" name="Extrait 2 Cathy Berberian Stripsody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83331" y="459627"/>
            <a:ext cx="474990" cy="474990"/>
          </a:xfrm>
          <a:prstGeom prst="rect">
            <a:avLst/>
          </a:prstGeom>
        </p:spPr>
      </p:pic>
      <p:sp>
        <p:nvSpPr>
          <p:cNvPr id="8" name="ZoneTexte 7"/>
          <p:cNvSpPr txBox="1"/>
          <p:nvPr/>
        </p:nvSpPr>
        <p:spPr>
          <a:xfrm>
            <a:off x="1599122" y="5676127"/>
            <a:ext cx="2987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err="1" smtClean="0"/>
              <a:t>Stripsody</a:t>
            </a:r>
            <a:r>
              <a:rPr lang="fr-FR" i="1" dirty="0" smtClean="0"/>
              <a:t> </a:t>
            </a:r>
            <a:r>
              <a:rPr lang="fr-FR" dirty="0" smtClean="0"/>
              <a:t>de Cathy </a:t>
            </a:r>
            <a:r>
              <a:rPr lang="fr-FR" dirty="0" err="1" smtClean="0"/>
              <a:t>Berberian</a:t>
            </a:r>
            <a:endParaRPr lang="fr-FR" i="1" dirty="0"/>
          </a:p>
        </p:txBody>
      </p:sp>
    </p:spTree>
    <p:extLst>
      <p:ext uri="{BB962C8B-B14F-4D97-AF65-F5344CB8AC3E}">
        <p14:creationId xmlns:p14="http://schemas.microsoft.com/office/powerpoint/2010/main" val="32409569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0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fr-FR" dirty="0" smtClean="0"/>
              <a:t>Les programmes d’éducation musicale à l’école élémentaire</a:t>
            </a:r>
            <a:endParaRPr lang="fr-FR" dirty="0"/>
          </a:p>
        </p:txBody>
      </p:sp>
      <p:sp>
        <p:nvSpPr>
          <p:cNvPr id="4" name="Espace réservé du contenu 1"/>
          <p:cNvSpPr>
            <a:spLocks noGrp="1"/>
          </p:cNvSpPr>
          <p:nvPr>
            <p:ph idx="1"/>
          </p:nvPr>
        </p:nvSpPr>
        <p:spPr>
          <a:xfrm>
            <a:off x="704136" y="2135429"/>
            <a:ext cx="7668187" cy="1039299"/>
          </a:xfrm>
        </p:spPr>
        <p:txBody>
          <a:bodyPr>
            <a:normAutofit fontScale="70000" lnSpcReduction="20000"/>
          </a:bodyPr>
          <a:lstStyle/>
          <a:p>
            <a:r>
              <a:rPr lang="fr-FR" sz="2800" dirty="0"/>
              <a:t>Le programme d’éducation musicale: B.O. du 26 novembre </a:t>
            </a:r>
            <a:r>
              <a:rPr lang="fr-FR" sz="2800" dirty="0" smtClean="0"/>
              <a:t>2015 </a:t>
            </a:r>
          </a:p>
          <a:p>
            <a:r>
              <a:rPr lang="fr-FR" sz="2800" dirty="0" smtClean="0"/>
              <a:t>Le </a:t>
            </a:r>
            <a:r>
              <a:rPr lang="fr-FR" sz="2800" dirty="0"/>
              <a:t>socle commun de connaissances, de compétences et de culture: B.O. du 23 avril </a:t>
            </a:r>
            <a:r>
              <a:rPr lang="fr-FR" sz="2800" dirty="0" smtClean="0"/>
              <a:t>2015</a:t>
            </a:r>
            <a:endParaRPr lang="fr-FR" dirty="0" smtClean="0"/>
          </a:p>
        </p:txBody>
      </p:sp>
    </p:spTree>
    <p:extLst>
      <p:ext uri="{BB962C8B-B14F-4D97-AF65-F5344CB8AC3E}">
        <p14:creationId xmlns:p14="http://schemas.microsoft.com/office/powerpoint/2010/main" val="40426430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76734"/>
          </a:xfrm>
        </p:spPr>
        <p:txBody>
          <a:bodyPr>
            <a:normAutofit/>
          </a:bodyPr>
          <a:lstStyle/>
          <a:p>
            <a:r>
              <a:rPr lang="fr-FR" sz="2800" dirty="0" smtClean="0"/>
              <a:t>Le socle commun de compétences</a:t>
            </a:r>
            <a:endParaRPr lang="fr-FR" sz="2800" dirty="0"/>
          </a:p>
        </p:txBody>
      </p:sp>
      <p:graphicFrame>
        <p:nvGraphicFramePr>
          <p:cNvPr id="5" name="Tableau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325601"/>
              </p:ext>
            </p:extLst>
          </p:nvPr>
        </p:nvGraphicFramePr>
        <p:xfrm>
          <a:off x="299877" y="903048"/>
          <a:ext cx="8572912" cy="52171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234780"/>
                <a:gridCol w="3583059"/>
                <a:gridCol w="3755073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5 domaines</a:t>
                      </a:r>
                      <a:endParaRPr lang="fr-FR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Domaine</a:t>
                      </a:r>
                      <a:r>
                        <a:rPr lang="fr-FR" sz="1600" b="1" baseline="0" dirty="0" smtClean="0"/>
                        <a:t> 1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Les langages pour penser et communiquer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dirty="0" smtClean="0"/>
                        <a:t>apprentissage de la langue française, de langues étrangères et régionales, des langages informatiques, des médias, des arts et du corps.</a:t>
                      </a:r>
                      <a:endParaRPr lang="fr-FR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Domaine 2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Les méthodes et outils pour apprendre 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dirty="0" smtClean="0"/>
                        <a:t>enseignement des moyens d'accès à l'information et à la documentation, des outils numériques, de la conduite de projets et de l'organisation des apprentissages.</a:t>
                      </a:r>
                      <a:endParaRPr lang="fr-FR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Domaine 3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La formation de la personne et du citoyen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dirty="0" smtClean="0"/>
                        <a:t>apprentissage de la vie en société, de l'action collective, de la citoyenneté.</a:t>
                      </a:r>
                      <a:endParaRPr lang="fr-FR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Domaine 4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Les systèmes naturels et techniques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dirty="0" smtClean="0"/>
                        <a:t>approche scientifique et technique de la Terre et de l'univers, qui vise à développer la curiosité, le sens de l'observation et la capacité à résoudre des problèmes.</a:t>
                      </a:r>
                      <a:endParaRPr lang="fr-FR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Domaine 5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Les représentations du monde et l'activité humaine</a:t>
                      </a:r>
                      <a:endParaRPr lang="fr-FR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dirty="0" smtClean="0"/>
                        <a:t>compréhension des sociétés dans le temps et l'espace, interprétation de leurs productions culturelles et connaissance du monde social contemporain.</a:t>
                      </a:r>
                      <a:endParaRPr lang="fr-FR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88061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re 2"/>
          <p:cNvSpPr>
            <a:spLocks noGrp="1"/>
          </p:cNvSpPr>
          <p:nvPr>
            <p:ph type="title"/>
          </p:nvPr>
        </p:nvSpPr>
        <p:spPr>
          <a:xfrm>
            <a:off x="388938" y="5241265"/>
            <a:ext cx="8229600" cy="736600"/>
          </a:xfrm>
        </p:spPr>
        <p:txBody>
          <a:bodyPr>
            <a:normAutofit/>
          </a:bodyPr>
          <a:lstStyle/>
          <a:p>
            <a:r>
              <a:rPr lang="fr-FR" sz="3200" dirty="0" smtClean="0"/>
              <a:t>Une organisation par compétences</a:t>
            </a:r>
            <a:endParaRPr lang="fr-FR" sz="3200" dirty="0"/>
          </a:p>
        </p:txBody>
      </p:sp>
      <p:sp>
        <p:nvSpPr>
          <p:cNvPr id="28" name="Espace réservé du contenu 1"/>
          <p:cNvSpPr>
            <a:spLocks noGrp="1"/>
          </p:cNvSpPr>
          <p:nvPr>
            <p:ph idx="1"/>
          </p:nvPr>
        </p:nvSpPr>
        <p:spPr>
          <a:xfrm>
            <a:off x="388938" y="2269552"/>
            <a:ext cx="7967259" cy="3092977"/>
          </a:xfrm>
        </p:spPr>
        <p:txBody>
          <a:bodyPr>
            <a:noAutofit/>
          </a:bodyPr>
          <a:lstStyle/>
          <a:p>
            <a:r>
              <a:rPr lang="fr-FR" sz="1800" dirty="0" smtClean="0"/>
              <a:t>"</a:t>
            </a:r>
            <a:r>
              <a:rPr lang="fr-FR" sz="1800" dirty="0"/>
              <a:t>La compétence est la mobilisation ou l'activation de plusieurs savoirs, dans une situation et un contexte données"</a:t>
            </a:r>
            <a:r>
              <a:rPr lang="fr-FR" sz="1800" dirty="0" smtClean="0"/>
              <a:t>. Guy LE BOTERF, 1995</a:t>
            </a:r>
            <a:r>
              <a:rPr lang="fr-FR" sz="1800" i="1" dirty="0" smtClean="0"/>
              <a:t>, De la compétence, essai sur un attracteur étrange</a:t>
            </a:r>
            <a:r>
              <a:rPr lang="fr-FR" sz="1800" dirty="0" smtClean="0"/>
              <a:t>, Paris, Ed. d’organisations, 1995.</a:t>
            </a:r>
          </a:p>
          <a:p>
            <a:r>
              <a:rPr lang="fr-FR" sz="1800" dirty="0" smtClean="0"/>
              <a:t>Plusieurs savoirs et savoir-faire combinés: théoriques, procéduraux, expérientiels, sociaux, cognitifs</a:t>
            </a:r>
          </a:p>
          <a:p>
            <a:endParaRPr lang="fr-FR" sz="1800" dirty="0"/>
          </a:p>
          <a:p>
            <a:pPr lvl="1"/>
            <a:r>
              <a:rPr lang="fr-FR" sz="2200" dirty="0" smtClean="0"/>
              <a:t>Quatre champs de compétences:</a:t>
            </a:r>
          </a:p>
          <a:p>
            <a:pPr marL="708660" lvl="1" indent="-342900">
              <a:buFont typeface="+mj-lt"/>
              <a:buAutoNum type="arabicPeriod"/>
            </a:pPr>
            <a:r>
              <a:rPr lang="fr-FR" sz="2200" dirty="0" smtClean="0"/>
              <a:t>Produire</a:t>
            </a:r>
          </a:p>
          <a:p>
            <a:pPr marL="708660" lvl="1" indent="-342900">
              <a:buFont typeface="+mj-lt"/>
              <a:buAutoNum type="arabicPeriod"/>
            </a:pPr>
            <a:r>
              <a:rPr lang="fr-FR" sz="2200" dirty="0" smtClean="0"/>
              <a:t>Percevoir</a:t>
            </a:r>
          </a:p>
          <a:p>
            <a:pPr marL="708660" lvl="1" indent="-342900">
              <a:buFont typeface="+mj-lt"/>
              <a:buAutoNum type="arabicPeriod"/>
            </a:pPr>
            <a:r>
              <a:rPr lang="fr-FR" sz="2200" dirty="0" smtClean="0"/>
              <a:t>Créer</a:t>
            </a:r>
          </a:p>
          <a:p>
            <a:pPr marL="708660" lvl="1" indent="-342900">
              <a:buFont typeface="+mj-lt"/>
              <a:buAutoNum type="arabicPeriod"/>
            </a:pPr>
            <a:r>
              <a:rPr lang="fr-FR" sz="2200" dirty="0" smtClean="0"/>
              <a:t>échanger</a:t>
            </a:r>
          </a:p>
          <a:p>
            <a:endParaRPr lang="fr-FR" sz="1800" dirty="0" smtClean="0"/>
          </a:p>
          <a:p>
            <a:pPr marL="0" indent="0">
              <a:buNone/>
            </a:pPr>
            <a:endParaRPr lang="fr-FR" sz="1800" dirty="0" smtClean="0"/>
          </a:p>
          <a:p>
            <a:pPr marL="0" indent="0">
              <a:buNone/>
            </a:pPr>
            <a:endParaRPr lang="fr-FR" sz="1800" dirty="0" smtClean="0"/>
          </a:p>
          <a:p>
            <a:endParaRPr lang="fr-FR" sz="1800" dirty="0"/>
          </a:p>
          <a:p>
            <a:endParaRPr lang="fr-FR" sz="1800" dirty="0" smtClean="0"/>
          </a:p>
          <a:p>
            <a:endParaRPr lang="fr-FR" sz="1800" dirty="0"/>
          </a:p>
          <a:p>
            <a:endParaRPr lang="fr-FR" sz="1800" dirty="0" smtClean="0"/>
          </a:p>
          <a:p>
            <a:pPr marL="0" indent="0">
              <a:buNone/>
            </a:pPr>
            <a:endParaRPr lang="fr-FR" sz="1800" dirty="0" smtClean="0"/>
          </a:p>
        </p:txBody>
      </p:sp>
      <p:sp>
        <p:nvSpPr>
          <p:cNvPr id="2" name="ZoneTexte 1"/>
          <p:cNvSpPr txBox="1"/>
          <p:nvPr/>
        </p:nvSpPr>
        <p:spPr>
          <a:xfrm>
            <a:off x="454652" y="-34495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12636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000" dirty="0" smtClean="0"/>
              <a:t>Une pédagogie « </a:t>
            </a:r>
            <a:r>
              <a:rPr lang="fr-FR" sz="4000" dirty="0" err="1" smtClean="0"/>
              <a:t>spiralaire</a:t>
            </a:r>
            <a:r>
              <a:rPr lang="fr-FR" sz="4000" dirty="0" smtClean="0"/>
              <a:t> »</a:t>
            </a:r>
            <a:endParaRPr lang="fr-FR" sz="4000" dirty="0"/>
          </a:p>
        </p:txBody>
      </p:sp>
      <p:graphicFrame>
        <p:nvGraphicFramePr>
          <p:cNvPr id="5" name="Tableau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437741"/>
              </p:ext>
            </p:extLst>
          </p:nvPr>
        </p:nvGraphicFramePr>
        <p:xfrm>
          <a:off x="457200" y="1686241"/>
          <a:ext cx="1277327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7327"/>
              </a:tblGrid>
              <a:tr h="640080">
                <a:tc>
                  <a:txBody>
                    <a:bodyPr/>
                    <a:lstStyle/>
                    <a:p>
                      <a:r>
                        <a:rPr lang="fr-FR" dirty="0" smtClean="0"/>
                        <a:t>Chanter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au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9863584"/>
              </p:ext>
            </p:extLst>
          </p:nvPr>
        </p:nvGraphicFramePr>
        <p:xfrm>
          <a:off x="457200" y="2510902"/>
          <a:ext cx="1277327" cy="640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77327"/>
              </a:tblGrid>
              <a:tr h="470392">
                <a:tc>
                  <a:txBody>
                    <a:bodyPr/>
                    <a:lstStyle/>
                    <a:p>
                      <a:r>
                        <a:rPr lang="fr-FR" dirty="0" smtClean="0"/>
                        <a:t>Ecouter,</a:t>
                      </a:r>
                      <a:r>
                        <a:rPr lang="fr-FR" baseline="0" dirty="0" smtClean="0"/>
                        <a:t> comparer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au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735951"/>
              </p:ext>
            </p:extLst>
          </p:nvPr>
        </p:nvGraphicFramePr>
        <p:xfrm>
          <a:off x="457200" y="3265497"/>
          <a:ext cx="1277327" cy="6400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277327"/>
              </a:tblGrid>
              <a:tr h="470392">
                <a:tc>
                  <a:txBody>
                    <a:bodyPr/>
                    <a:lstStyle/>
                    <a:p>
                      <a:r>
                        <a:rPr lang="fr-FR" dirty="0" smtClean="0"/>
                        <a:t>Explorer, imaginer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au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704711"/>
              </p:ext>
            </p:extLst>
          </p:nvPr>
        </p:nvGraphicFramePr>
        <p:xfrm>
          <a:off x="457200" y="4015074"/>
          <a:ext cx="1277327" cy="6400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77327"/>
              </a:tblGrid>
              <a:tr h="470392">
                <a:tc>
                  <a:txBody>
                    <a:bodyPr/>
                    <a:lstStyle/>
                    <a:p>
                      <a:r>
                        <a:rPr lang="fr-FR" dirty="0" smtClean="0"/>
                        <a:t>Echanger, partager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leau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672065"/>
              </p:ext>
            </p:extLst>
          </p:nvPr>
        </p:nvGraphicFramePr>
        <p:xfrm>
          <a:off x="457200" y="1036197"/>
          <a:ext cx="1277327" cy="3657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277327"/>
              </a:tblGrid>
              <a:tr h="226307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>
                          <a:latin typeface="Arial"/>
                          <a:cs typeface="Arial"/>
                        </a:rPr>
                        <a:t>Cycle 2</a:t>
                      </a:r>
                      <a:endParaRPr lang="fr-FR" dirty="0">
                        <a:latin typeface="Arial"/>
                        <a:cs typeface="Arial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leau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904035"/>
              </p:ext>
            </p:extLst>
          </p:nvPr>
        </p:nvGraphicFramePr>
        <p:xfrm>
          <a:off x="2551854" y="1686241"/>
          <a:ext cx="1610491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0491"/>
              </a:tblGrid>
              <a:tr h="640080">
                <a:tc>
                  <a:txBody>
                    <a:bodyPr/>
                    <a:lstStyle/>
                    <a:p>
                      <a:r>
                        <a:rPr lang="fr-FR" dirty="0" smtClean="0"/>
                        <a:t>Interpréter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leau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127802"/>
              </p:ext>
            </p:extLst>
          </p:nvPr>
        </p:nvGraphicFramePr>
        <p:xfrm>
          <a:off x="2551854" y="2510902"/>
          <a:ext cx="1610491" cy="63545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10491"/>
              </a:tblGrid>
              <a:tr h="635451">
                <a:tc>
                  <a:txBody>
                    <a:bodyPr/>
                    <a:lstStyle/>
                    <a:p>
                      <a:r>
                        <a:rPr lang="fr-FR" dirty="0" smtClean="0"/>
                        <a:t>Commenter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57222"/>
              </p:ext>
            </p:extLst>
          </p:nvPr>
        </p:nvGraphicFramePr>
        <p:xfrm>
          <a:off x="2551854" y="3265497"/>
          <a:ext cx="1610491" cy="6400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10491"/>
              </a:tblGrid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Créer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au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730439"/>
              </p:ext>
            </p:extLst>
          </p:nvPr>
        </p:nvGraphicFramePr>
        <p:xfrm>
          <a:off x="2551854" y="4015074"/>
          <a:ext cx="1610491" cy="6400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10491"/>
              </a:tblGrid>
              <a:tr h="640080">
                <a:tc>
                  <a:txBody>
                    <a:bodyPr/>
                    <a:lstStyle/>
                    <a:p>
                      <a:r>
                        <a:rPr lang="fr-FR" dirty="0" smtClean="0"/>
                        <a:t>Argumenter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leau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7507638"/>
              </p:ext>
            </p:extLst>
          </p:nvPr>
        </p:nvGraphicFramePr>
        <p:xfrm>
          <a:off x="2551854" y="1036197"/>
          <a:ext cx="1610491" cy="3657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610491"/>
              </a:tblGrid>
              <a:tr h="226307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>
                          <a:latin typeface="Arial"/>
                          <a:cs typeface="Arial"/>
                        </a:rPr>
                        <a:t>Cycle 3</a:t>
                      </a:r>
                      <a:endParaRPr lang="fr-FR" dirty="0">
                        <a:latin typeface="Arial"/>
                        <a:cs typeface="Arial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ZoneTexte 14"/>
          <p:cNvSpPr txBox="1"/>
          <p:nvPr/>
        </p:nvSpPr>
        <p:spPr>
          <a:xfrm>
            <a:off x="1855514" y="1486094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  <p:sp>
        <p:nvSpPr>
          <p:cNvPr id="16" name="ZoneTexte 15"/>
          <p:cNvSpPr txBox="1"/>
          <p:nvPr/>
        </p:nvSpPr>
        <p:spPr>
          <a:xfrm>
            <a:off x="1858506" y="2184131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  <p:sp>
        <p:nvSpPr>
          <p:cNvPr id="17" name="ZoneTexte 16"/>
          <p:cNvSpPr txBox="1"/>
          <p:nvPr/>
        </p:nvSpPr>
        <p:spPr>
          <a:xfrm>
            <a:off x="1858506" y="3134779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  <p:sp>
        <p:nvSpPr>
          <p:cNvPr id="18" name="ZoneTexte 17"/>
          <p:cNvSpPr txBox="1"/>
          <p:nvPr/>
        </p:nvSpPr>
        <p:spPr>
          <a:xfrm>
            <a:off x="1858506" y="3891246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  <p:graphicFrame>
        <p:nvGraphicFramePr>
          <p:cNvPr id="19" name="Tableau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3296588"/>
              </p:ext>
            </p:extLst>
          </p:nvPr>
        </p:nvGraphicFramePr>
        <p:xfrm>
          <a:off x="5169430" y="1686241"/>
          <a:ext cx="3589386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9386"/>
              </a:tblGrid>
              <a:tr h="470392">
                <a:tc>
                  <a:txBody>
                    <a:bodyPr/>
                    <a:lstStyle/>
                    <a:p>
                      <a:r>
                        <a:rPr lang="fr-FR" dirty="0" smtClean="0"/>
                        <a:t>Réaliser des projets d’interprétation</a:t>
                      </a:r>
                      <a:r>
                        <a:rPr lang="fr-FR" baseline="0" dirty="0" smtClean="0"/>
                        <a:t> ou de création 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leau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726221"/>
              </p:ext>
            </p:extLst>
          </p:nvPr>
        </p:nvGraphicFramePr>
        <p:xfrm>
          <a:off x="5169430" y="2510902"/>
          <a:ext cx="3570710" cy="640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570710"/>
              </a:tblGrid>
              <a:tr h="635451">
                <a:tc>
                  <a:txBody>
                    <a:bodyPr/>
                    <a:lstStyle/>
                    <a:p>
                      <a:r>
                        <a:rPr lang="fr-FR" dirty="0" smtClean="0"/>
                        <a:t>Construire une culture musicale commune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054557"/>
              </p:ext>
            </p:extLst>
          </p:nvPr>
        </p:nvGraphicFramePr>
        <p:xfrm>
          <a:off x="5169430" y="3265497"/>
          <a:ext cx="3570710" cy="6400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570710"/>
              </a:tblGrid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Produire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leau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0826485"/>
              </p:ext>
            </p:extLst>
          </p:nvPr>
        </p:nvGraphicFramePr>
        <p:xfrm>
          <a:off x="5169430" y="4015074"/>
          <a:ext cx="3570710" cy="6400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570710"/>
              </a:tblGrid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Débattre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63086"/>
              </p:ext>
            </p:extLst>
          </p:nvPr>
        </p:nvGraphicFramePr>
        <p:xfrm>
          <a:off x="5169430" y="1036197"/>
          <a:ext cx="3570710" cy="3657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570710"/>
              </a:tblGrid>
              <a:tr h="226307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>
                          <a:latin typeface="Arial"/>
                          <a:cs typeface="Arial"/>
                        </a:rPr>
                        <a:t>Cycle 4</a:t>
                      </a:r>
                      <a:endParaRPr lang="fr-FR" dirty="0">
                        <a:latin typeface="Arial"/>
                        <a:cs typeface="Arial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ZoneTexte 23"/>
          <p:cNvSpPr txBox="1"/>
          <p:nvPr/>
        </p:nvSpPr>
        <p:spPr>
          <a:xfrm>
            <a:off x="4372966" y="1486094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  <p:sp>
        <p:nvSpPr>
          <p:cNvPr id="25" name="ZoneTexte 24"/>
          <p:cNvSpPr txBox="1"/>
          <p:nvPr/>
        </p:nvSpPr>
        <p:spPr>
          <a:xfrm>
            <a:off x="4375958" y="2184131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  <p:sp>
        <p:nvSpPr>
          <p:cNvPr id="26" name="ZoneTexte 25"/>
          <p:cNvSpPr txBox="1"/>
          <p:nvPr/>
        </p:nvSpPr>
        <p:spPr>
          <a:xfrm>
            <a:off x="4375958" y="3134779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  <p:sp>
        <p:nvSpPr>
          <p:cNvPr id="27" name="ZoneTexte 26"/>
          <p:cNvSpPr txBox="1"/>
          <p:nvPr/>
        </p:nvSpPr>
        <p:spPr>
          <a:xfrm>
            <a:off x="4375958" y="3891246"/>
            <a:ext cx="46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 smtClean="0"/>
              <a:t>+</a:t>
            </a:r>
            <a:endParaRPr lang="fr-FR" sz="4000" b="1" dirty="0"/>
          </a:p>
        </p:txBody>
      </p:sp>
    </p:spTree>
    <p:extLst>
      <p:ext uri="{BB962C8B-B14F-4D97-AF65-F5344CB8AC3E}">
        <p14:creationId xmlns:p14="http://schemas.microsoft.com/office/powerpoint/2010/main" val="34231046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69"/>
          </a:xfrm>
        </p:spPr>
        <p:txBody>
          <a:bodyPr>
            <a:normAutofit fontScale="90000"/>
          </a:bodyPr>
          <a:lstStyle/>
          <a:p>
            <a:r>
              <a:rPr lang="fr-FR" sz="3600" dirty="0" smtClean="0"/>
              <a:t>Les compétences attendues en élémentaire</a:t>
            </a:r>
            <a:endParaRPr lang="fr-FR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004" y="1525813"/>
            <a:ext cx="3771900" cy="402140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leau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720622"/>
              </p:ext>
            </p:extLst>
          </p:nvPr>
        </p:nvGraphicFramePr>
        <p:xfrm>
          <a:off x="6245013" y="988328"/>
          <a:ext cx="1333691" cy="3657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33691"/>
              </a:tblGrid>
              <a:tr h="226307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>
                          <a:latin typeface="Arial"/>
                          <a:cs typeface="Arial"/>
                        </a:rPr>
                        <a:t>Cycle 3</a:t>
                      </a:r>
                      <a:endParaRPr lang="fr-FR" dirty="0">
                        <a:latin typeface="Arial"/>
                        <a:cs typeface="Arial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au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800254"/>
              </p:ext>
            </p:extLst>
          </p:nvPr>
        </p:nvGraphicFramePr>
        <p:xfrm>
          <a:off x="1814290" y="988328"/>
          <a:ext cx="1333691" cy="3657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33691"/>
              </a:tblGrid>
              <a:tr h="226307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>
                          <a:latin typeface="Arial"/>
                          <a:cs typeface="Arial"/>
                        </a:rPr>
                        <a:t>Cycle 2</a:t>
                      </a:r>
                      <a:endParaRPr lang="fr-FR" dirty="0">
                        <a:latin typeface="Arial"/>
                        <a:cs typeface="Arial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Image 7" descr="compétences travaillées cycle 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525813"/>
            <a:ext cx="4222128" cy="4021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2520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7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mtClean="0"/>
              <a:t>Les programmes officiels en élémentaire</a:t>
            </a:r>
            <a:endParaRPr lang="fr-FR" dirty="0"/>
          </a:p>
        </p:txBody>
      </p:sp>
      <p:sp>
        <p:nvSpPr>
          <p:cNvPr id="5" name="ZoneTexte 4"/>
          <p:cNvSpPr txBox="1"/>
          <p:nvPr/>
        </p:nvSpPr>
        <p:spPr>
          <a:xfrm>
            <a:off x="964643" y="1832551"/>
            <a:ext cx="787151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dirty="0" smtClean="0"/>
              <a:t>Ce qui est attendu en fin de cycle 2</a:t>
            </a:r>
          </a:p>
          <a:p>
            <a:endParaRPr lang="fr-FR" sz="2400" dirty="0"/>
          </a:p>
          <a:p>
            <a:pPr marL="285750" indent="-285750">
              <a:buFont typeface="Arial"/>
              <a:buChar char="•"/>
            </a:pPr>
            <a:r>
              <a:rPr lang="fr-FR" sz="2000" dirty="0" err="1"/>
              <a:t>Expérimenter</a:t>
            </a:r>
            <a:r>
              <a:rPr lang="fr-FR" sz="2000" dirty="0"/>
              <a:t> sa voix </a:t>
            </a:r>
            <a:r>
              <a:rPr lang="fr-FR" sz="2000" dirty="0" err="1"/>
              <a:t>parlée</a:t>
            </a:r>
            <a:r>
              <a:rPr lang="fr-FR" sz="2000" dirty="0"/>
              <a:t> et </a:t>
            </a:r>
            <a:r>
              <a:rPr lang="fr-FR" sz="2000" dirty="0" err="1"/>
              <a:t>chantée</a:t>
            </a:r>
            <a:r>
              <a:rPr lang="fr-FR" sz="2000" dirty="0"/>
              <a:t>, explorer ses </a:t>
            </a:r>
            <a:r>
              <a:rPr lang="fr-FR" sz="2000" dirty="0" err="1"/>
              <a:t>paramètres</a:t>
            </a:r>
            <a:r>
              <a:rPr lang="fr-FR" sz="2000" dirty="0"/>
              <a:t>, la mobiliser au </a:t>
            </a:r>
            <a:r>
              <a:rPr lang="fr-FR" sz="2000" dirty="0" err="1"/>
              <a:t>bénéfice</a:t>
            </a:r>
            <a:r>
              <a:rPr lang="fr-FR" sz="2000" dirty="0"/>
              <a:t> d’une </a:t>
            </a:r>
            <a:r>
              <a:rPr lang="fr-FR" sz="2000" dirty="0" smtClean="0"/>
              <a:t>reproduction expressive. </a:t>
            </a:r>
            <a:endParaRPr lang="fr-FR" sz="2000" dirty="0"/>
          </a:p>
          <a:p>
            <a:pPr marL="285750" indent="-285750">
              <a:buFont typeface="Arial"/>
              <a:buChar char="•"/>
            </a:pPr>
            <a:r>
              <a:rPr lang="fr-FR" sz="2000" dirty="0" smtClean="0"/>
              <a:t>Connaitre </a:t>
            </a:r>
            <a:r>
              <a:rPr lang="fr-FR" sz="2000" dirty="0"/>
              <a:t>et mettre en œuvre les conditions d’une </a:t>
            </a:r>
            <a:r>
              <a:rPr lang="fr-FR" sz="2000" dirty="0" err="1"/>
              <a:t>écoute</a:t>
            </a:r>
            <a:r>
              <a:rPr lang="fr-FR" sz="2000" dirty="0"/>
              <a:t> attentive et </a:t>
            </a:r>
            <a:r>
              <a:rPr lang="fr-FR" sz="2000" dirty="0" err="1" smtClean="0"/>
              <a:t>précis</a:t>
            </a:r>
            <a:r>
              <a:rPr lang="fr-FR" sz="2000" dirty="0" err="1"/>
              <a:t>e</a:t>
            </a:r>
            <a:r>
              <a:rPr lang="fr-FR" sz="2000" dirty="0" smtClean="0"/>
              <a:t>. </a:t>
            </a:r>
            <a:endParaRPr lang="fr-FR" sz="2000" dirty="0"/>
          </a:p>
          <a:p>
            <a:pPr marL="285750" indent="-285750">
              <a:buFont typeface="Arial"/>
              <a:buChar char="•"/>
            </a:pPr>
            <a:r>
              <a:rPr lang="fr-FR" sz="2000" dirty="0" smtClean="0"/>
              <a:t>Imaginer </a:t>
            </a:r>
            <a:r>
              <a:rPr lang="fr-FR" sz="2000" dirty="0"/>
              <a:t>des organisations simples ; </a:t>
            </a:r>
            <a:r>
              <a:rPr lang="fr-FR" sz="2000" dirty="0" err="1"/>
              <a:t>créer</a:t>
            </a:r>
            <a:r>
              <a:rPr lang="fr-FR" sz="2000" dirty="0"/>
              <a:t> des sons et maitriser leur succession . </a:t>
            </a:r>
          </a:p>
          <a:p>
            <a:pPr marL="285750" indent="-285750">
              <a:buFont typeface="Arial"/>
              <a:buChar char="•"/>
            </a:pPr>
            <a:r>
              <a:rPr lang="fr-FR" sz="2000" dirty="0" smtClean="0"/>
              <a:t>Exprimer </a:t>
            </a:r>
            <a:r>
              <a:rPr lang="fr-FR" sz="2000" dirty="0"/>
              <a:t>sa </a:t>
            </a:r>
            <a:r>
              <a:rPr lang="fr-FR" sz="2000" dirty="0" smtClean="0"/>
              <a:t>sensibilité et </a:t>
            </a:r>
            <a:r>
              <a:rPr lang="fr-FR" sz="2000" dirty="0"/>
              <a:t>exercer son esprit critique tout en respectant les gouts et points de vue de chacun . 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67315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>
            <a:normAutofit/>
          </a:bodyPr>
          <a:lstStyle/>
          <a:p>
            <a:r>
              <a:rPr lang="fr-FR" sz="3600" dirty="0"/>
              <a:t>Les programmes officiels en élémentaire</a:t>
            </a:r>
          </a:p>
        </p:txBody>
      </p:sp>
      <p:sp>
        <p:nvSpPr>
          <p:cNvPr id="5" name="Espace réservé du contenu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fr-FR" sz="2800" dirty="0"/>
              <a:t>Ce qui est attendu en fin de cycle </a:t>
            </a:r>
            <a:r>
              <a:rPr lang="fr-FR" sz="2800" dirty="0" smtClean="0"/>
              <a:t>3</a:t>
            </a:r>
          </a:p>
          <a:p>
            <a:pPr marL="0" indent="0" algn="ctr">
              <a:buNone/>
            </a:pPr>
            <a:endParaRPr lang="fr-FR" sz="2800" dirty="0"/>
          </a:p>
          <a:p>
            <a:r>
              <a:rPr lang="fr-FR" sz="2400" dirty="0"/>
              <a:t>Identifier, choisir et mobiliser les techniques vocales et corporelles au service du sens et de </a:t>
            </a:r>
            <a:r>
              <a:rPr lang="fr-FR" sz="2400" dirty="0" smtClean="0"/>
              <a:t>l’expression</a:t>
            </a:r>
            <a:r>
              <a:rPr lang="fr-FR" sz="2400" dirty="0"/>
              <a:t>. </a:t>
            </a:r>
          </a:p>
          <a:p>
            <a:r>
              <a:rPr lang="fr-FR" sz="2400" dirty="0" smtClean="0"/>
              <a:t>Mettre </a:t>
            </a:r>
            <a:r>
              <a:rPr lang="fr-FR" sz="2400" dirty="0"/>
              <a:t>en lien des </a:t>
            </a:r>
            <a:r>
              <a:rPr lang="fr-FR" sz="2400" dirty="0" err="1"/>
              <a:t>caractéristiques</a:t>
            </a:r>
            <a:r>
              <a:rPr lang="fr-FR" sz="2400" dirty="0"/>
              <a:t> musicales d’œuvres </a:t>
            </a:r>
            <a:r>
              <a:rPr lang="fr-FR" sz="2400" dirty="0" err="1"/>
              <a:t>différentes</a:t>
            </a:r>
            <a:r>
              <a:rPr lang="fr-FR" sz="2400" dirty="0"/>
              <a:t>, les nommer et les </a:t>
            </a:r>
            <a:r>
              <a:rPr lang="fr-FR" sz="2400" dirty="0" err="1"/>
              <a:t>présenter</a:t>
            </a:r>
            <a:r>
              <a:rPr lang="fr-FR" sz="2400" dirty="0"/>
              <a:t> en lien avec d’autres savoirs construits par les enseignements (histoire, </a:t>
            </a:r>
            <a:r>
              <a:rPr lang="fr-FR" sz="2400" dirty="0" err="1"/>
              <a:t>géographie</a:t>
            </a:r>
            <a:r>
              <a:rPr lang="fr-FR" sz="2400" dirty="0"/>
              <a:t>, </a:t>
            </a:r>
            <a:r>
              <a:rPr lang="fr-FR" sz="2400" dirty="0" err="1"/>
              <a:t>français</a:t>
            </a:r>
            <a:r>
              <a:rPr lang="fr-FR" sz="2400" dirty="0"/>
              <a:t>, sciences etc.). </a:t>
            </a:r>
          </a:p>
          <a:p>
            <a:r>
              <a:rPr lang="fr-FR" sz="2400" dirty="0" smtClean="0"/>
              <a:t>Explorer </a:t>
            </a:r>
            <a:r>
              <a:rPr lang="fr-FR" sz="2400" dirty="0"/>
              <a:t>les sons de la voix et de son environnement, imaginer des utilisations musicales, </a:t>
            </a:r>
            <a:r>
              <a:rPr lang="fr-FR" sz="2400" dirty="0" err="1"/>
              <a:t>créer</a:t>
            </a:r>
            <a:r>
              <a:rPr lang="fr-FR" sz="2400" dirty="0"/>
              <a:t> des organisations dans le temps d’un ensemble de sons </a:t>
            </a:r>
            <a:r>
              <a:rPr lang="fr-FR" sz="2400" dirty="0" err="1"/>
              <a:t>sélectionnés</a:t>
            </a:r>
            <a:r>
              <a:rPr lang="fr-FR" sz="2400" dirty="0"/>
              <a:t>. </a:t>
            </a:r>
          </a:p>
          <a:p>
            <a:r>
              <a:rPr lang="fr-FR" sz="2400" dirty="0" err="1" smtClean="0"/>
              <a:t>Développer</a:t>
            </a:r>
            <a:r>
              <a:rPr lang="fr-FR" sz="2400" dirty="0" smtClean="0"/>
              <a:t> </a:t>
            </a:r>
            <a:r>
              <a:rPr lang="fr-FR" sz="2400" dirty="0"/>
              <a:t>sa </a:t>
            </a:r>
            <a:r>
              <a:rPr lang="fr-FR" sz="2400" dirty="0" smtClean="0"/>
              <a:t>sensibilité, </a:t>
            </a:r>
            <a:r>
              <a:rPr lang="fr-FR" sz="2400" dirty="0"/>
              <a:t>son esprit critique et s’enrichir de la </a:t>
            </a:r>
            <a:r>
              <a:rPr lang="fr-FR" sz="2400" dirty="0" smtClean="0"/>
              <a:t>diversité </a:t>
            </a:r>
            <a:r>
              <a:rPr lang="fr-FR" sz="2400" dirty="0"/>
              <a:t>des gouts personnels et des </a:t>
            </a:r>
            <a:r>
              <a:rPr lang="fr-FR" sz="2400" dirty="0" err="1"/>
              <a:t>esthétiques</a:t>
            </a:r>
            <a:r>
              <a:rPr lang="fr-FR" sz="2400" dirty="0"/>
              <a:t>. </a:t>
            </a:r>
          </a:p>
          <a:p>
            <a:pPr marL="0" indent="0">
              <a:buNone/>
            </a:pPr>
            <a:endParaRPr lang="fr-FR" sz="2400" dirty="0"/>
          </a:p>
        </p:txBody>
      </p:sp>
    </p:spTree>
    <p:extLst>
      <p:ext uri="{BB962C8B-B14F-4D97-AF65-F5344CB8AC3E}">
        <p14:creationId xmlns:p14="http://schemas.microsoft.com/office/powerpoint/2010/main" val="13846387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219200"/>
          </a:xfrm>
        </p:spPr>
        <p:txBody>
          <a:bodyPr>
            <a:normAutofit/>
          </a:bodyPr>
          <a:lstStyle/>
          <a:p>
            <a:pPr algn="ctr"/>
            <a:r>
              <a:rPr lang="fr-FR" sz="3200" dirty="0"/>
              <a:t>Quelles sont les activités à notre disposition?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2620489" y="2801652"/>
            <a:ext cx="4186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3600" dirty="0" smtClean="0"/>
              <a:t>Qu’en pensez-vous?</a:t>
            </a:r>
            <a:endParaRPr lang="fr-FR" sz="3600" dirty="0"/>
          </a:p>
        </p:txBody>
      </p:sp>
    </p:spTree>
    <p:extLst>
      <p:ext uri="{BB962C8B-B14F-4D97-AF65-F5344CB8AC3E}">
        <p14:creationId xmlns:p14="http://schemas.microsoft.com/office/powerpoint/2010/main" val="18512886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/>
              <a:t>Quelles sont les activités à notre disposition?</a:t>
            </a:r>
          </a:p>
        </p:txBody>
      </p:sp>
      <p:graphicFrame>
        <p:nvGraphicFramePr>
          <p:cNvPr id="5" name="Tableau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1119585"/>
              </p:ext>
            </p:extLst>
          </p:nvPr>
        </p:nvGraphicFramePr>
        <p:xfrm>
          <a:off x="192604" y="919751"/>
          <a:ext cx="2480221" cy="347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022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PERCEPTION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fr-FR" dirty="0" smtClean="0"/>
                        <a:t>Ecouter (un enregistrement, un concert,</a:t>
                      </a:r>
                      <a:r>
                        <a:rPr lang="fr-FR" baseline="0" dirty="0" smtClean="0"/>
                        <a:t> ses camarades, le professeur</a:t>
                      </a:r>
                      <a:r>
                        <a:rPr lang="mr-IN" baseline="0" dirty="0" smtClean="0"/>
                        <a:t>…</a:t>
                      </a:r>
                      <a:r>
                        <a:rPr lang="fr-FR" baseline="0" dirty="0" smtClean="0"/>
                        <a:t>)</a:t>
                      </a:r>
                      <a:endParaRPr lang="fr-FR" dirty="0" smtClean="0"/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fr-FR" dirty="0" smtClean="0"/>
                        <a:t>Voir (un extrait vidéo, un sonagramme, une</a:t>
                      </a:r>
                      <a:r>
                        <a:rPr lang="fr-FR" baseline="0" dirty="0" smtClean="0"/>
                        <a:t> œuvre picturale, </a:t>
                      </a:r>
                      <a:r>
                        <a:rPr lang="mr-IN" baseline="0" dirty="0" smtClean="0"/>
                        <a:t>…</a:t>
                      </a:r>
                      <a:r>
                        <a:rPr lang="fr-FR" baseline="0" dirty="0" smtClean="0"/>
                        <a:t>)</a:t>
                      </a:r>
                      <a:endParaRPr lang="fr-FR" dirty="0" smtClean="0"/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fr-FR" dirty="0" smtClean="0"/>
                        <a:t>Toucher (des instruments, des interfaces, </a:t>
                      </a:r>
                      <a:r>
                        <a:rPr lang="mr-IN" dirty="0" smtClean="0"/>
                        <a:t>…</a:t>
                      </a:r>
                      <a:r>
                        <a:rPr lang="fr-FR" dirty="0" smtClean="0"/>
                        <a:t>)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au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158086"/>
              </p:ext>
            </p:extLst>
          </p:nvPr>
        </p:nvGraphicFramePr>
        <p:xfrm>
          <a:off x="5818507" y="919751"/>
          <a:ext cx="3256369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6369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PRODUCTION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fr-FR" dirty="0" smtClean="0"/>
                        <a:t>Utiliser</a:t>
                      </a:r>
                      <a:r>
                        <a:rPr lang="fr-FR" baseline="0" dirty="0" smtClean="0"/>
                        <a:t> la voix (chants, jeux vocaux</a:t>
                      </a:r>
                      <a:r>
                        <a:rPr lang="mr-IN" baseline="0" dirty="0" smtClean="0"/>
                        <a:t>…</a:t>
                      </a:r>
                      <a:r>
                        <a:rPr lang="fr-FR" baseline="0" dirty="0" smtClean="0"/>
                        <a:t>)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fr-FR" baseline="0" dirty="0" smtClean="0"/>
                        <a:t>Pratiquer le rythme (percussions corporelles, instruments à percussion, </a:t>
                      </a:r>
                      <a:r>
                        <a:rPr lang="mr-IN" baseline="0" dirty="0" smtClean="0"/>
                        <a:t>…</a:t>
                      </a:r>
                      <a:r>
                        <a:rPr lang="fr-FR" baseline="0" dirty="0" smtClean="0"/>
                        <a:t>)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fr-FR" baseline="0" dirty="0" smtClean="0"/>
                        <a:t>S’exprimer avec le corps (danse, mime, théâtre,</a:t>
                      </a:r>
                      <a:r>
                        <a:rPr lang="mr-IN" baseline="0" dirty="0" smtClean="0"/>
                        <a:t>…</a:t>
                      </a:r>
                      <a:r>
                        <a:rPr lang="fr-FR" baseline="0" dirty="0" smtClean="0"/>
                        <a:t>)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fr-FR" baseline="0" dirty="0" smtClean="0"/>
                        <a:t>Utiliser les nouvelles technologies (enregistrement, MAO, </a:t>
                      </a:r>
                      <a:r>
                        <a:rPr lang="fr-FR" baseline="0" dirty="0" err="1" smtClean="0"/>
                        <a:t>webradio</a:t>
                      </a:r>
                      <a:r>
                        <a:rPr lang="mr-IN" baseline="0" dirty="0" smtClean="0"/>
                        <a:t>…</a:t>
                      </a:r>
                      <a:r>
                        <a:rPr lang="fr-FR" baseline="0" dirty="0" smtClean="0"/>
                        <a:t>)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Double flèche horizontale 6"/>
          <p:cNvSpPr/>
          <p:nvPr/>
        </p:nvSpPr>
        <p:spPr>
          <a:xfrm>
            <a:off x="2725745" y="2172966"/>
            <a:ext cx="3022202" cy="724549"/>
          </a:xfrm>
          <a:prstGeom prst="left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fr-FR" b="1" dirty="0" smtClean="0"/>
              <a:t>COMPRENDRE</a:t>
            </a:r>
            <a:endParaRPr lang="fr-FR" b="1" dirty="0"/>
          </a:p>
        </p:txBody>
      </p:sp>
    </p:spTree>
    <p:extLst>
      <p:ext uri="{BB962C8B-B14F-4D97-AF65-F5344CB8AC3E}">
        <p14:creationId xmlns:p14="http://schemas.microsoft.com/office/powerpoint/2010/main" val="17930192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/>
              <a:t>Quelles sont les activités à notre disposition?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394424"/>
            <a:ext cx="6543793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2400" dirty="0" smtClean="0">
                <a:latin typeface="+mj-lt"/>
              </a:rPr>
              <a:t>APP </a:t>
            </a:r>
            <a:r>
              <a:rPr lang="fr-FR" sz="2400" dirty="0">
                <a:latin typeface="+mj-lt"/>
              </a:rPr>
              <a:t>Boileau: « la princesse et le crapaud </a:t>
            </a:r>
            <a:r>
              <a:rPr lang="fr-FR" sz="2400" dirty="0" smtClean="0">
                <a:latin typeface="+mj-lt"/>
              </a:rPr>
              <a:t>»</a:t>
            </a:r>
          </a:p>
          <a:p>
            <a:r>
              <a:rPr lang="fr-FR" sz="2400" dirty="0" smtClean="0">
                <a:latin typeface="+mj-lt"/>
              </a:rPr>
              <a:t>La musique au bénéfice de l’apprentissage de la lecture et de la compréhension d’une histoire</a:t>
            </a:r>
          </a:p>
          <a:p>
            <a:endParaRPr lang="fr-FR" sz="1600" dirty="0">
              <a:latin typeface="+mj-lt"/>
            </a:endParaRPr>
          </a:p>
          <a:p>
            <a:endParaRPr lang="fr-FR" sz="1600" dirty="0" smtClean="0">
              <a:latin typeface="+mj-lt"/>
            </a:endParaRPr>
          </a:p>
          <a:p>
            <a:endParaRPr lang="fr-FR" sz="1600" dirty="0" smtClean="0">
              <a:latin typeface="+mj-lt"/>
            </a:endParaRPr>
          </a:p>
          <a:p>
            <a:pPr marL="285750" indent="-285750">
              <a:buFont typeface="Arial"/>
              <a:buChar char="•"/>
            </a:pPr>
            <a:r>
              <a:rPr lang="fr-FR" dirty="0" smtClean="0"/>
              <a:t>Discriminer l’écoute par le corps (une musique=un personnage)</a:t>
            </a:r>
          </a:p>
          <a:p>
            <a:pPr marL="285750" indent="-285750">
              <a:buFont typeface="Arial"/>
              <a:buChar char="•"/>
            </a:pPr>
            <a:r>
              <a:rPr lang="fr-FR" dirty="0" smtClean="0"/>
              <a:t>La musique, langage non-verbal pour donner du sens (associer une pratique instrumentale à la lecture)</a:t>
            </a:r>
          </a:p>
          <a:p>
            <a:pPr marL="285750" indent="-285750">
              <a:buFont typeface="Arial"/>
              <a:buChar char="•"/>
            </a:pPr>
            <a:r>
              <a:rPr lang="fr-FR" dirty="0" smtClean="0"/>
              <a:t>Chanter avec des gestes pour solliciter la mémoire kinesthésique</a:t>
            </a:r>
          </a:p>
          <a:p>
            <a:pPr marL="285750" indent="-285750">
              <a:buFont typeface="Arial"/>
              <a:buChar char="•"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957586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 smtClean="0"/>
              <a:t>En pratique à l’école élémentaire</a:t>
            </a:r>
            <a:endParaRPr lang="fr-FR" dirty="0"/>
          </a:p>
        </p:txBody>
      </p:sp>
      <p:sp>
        <p:nvSpPr>
          <p:cNvPr id="9" name="Rectangle 8"/>
          <p:cNvSpPr/>
          <p:nvPr/>
        </p:nvSpPr>
        <p:spPr>
          <a:xfrm>
            <a:off x="457200" y="1938428"/>
            <a:ext cx="8510619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 dirty="0"/>
              <a:t>45 minutes par </a:t>
            </a:r>
            <a:r>
              <a:rPr lang="fr-FR" dirty="0" smtClean="0"/>
              <a:t>semaine en classe </a:t>
            </a:r>
            <a:r>
              <a:rPr lang="fr-FR" dirty="0"/>
              <a:t>+ </a:t>
            </a:r>
            <a:r>
              <a:rPr lang="fr-FR" dirty="0" smtClean="0"/>
              <a:t>chorale + temps périscolaire éventuellement</a:t>
            </a:r>
          </a:p>
          <a:p>
            <a:pPr marL="285750" indent="-285750">
              <a:buFont typeface="Arial"/>
              <a:buChar char="•"/>
            </a:pPr>
            <a:r>
              <a:rPr lang="fr-FR" dirty="0" smtClean="0"/>
              <a:t>A Paris le rôle spécifique des PVP</a:t>
            </a:r>
          </a:p>
          <a:p>
            <a:endParaRPr lang="fr-FR" dirty="0" smtClean="0"/>
          </a:p>
          <a:p>
            <a:pPr marL="285750" indent="-285750">
              <a:buFont typeface="Arial"/>
              <a:buChar char="•"/>
            </a:pPr>
            <a:r>
              <a:rPr lang="fr-FR" dirty="0" smtClean="0"/>
              <a:t>Quelques exemples de situations:</a:t>
            </a:r>
          </a:p>
          <a:p>
            <a:pPr marL="800100" lvl="1" indent="-342900">
              <a:buFont typeface="+mj-lt"/>
              <a:buAutoNum type="arabicPeriod"/>
            </a:pPr>
            <a:r>
              <a:rPr lang="fr-FR" dirty="0"/>
              <a:t>Apprentissage de la lecture: de l’oral à l’écrit (CP</a:t>
            </a:r>
            <a:r>
              <a:rPr lang="fr-FR" dirty="0" smtClean="0"/>
              <a:t>)</a:t>
            </a:r>
          </a:p>
          <a:p>
            <a:pPr marL="800100" lvl="1" indent="-342900">
              <a:buFont typeface="+mj-lt"/>
              <a:buAutoNum type="arabicPeriod"/>
            </a:pPr>
            <a:r>
              <a:rPr lang="fr-FR" dirty="0" smtClean="0"/>
              <a:t>La </a:t>
            </a:r>
            <a:r>
              <a:rPr lang="fr-FR" dirty="0"/>
              <a:t>musique au service du projet pédagogique: une lecture à plusieurs voix en </a:t>
            </a:r>
            <a:r>
              <a:rPr lang="fr-FR" dirty="0" smtClean="0"/>
              <a:t>CE1 (pédagogie de projet)</a:t>
            </a:r>
            <a:endParaRPr lang="fr-FR" dirty="0"/>
          </a:p>
          <a:p>
            <a:endParaRPr lang="fr-FR" dirty="0"/>
          </a:p>
          <a:p>
            <a:pPr marL="342900" indent="-342900">
              <a:buFont typeface="+mj-lt"/>
              <a:buAutoNum type="arabicPeriod"/>
            </a:pPr>
            <a:endParaRPr lang="fr-FR" dirty="0"/>
          </a:p>
          <a:p>
            <a:endParaRPr lang="fr-FR" dirty="0" smtClean="0"/>
          </a:p>
          <a:p>
            <a:r>
              <a:rPr lang="fr-FR" dirty="0" smtClean="0"/>
              <a:t>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609720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1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79" y="1187583"/>
            <a:ext cx="8285300" cy="5161873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1434584" y="462038"/>
            <a:ext cx="6532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i="1" dirty="0" smtClean="0"/>
              <a:t>Plouf </a:t>
            </a:r>
            <a:r>
              <a:rPr lang="fr-FR" dirty="0" smtClean="0"/>
              <a:t>de Philippe Corentin </a:t>
            </a:r>
            <a:r>
              <a:rPr lang="mr-IN" dirty="0" smtClean="0"/>
              <a:t>–</a:t>
            </a:r>
            <a:r>
              <a:rPr lang="fr-FR" dirty="0" smtClean="0"/>
              <a:t> une lecture à plusieurs voix en CE1</a:t>
            </a:r>
            <a:endParaRPr lang="fr-FR" dirty="0"/>
          </a:p>
        </p:txBody>
      </p:sp>
      <p:pic>
        <p:nvPicPr>
          <p:cNvPr id="3" name="plouf 1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5079" y="3398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408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5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2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07" y="764288"/>
            <a:ext cx="8870638" cy="5502862"/>
          </a:xfrm>
          <a:prstGeom prst="rect">
            <a:avLst/>
          </a:prstGeom>
        </p:spPr>
      </p:pic>
      <p:pic>
        <p:nvPicPr>
          <p:cNvPr id="2" name="plouf2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2019" y="0"/>
            <a:ext cx="486077" cy="486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6053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5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3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77" y="707857"/>
            <a:ext cx="8664121" cy="5476983"/>
          </a:xfrm>
          <a:prstGeom prst="rect">
            <a:avLst/>
          </a:prstGeom>
        </p:spPr>
      </p:pic>
      <p:pic>
        <p:nvPicPr>
          <p:cNvPr id="2" name="ploufapp3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5177" y="153177"/>
            <a:ext cx="554680" cy="554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2356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2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4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175" y="681979"/>
            <a:ext cx="4598656" cy="5832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8706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 smtClean="0"/>
              <a:t>Apprendre à décrire ce que l’on entend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fr-FR" dirty="0" smtClean="0"/>
              <a:t>Une démarche du ressenti vers la notion musicale</a:t>
            </a:r>
          </a:p>
          <a:p>
            <a:r>
              <a:rPr lang="fr-FR" dirty="0" smtClean="0"/>
              <a:t>Exemple: sans titre</a:t>
            </a:r>
          </a:p>
          <a:p>
            <a:pPr marL="0" indent="0">
              <a:buNone/>
            </a:pPr>
            <a:endParaRPr lang="fr-FR" dirty="0" smtClean="0"/>
          </a:p>
          <a:p>
            <a:pPr marL="0" indent="0">
              <a:buNone/>
            </a:pPr>
            <a:endParaRPr lang="fr-FR" dirty="0" smtClean="0"/>
          </a:p>
          <a:p>
            <a:endParaRPr lang="fr-FR" dirty="0"/>
          </a:p>
          <a:p>
            <a:r>
              <a:rPr lang="fr-FR" dirty="0" smtClean="0"/>
              <a:t>Etablir une grille d’écoute: les paramètres du son</a:t>
            </a:r>
            <a:endParaRPr lang="fr-FR" dirty="0"/>
          </a:p>
        </p:txBody>
      </p:sp>
      <p:pic>
        <p:nvPicPr>
          <p:cNvPr id="4" name="contrebassel'éléphant Saint saen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86223" y="26483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6254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 smtClean="0"/>
              <a:t>L’école à la rencontre des artistes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fr-FR" dirty="0" smtClean="0"/>
              <a:t>Le partenariat:</a:t>
            </a:r>
          </a:p>
          <a:p>
            <a:pPr>
              <a:buFontTx/>
              <a:buChar char="-"/>
            </a:pPr>
            <a:r>
              <a:rPr lang="fr-FR" dirty="0" smtClean="0"/>
              <a:t>Démocratiser l’accès à la culture</a:t>
            </a:r>
          </a:p>
          <a:p>
            <a:pPr>
              <a:buFontTx/>
              <a:buChar char="-"/>
            </a:pPr>
            <a:r>
              <a:rPr lang="fr-FR" dirty="0" smtClean="0"/>
              <a:t>Faire venir les artistes à l’école</a:t>
            </a:r>
          </a:p>
          <a:p>
            <a:pPr>
              <a:buFontTx/>
              <a:buChar char="-"/>
            </a:pPr>
            <a:r>
              <a:rPr lang="fr-FR" dirty="0" smtClean="0"/>
              <a:t>Emmener les élèves au concert</a:t>
            </a:r>
          </a:p>
          <a:p>
            <a:pPr>
              <a:buFontTx/>
              <a:buChar char="-"/>
            </a:pPr>
            <a:endParaRPr lang="fr-FR" dirty="0"/>
          </a:p>
          <a:p>
            <a:pPr>
              <a:buFontTx/>
              <a:buChar char="-"/>
            </a:pPr>
            <a:r>
              <a:rPr lang="fr-FR" dirty="0" smtClean="0"/>
              <a:t>Ex: résidence de l’Orchestre de Paris à l’école Paul Langevin de Romainville (classe de CM2)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770354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686800" cy="898154"/>
          </a:xfrm>
        </p:spPr>
        <p:txBody>
          <a:bodyPr>
            <a:normAutofit fontScale="90000"/>
          </a:bodyPr>
          <a:lstStyle/>
          <a:p>
            <a:r>
              <a:rPr lang="fr-FR" dirty="0"/>
              <a:t>L</a:t>
            </a:r>
            <a:r>
              <a:rPr lang="fr-FR" dirty="0" smtClean="0"/>
              <a:t>es musiciens en résidence à l’école</a:t>
            </a:r>
            <a:endParaRPr lang="fr-FR" dirty="0"/>
          </a:p>
        </p:txBody>
      </p:sp>
      <p:pic>
        <p:nvPicPr>
          <p:cNvPr id="6" name="Image 5" descr="OP à romainvill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520" y="1709110"/>
            <a:ext cx="8637883" cy="3697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2755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Papier journal.thmx</Template>
  <TotalTime>811</TotalTime>
  <Words>1308</Words>
  <Application>Microsoft Macintosh PowerPoint</Application>
  <PresentationFormat>Présentation à l'écran (4:3)</PresentationFormat>
  <Paragraphs>207</Paragraphs>
  <Slides>34</Slides>
  <Notes>0</Notes>
  <HiddenSlides>0</HiddenSlides>
  <MMClips>8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34</vt:i4>
      </vt:variant>
    </vt:vector>
  </HeadingPairs>
  <TitlesOfParts>
    <vt:vector size="35" baseType="lpstr">
      <vt:lpstr>NewsPrint</vt:lpstr>
      <vt:lpstr>Bloc 2 – UE  Savoirs, didactiques et pratiques pédagogiques en éducation musicale</vt:lpstr>
      <vt:lpstr>Les programmes officiels</vt:lpstr>
      <vt:lpstr>En cycle 1</vt:lpstr>
      <vt:lpstr>Les programmes officiels en maternelle</vt:lpstr>
      <vt:lpstr>L’éducation musicale: une discipline transversale</vt:lpstr>
      <vt:lpstr>L’éducation musicale: une discipline transversale</vt:lpstr>
      <vt:lpstr>L’éducation musicale: une discipline transversale</vt:lpstr>
      <vt:lpstr>L’éducation musicale: une discipline transversale</vt:lpstr>
      <vt:lpstr>L’éducation musicale: Les univers sonore</vt:lpstr>
      <vt:lpstr>La musique en maternelle</vt:lpstr>
      <vt:lpstr>La musique en maternelle</vt:lpstr>
      <vt:lpstr>Mettre en place des rituels de vie de classe</vt:lpstr>
      <vt:lpstr>Découvrir le quatuor à cordes</vt:lpstr>
      <vt:lpstr>Du codage du son (vers la lecture) création, interprétation puis enregistrement d’une partition</vt:lpstr>
      <vt:lpstr>Du codage du son (vers la lecture)</vt:lpstr>
      <vt:lpstr>Du codage du son (vers la lecture)</vt:lpstr>
      <vt:lpstr>Les programmes d’éducation musicale à l’école élémentaire</vt:lpstr>
      <vt:lpstr>Le socle commun de compétences</vt:lpstr>
      <vt:lpstr>Une organisation par compétences</vt:lpstr>
      <vt:lpstr>Une pédagogie « spiralaire »</vt:lpstr>
      <vt:lpstr>Les compétences attendues en élémentaire</vt:lpstr>
      <vt:lpstr>Présentation PowerPoint</vt:lpstr>
      <vt:lpstr>Les programmes officiels en élémentaire</vt:lpstr>
      <vt:lpstr>Quelles sont les activités à notre disposition?</vt:lpstr>
      <vt:lpstr>Quelles sont les activités à notre disposition?</vt:lpstr>
      <vt:lpstr>Quelles sont les activités à notre disposition?</vt:lpstr>
      <vt:lpstr>En pratique à l’école élémentaire</vt:lpstr>
      <vt:lpstr>Présentation PowerPoint</vt:lpstr>
      <vt:lpstr>Présentation PowerPoint</vt:lpstr>
      <vt:lpstr>Présentation PowerPoint</vt:lpstr>
      <vt:lpstr>Présentation PowerPoint</vt:lpstr>
      <vt:lpstr>Apprendre à décrire ce que l’on entend</vt:lpstr>
      <vt:lpstr>L’école à la rencontre des artistes</vt:lpstr>
      <vt:lpstr>Les musiciens en résidence à l’école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ESPE Paris</dc:creator>
  <cp:lastModifiedBy>ESPE Paris</cp:lastModifiedBy>
  <cp:revision>10</cp:revision>
  <dcterms:created xsi:type="dcterms:W3CDTF">2021-01-31T13:36:15Z</dcterms:created>
  <dcterms:modified xsi:type="dcterms:W3CDTF">2022-09-21T06:18:49Z</dcterms:modified>
</cp:coreProperties>
</file>