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media/image9.jpg" ContentType="image/jpeg"/>
  <Override PartName="/ppt/notesSlides/notesSlide6.xml" ContentType="application/vnd.openxmlformats-officedocument.presentationml.notesSlide+xml"/>
  <Override PartName="/ppt/media/image10.jpg" ContentType="image/jpeg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5"/>
  </p:notesMasterIdLst>
  <p:sldIdLst>
    <p:sldId id="256" r:id="rId2"/>
    <p:sldId id="555" r:id="rId3"/>
    <p:sldId id="532" r:id="rId4"/>
    <p:sldId id="261" r:id="rId5"/>
    <p:sldId id="544" r:id="rId6"/>
    <p:sldId id="545" r:id="rId7"/>
    <p:sldId id="266" r:id="rId8"/>
    <p:sldId id="278" r:id="rId9"/>
    <p:sldId id="450" r:id="rId10"/>
    <p:sldId id="543" r:id="rId11"/>
    <p:sldId id="258" r:id="rId12"/>
    <p:sldId id="529" r:id="rId13"/>
    <p:sldId id="421" r:id="rId14"/>
    <p:sldId id="422" r:id="rId15"/>
    <p:sldId id="265" r:id="rId16"/>
    <p:sldId id="335" r:id="rId17"/>
    <p:sldId id="269" r:id="rId18"/>
    <p:sldId id="525" r:id="rId19"/>
    <p:sldId id="556" r:id="rId20"/>
    <p:sldId id="458" r:id="rId21"/>
    <p:sldId id="557" r:id="rId22"/>
    <p:sldId id="527" r:id="rId23"/>
    <p:sldId id="536" r:id="rId24"/>
    <p:sldId id="460" r:id="rId25"/>
    <p:sldId id="553" r:id="rId26"/>
    <p:sldId id="552" r:id="rId27"/>
    <p:sldId id="541" r:id="rId28"/>
    <p:sldId id="548" r:id="rId29"/>
    <p:sldId id="549" r:id="rId30"/>
    <p:sldId id="554" r:id="rId31"/>
    <p:sldId id="558" r:id="rId32"/>
    <p:sldId id="559" r:id="rId33"/>
    <p:sldId id="528" r:id="rId34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51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497" autoAdjust="0"/>
  </p:normalViewPr>
  <p:slideViewPr>
    <p:cSldViewPr>
      <p:cViewPr varScale="1">
        <p:scale>
          <a:sx n="61" d="100"/>
          <a:sy n="61" d="100"/>
        </p:scale>
        <p:origin x="53" y="23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10" Type="http://schemas.openxmlformats.org/officeDocument/2006/relationships/image" Target="../media/image29.svg"/><Relationship Id="rId4" Type="http://schemas.openxmlformats.org/officeDocument/2006/relationships/image" Target="../media/image23.svg"/><Relationship Id="rId9" Type="http://schemas.openxmlformats.org/officeDocument/2006/relationships/image" Target="../media/image28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10" Type="http://schemas.openxmlformats.org/officeDocument/2006/relationships/image" Target="../media/image29.svg"/><Relationship Id="rId4" Type="http://schemas.openxmlformats.org/officeDocument/2006/relationships/image" Target="../media/image23.svg"/><Relationship Id="rId9" Type="http://schemas.openxmlformats.org/officeDocument/2006/relationships/image" Target="../media/image2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D37793-5ACF-49E6-8D30-3B5F124E04FF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14B23B57-AD08-4C53-809B-7C1636DD49BC}">
      <dgm:prSet/>
      <dgm:spPr/>
      <dgm:t>
        <a:bodyPr/>
        <a:lstStyle/>
        <a:p>
          <a:r>
            <a:rPr lang="fr-FR" b="1"/>
            <a:t>Objectif :</a:t>
          </a:r>
          <a:endParaRPr lang="en-US"/>
        </a:p>
      </dgm:t>
    </dgm:pt>
    <dgm:pt modelId="{802A0C34-7E4F-49C0-9729-84AE42C2B631}" type="parTrans" cxnId="{F150E517-DF95-4C00-9CD7-6C3E36D4F874}">
      <dgm:prSet/>
      <dgm:spPr/>
      <dgm:t>
        <a:bodyPr/>
        <a:lstStyle/>
        <a:p>
          <a:endParaRPr lang="en-US"/>
        </a:p>
      </dgm:t>
    </dgm:pt>
    <dgm:pt modelId="{F9FE2084-FECD-4B0C-995B-DECC811390A6}" type="sibTrans" cxnId="{F150E517-DF95-4C00-9CD7-6C3E36D4F874}">
      <dgm:prSet/>
      <dgm:spPr/>
      <dgm:t>
        <a:bodyPr/>
        <a:lstStyle/>
        <a:p>
          <a:endParaRPr lang="en-US"/>
        </a:p>
      </dgm:t>
    </dgm:pt>
    <dgm:pt modelId="{BAD5DF8A-1066-4C88-AED8-D39F74F90D93}">
      <dgm:prSet/>
      <dgm:spPr/>
      <dgm:t>
        <a:bodyPr/>
        <a:lstStyle/>
        <a:p>
          <a:r>
            <a:rPr lang="fr-FR" b="1"/>
            <a:t>Compétence travaillée :</a:t>
          </a:r>
          <a:endParaRPr lang="en-US"/>
        </a:p>
      </dgm:t>
    </dgm:pt>
    <dgm:pt modelId="{7B619260-7C0C-4E08-BBF7-510297FF27A5}" type="parTrans" cxnId="{CA669DE1-D703-48BD-A176-54382FEB563D}">
      <dgm:prSet/>
      <dgm:spPr/>
      <dgm:t>
        <a:bodyPr/>
        <a:lstStyle/>
        <a:p>
          <a:endParaRPr lang="en-US"/>
        </a:p>
      </dgm:t>
    </dgm:pt>
    <dgm:pt modelId="{CBEDAF1E-B99D-4A87-8BA8-2E14FE069366}" type="sibTrans" cxnId="{CA669DE1-D703-48BD-A176-54382FEB563D}">
      <dgm:prSet/>
      <dgm:spPr/>
      <dgm:t>
        <a:bodyPr/>
        <a:lstStyle/>
        <a:p>
          <a:endParaRPr lang="en-US"/>
        </a:p>
      </dgm:t>
    </dgm:pt>
    <dgm:pt modelId="{F201A4F9-5B03-4FB3-A78F-A327E9FA5880}">
      <dgm:prSet/>
      <dgm:spPr/>
      <dgm:t>
        <a:bodyPr/>
        <a:lstStyle/>
        <a:p>
          <a:r>
            <a:rPr lang="fr-FR" b="1"/>
            <a:t>Notions/Concepts EMI abordés :</a:t>
          </a:r>
          <a:endParaRPr lang="en-US"/>
        </a:p>
      </dgm:t>
    </dgm:pt>
    <dgm:pt modelId="{359B3135-A70C-4FBC-BC69-53E40593F924}" type="parTrans" cxnId="{40ED2270-5CBD-4030-A861-C8DAE60C4EF6}">
      <dgm:prSet/>
      <dgm:spPr/>
      <dgm:t>
        <a:bodyPr/>
        <a:lstStyle/>
        <a:p>
          <a:endParaRPr lang="en-US"/>
        </a:p>
      </dgm:t>
    </dgm:pt>
    <dgm:pt modelId="{12159D97-62C8-41D7-88D9-989E50A255D7}" type="sibTrans" cxnId="{40ED2270-5CBD-4030-A861-C8DAE60C4EF6}">
      <dgm:prSet/>
      <dgm:spPr/>
      <dgm:t>
        <a:bodyPr/>
        <a:lstStyle/>
        <a:p>
          <a:endParaRPr lang="en-US"/>
        </a:p>
      </dgm:t>
    </dgm:pt>
    <dgm:pt modelId="{099B2D99-1E65-47C7-AE5D-C5280A1597A8}">
      <dgm:prSet/>
      <dgm:spPr/>
      <dgm:t>
        <a:bodyPr/>
        <a:lstStyle/>
        <a:p>
          <a:r>
            <a:rPr lang="fr-FR" b="1"/>
            <a:t>Déroulé :</a:t>
          </a:r>
          <a:endParaRPr lang="en-US"/>
        </a:p>
      </dgm:t>
    </dgm:pt>
    <dgm:pt modelId="{106763BF-F6E3-4B3F-ABB3-8E13265BDF18}" type="parTrans" cxnId="{C4AC773D-F295-470C-B845-25D0FD2BCB89}">
      <dgm:prSet/>
      <dgm:spPr/>
      <dgm:t>
        <a:bodyPr/>
        <a:lstStyle/>
        <a:p>
          <a:endParaRPr lang="en-US"/>
        </a:p>
      </dgm:t>
    </dgm:pt>
    <dgm:pt modelId="{5CF81682-008B-48F2-A9FE-A8D58ACE2009}" type="sibTrans" cxnId="{C4AC773D-F295-470C-B845-25D0FD2BCB89}">
      <dgm:prSet/>
      <dgm:spPr/>
      <dgm:t>
        <a:bodyPr/>
        <a:lstStyle/>
        <a:p>
          <a:endParaRPr lang="en-US"/>
        </a:p>
      </dgm:t>
    </dgm:pt>
    <dgm:pt modelId="{1FC41D1F-F360-464E-B2F2-892AE9603CDB}">
      <dgm:prSet/>
      <dgm:spPr/>
      <dgm:t>
        <a:bodyPr/>
        <a:lstStyle/>
        <a:p>
          <a:r>
            <a:rPr lang="fr-FR" b="1"/>
            <a:t>Evaluation </a:t>
          </a:r>
          <a:r>
            <a:rPr lang="fr-FR"/>
            <a:t>:</a:t>
          </a:r>
          <a:endParaRPr lang="en-US"/>
        </a:p>
      </dgm:t>
    </dgm:pt>
    <dgm:pt modelId="{273B37E2-6B78-4897-B135-AC3F39768A76}" type="parTrans" cxnId="{E3EC1E73-4FDE-46F3-99BB-CAA0F8940887}">
      <dgm:prSet/>
      <dgm:spPr/>
      <dgm:t>
        <a:bodyPr/>
        <a:lstStyle/>
        <a:p>
          <a:endParaRPr lang="en-US"/>
        </a:p>
      </dgm:t>
    </dgm:pt>
    <dgm:pt modelId="{4DDE8BA5-F446-4093-8F63-D3A87925C25A}" type="sibTrans" cxnId="{E3EC1E73-4FDE-46F3-99BB-CAA0F8940887}">
      <dgm:prSet/>
      <dgm:spPr/>
      <dgm:t>
        <a:bodyPr/>
        <a:lstStyle/>
        <a:p>
          <a:endParaRPr lang="en-US"/>
        </a:p>
      </dgm:t>
    </dgm:pt>
    <dgm:pt modelId="{00CA3564-19CE-480A-932D-77CDB2EFFF58}" type="pres">
      <dgm:prSet presAssocID="{7ED37793-5ACF-49E6-8D30-3B5F124E04FF}" presName="root" presStyleCnt="0">
        <dgm:presLayoutVars>
          <dgm:dir/>
          <dgm:resizeHandles val="exact"/>
        </dgm:presLayoutVars>
      </dgm:prSet>
      <dgm:spPr/>
    </dgm:pt>
    <dgm:pt modelId="{D625D485-21B9-4C5C-BAA1-1BB2B566E56F}" type="pres">
      <dgm:prSet presAssocID="{14B23B57-AD08-4C53-809B-7C1636DD49BC}" presName="compNode" presStyleCnt="0"/>
      <dgm:spPr/>
    </dgm:pt>
    <dgm:pt modelId="{89D41624-5BF2-4031-AD91-17A85E0B9F56}" type="pres">
      <dgm:prSet presAssocID="{14B23B57-AD08-4C53-809B-7C1636DD49BC}" presName="bgRect" presStyleLbl="bgShp" presStyleIdx="0" presStyleCnt="5"/>
      <dgm:spPr/>
    </dgm:pt>
    <dgm:pt modelId="{144ACA36-F8BE-4B7A-86F4-0A28B8A60DEB}" type="pres">
      <dgm:prSet presAssocID="{14B23B57-AD08-4C53-809B-7C1636DD49BC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ille"/>
        </a:ext>
      </dgm:extLst>
    </dgm:pt>
    <dgm:pt modelId="{556AADD0-01E0-40D9-8A01-25AA385E5B1E}" type="pres">
      <dgm:prSet presAssocID="{14B23B57-AD08-4C53-809B-7C1636DD49BC}" presName="spaceRect" presStyleCnt="0"/>
      <dgm:spPr/>
    </dgm:pt>
    <dgm:pt modelId="{62968F1C-F0D9-4B83-8D9D-7E1251ABA864}" type="pres">
      <dgm:prSet presAssocID="{14B23B57-AD08-4C53-809B-7C1636DD49BC}" presName="parTx" presStyleLbl="revTx" presStyleIdx="0" presStyleCnt="5">
        <dgm:presLayoutVars>
          <dgm:chMax val="0"/>
          <dgm:chPref val="0"/>
        </dgm:presLayoutVars>
      </dgm:prSet>
      <dgm:spPr/>
    </dgm:pt>
    <dgm:pt modelId="{C38C43D9-A87F-4AB6-B0C6-E8ECEF6D1E20}" type="pres">
      <dgm:prSet presAssocID="{F9FE2084-FECD-4B0C-995B-DECC811390A6}" presName="sibTrans" presStyleCnt="0"/>
      <dgm:spPr/>
    </dgm:pt>
    <dgm:pt modelId="{EA53A109-FCDB-4676-9781-DA6488023E64}" type="pres">
      <dgm:prSet presAssocID="{BAD5DF8A-1066-4C88-AED8-D39F74F90D93}" presName="compNode" presStyleCnt="0"/>
      <dgm:spPr/>
    </dgm:pt>
    <dgm:pt modelId="{4A54E817-38A0-4777-8545-37097B371173}" type="pres">
      <dgm:prSet presAssocID="{BAD5DF8A-1066-4C88-AED8-D39F74F90D93}" presName="bgRect" presStyleLbl="bgShp" presStyleIdx="1" presStyleCnt="5"/>
      <dgm:spPr/>
    </dgm:pt>
    <dgm:pt modelId="{6DADCFF4-3462-4A41-AE65-FC32C8987E00}" type="pres">
      <dgm:prSet presAssocID="{BAD5DF8A-1066-4C88-AED8-D39F74F90D93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C1C5F15A-34C4-49DC-A3B5-DB779FE4B623}" type="pres">
      <dgm:prSet presAssocID="{BAD5DF8A-1066-4C88-AED8-D39F74F90D93}" presName="spaceRect" presStyleCnt="0"/>
      <dgm:spPr/>
    </dgm:pt>
    <dgm:pt modelId="{FB9D1788-072B-41C1-BE02-99B07C13723D}" type="pres">
      <dgm:prSet presAssocID="{BAD5DF8A-1066-4C88-AED8-D39F74F90D93}" presName="parTx" presStyleLbl="revTx" presStyleIdx="1" presStyleCnt="5">
        <dgm:presLayoutVars>
          <dgm:chMax val="0"/>
          <dgm:chPref val="0"/>
        </dgm:presLayoutVars>
      </dgm:prSet>
      <dgm:spPr/>
    </dgm:pt>
    <dgm:pt modelId="{4832AEF5-FE56-4234-B5C9-47581FCEFA4A}" type="pres">
      <dgm:prSet presAssocID="{CBEDAF1E-B99D-4A87-8BA8-2E14FE069366}" presName="sibTrans" presStyleCnt="0"/>
      <dgm:spPr/>
    </dgm:pt>
    <dgm:pt modelId="{C073DA28-C308-4FC6-9B3E-F9277CA8E2BC}" type="pres">
      <dgm:prSet presAssocID="{F201A4F9-5B03-4FB3-A78F-A327E9FA5880}" presName="compNode" presStyleCnt="0"/>
      <dgm:spPr/>
    </dgm:pt>
    <dgm:pt modelId="{08134BC0-BEC5-4882-93DD-5923E21B7785}" type="pres">
      <dgm:prSet presAssocID="{F201A4F9-5B03-4FB3-A78F-A327E9FA5880}" presName="bgRect" presStyleLbl="bgShp" presStyleIdx="2" presStyleCnt="5"/>
      <dgm:spPr/>
    </dgm:pt>
    <dgm:pt modelId="{5D60B1B5-0606-4C43-8731-4EC617222757}" type="pres">
      <dgm:prSet presAssocID="{F201A4F9-5B03-4FB3-A78F-A327E9FA5880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nnecté"/>
        </a:ext>
      </dgm:extLst>
    </dgm:pt>
    <dgm:pt modelId="{41AC1CF4-EF85-456D-B498-C32F75B6F57A}" type="pres">
      <dgm:prSet presAssocID="{F201A4F9-5B03-4FB3-A78F-A327E9FA5880}" presName="spaceRect" presStyleCnt="0"/>
      <dgm:spPr/>
    </dgm:pt>
    <dgm:pt modelId="{0A6EDADB-8F37-4204-AC4F-833431F099EE}" type="pres">
      <dgm:prSet presAssocID="{F201A4F9-5B03-4FB3-A78F-A327E9FA5880}" presName="parTx" presStyleLbl="revTx" presStyleIdx="2" presStyleCnt="5">
        <dgm:presLayoutVars>
          <dgm:chMax val="0"/>
          <dgm:chPref val="0"/>
        </dgm:presLayoutVars>
      </dgm:prSet>
      <dgm:spPr/>
    </dgm:pt>
    <dgm:pt modelId="{45B1FCDB-90DC-4795-80F9-8BAA809B63F3}" type="pres">
      <dgm:prSet presAssocID="{12159D97-62C8-41D7-88D9-989E50A255D7}" presName="sibTrans" presStyleCnt="0"/>
      <dgm:spPr/>
    </dgm:pt>
    <dgm:pt modelId="{9A05BFA0-C26B-400E-9B2A-D55BEAFF471F}" type="pres">
      <dgm:prSet presAssocID="{099B2D99-1E65-47C7-AE5D-C5280A1597A8}" presName="compNode" presStyleCnt="0"/>
      <dgm:spPr/>
    </dgm:pt>
    <dgm:pt modelId="{E1F70963-0819-422B-82CB-B31F7C950F48}" type="pres">
      <dgm:prSet presAssocID="{099B2D99-1E65-47C7-AE5D-C5280A1597A8}" presName="bgRect" presStyleLbl="bgShp" presStyleIdx="3" presStyleCnt="5"/>
      <dgm:spPr/>
    </dgm:pt>
    <dgm:pt modelId="{91B8C001-9F82-4436-85EA-67CDD847E5B2}" type="pres">
      <dgm:prSet presAssocID="{099B2D99-1E65-47C7-AE5D-C5280A1597A8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llons"/>
        </a:ext>
      </dgm:extLst>
    </dgm:pt>
    <dgm:pt modelId="{B2F6B329-9EF0-42F0-A1B4-3576B8C81969}" type="pres">
      <dgm:prSet presAssocID="{099B2D99-1E65-47C7-AE5D-C5280A1597A8}" presName="spaceRect" presStyleCnt="0"/>
      <dgm:spPr/>
    </dgm:pt>
    <dgm:pt modelId="{B9863460-D4AB-4007-92DE-D9A055286160}" type="pres">
      <dgm:prSet presAssocID="{099B2D99-1E65-47C7-AE5D-C5280A1597A8}" presName="parTx" presStyleLbl="revTx" presStyleIdx="3" presStyleCnt="5">
        <dgm:presLayoutVars>
          <dgm:chMax val="0"/>
          <dgm:chPref val="0"/>
        </dgm:presLayoutVars>
      </dgm:prSet>
      <dgm:spPr/>
    </dgm:pt>
    <dgm:pt modelId="{76EFCDF4-6660-4AE9-BC30-0E2A94DEBA54}" type="pres">
      <dgm:prSet presAssocID="{5CF81682-008B-48F2-A9FE-A8D58ACE2009}" presName="sibTrans" presStyleCnt="0"/>
      <dgm:spPr/>
    </dgm:pt>
    <dgm:pt modelId="{BA7152A4-A8D1-4E46-A258-932412737D09}" type="pres">
      <dgm:prSet presAssocID="{1FC41D1F-F360-464E-B2F2-892AE9603CDB}" presName="compNode" presStyleCnt="0"/>
      <dgm:spPr/>
    </dgm:pt>
    <dgm:pt modelId="{414C46EB-CEB2-4A4A-9E7D-6F2EA9A4BCD9}" type="pres">
      <dgm:prSet presAssocID="{1FC41D1F-F360-464E-B2F2-892AE9603CDB}" presName="bgRect" presStyleLbl="bgShp" presStyleIdx="4" presStyleCnt="5"/>
      <dgm:spPr/>
    </dgm:pt>
    <dgm:pt modelId="{E7671FAE-1179-4D64-A019-9F9A9EAA3E73}" type="pres">
      <dgm:prSet presAssocID="{1FC41D1F-F360-464E-B2F2-892AE9603CDB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ste de contrôle"/>
        </a:ext>
      </dgm:extLst>
    </dgm:pt>
    <dgm:pt modelId="{691B8274-B4A9-4766-ACDA-F0C1221E07C5}" type="pres">
      <dgm:prSet presAssocID="{1FC41D1F-F360-464E-B2F2-892AE9603CDB}" presName="spaceRect" presStyleCnt="0"/>
      <dgm:spPr/>
    </dgm:pt>
    <dgm:pt modelId="{28647D0B-B1E7-44DB-93ED-AC90B340301F}" type="pres">
      <dgm:prSet presAssocID="{1FC41D1F-F360-464E-B2F2-892AE9603CDB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F150E517-DF95-4C00-9CD7-6C3E36D4F874}" srcId="{7ED37793-5ACF-49E6-8D30-3B5F124E04FF}" destId="{14B23B57-AD08-4C53-809B-7C1636DD49BC}" srcOrd="0" destOrd="0" parTransId="{802A0C34-7E4F-49C0-9729-84AE42C2B631}" sibTransId="{F9FE2084-FECD-4B0C-995B-DECC811390A6}"/>
    <dgm:cxn modelId="{C4AC773D-F295-470C-B845-25D0FD2BCB89}" srcId="{7ED37793-5ACF-49E6-8D30-3B5F124E04FF}" destId="{099B2D99-1E65-47C7-AE5D-C5280A1597A8}" srcOrd="3" destOrd="0" parTransId="{106763BF-F6E3-4B3F-ABB3-8E13265BDF18}" sibTransId="{5CF81682-008B-48F2-A9FE-A8D58ACE2009}"/>
    <dgm:cxn modelId="{0C2D5A5B-D02C-43AE-A0DC-3C9DA2C0089F}" type="presOf" srcId="{BAD5DF8A-1066-4C88-AED8-D39F74F90D93}" destId="{FB9D1788-072B-41C1-BE02-99B07C13723D}" srcOrd="0" destOrd="0" presId="urn:microsoft.com/office/officeart/2018/2/layout/IconVerticalSolidList"/>
    <dgm:cxn modelId="{7CC36546-F34B-455D-BCAE-16D2156B406A}" type="presOf" srcId="{7ED37793-5ACF-49E6-8D30-3B5F124E04FF}" destId="{00CA3564-19CE-480A-932D-77CDB2EFFF58}" srcOrd="0" destOrd="0" presId="urn:microsoft.com/office/officeart/2018/2/layout/IconVerticalSolidList"/>
    <dgm:cxn modelId="{4A80D86B-FFB8-45D6-89EC-6915404D3B71}" type="presOf" srcId="{1FC41D1F-F360-464E-B2F2-892AE9603CDB}" destId="{28647D0B-B1E7-44DB-93ED-AC90B340301F}" srcOrd="0" destOrd="0" presId="urn:microsoft.com/office/officeart/2018/2/layout/IconVerticalSolidList"/>
    <dgm:cxn modelId="{40ED2270-5CBD-4030-A861-C8DAE60C4EF6}" srcId="{7ED37793-5ACF-49E6-8D30-3B5F124E04FF}" destId="{F201A4F9-5B03-4FB3-A78F-A327E9FA5880}" srcOrd="2" destOrd="0" parTransId="{359B3135-A70C-4FBC-BC69-53E40593F924}" sibTransId="{12159D97-62C8-41D7-88D9-989E50A255D7}"/>
    <dgm:cxn modelId="{E3EC1E73-4FDE-46F3-99BB-CAA0F8940887}" srcId="{7ED37793-5ACF-49E6-8D30-3B5F124E04FF}" destId="{1FC41D1F-F360-464E-B2F2-892AE9603CDB}" srcOrd="4" destOrd="0" parTransId="{273B37E2-6B78-4897-B135-AC3F39768A76}" sibTransId="{4DDE8BA5-F446-4093-8F63-D3A87925C25A}"/>
    <dgm:cxn modelId="{679341A2-DAA0-4257-8DB5-B2074233333A}" type="presOf" srcId="{099B2D99-1E65-47C7-AE5D-C5280A1597A8}" destId="{B9863460-D4AB-4007-92DE-D9A055286160}" srcOrd="0" destOrd="0" presId="urn:microsoft.com/office/officeart/2018/2/layout/IconVerticalSolidList"/>
    <dgm:cxn modelId="{CA669DE1-D703-48BD-A176-54382FEB563D}" srcId="{7ED37793-5ACF-49E6-8D30-3B5F124E04FF}" destId="{BAD5DF8A-1066-4C88-AED8-D39F74F90D93}" srcOrd="1" destOrd="0" parTransId="{7B619260-7C0C-4E08-BBF7-510297FF27A5}" sibTransId="{CBEDAF1E-B99D-4A87-8BA8-2E14FE069366}"/>
    <dgm:cxn modelId="{C923D4E2-4E64-45AC-B0E2-20442073E78B}" type="presOf" srcId="{F201A4F9-5B03-4FB3-A78F-A327E9FA5880}" destId="{0A6EDADB-8F37-4204-AC4F-833431F099EE}" srcOrd="0" destOrd="0" presId="urn:microsoft.com/office/officeart/2018/2/layout/IconVerticalSolidList"/>
    <dgm:cxn modelId="{10B5B8E4-63F7-4337-B6D5-2F69769B21D3}" type="presOf" srcId="{14B23B57-AD08-4C53-809B-7C1636DD49BC}" destId="{62968F1C-F0D9-4B83-8D9D-7E1251ABA864}" srcOrd="0" destOrd="0" presId="urn:microsoft.com/office/officeart/2018/2/layout/IconVerticalSolidList"/>
    <dgm:cxn modelId="{AA1411F9-CF79-4208-B195-88252466D9A1}" type="presParOf" srcId="{00CA3564-19CE-480A-932D-77CDB2EFFF58}" destId="{D625D485-21B9-4C5C-BAA1-1BB2B566E56F}" srcOrd="0" destOrd="0" presId="urn:microsoft.com/office/officeart/2018/2/layout/IconVerticalSolidList"/>
    <dgm:cxn modelId="{7AD338BF-211D-4A68-B15A-94A5175188E3}" type="presParOf" srcId="{D625D485-21B9-4C5C-BAA1-1BB2B566E56F}" destId="{89D41624-5BF2-4031-AD91-17A85E0B9F56}" srcOrd="0" destOrd="0" presId="urn:microsoft.com/office/officeart/2018/2/layout/IconVerticalSolidList"/>
    <dgm:cxn modelId="{1AD7E1B3-A10C-47CB-93DA-7DB44028FA01}" type="presParOf" srcId="{D625D485-21B9-4C5C-BAA1-1BB2B566E56F}" destId="{144ACA36-F8BE-4B7A-86F4-0A28B8A60DEB}" srcOrd="1" destOrd="0" presId="urn:microsoft.com/office/officeart/2018/2/layout/IconVerticalSolidList"/>
    <dgm:cxn modelId="{D22389CE-8F09-48F6-A0DD-0C524B631E44}" type="presParOf" srcId="{D625D485-21B9-4C5C-BAA1-1BB2B566E56F}" destId="{556AADD0-01E0-40D9-8A01-25AA385E5B1E}" srcOrd="2" destOrd="0" presId="urn:microsoft.com/office/officeart/2018/2/layout/IconVerticalSolidList"/>
    <dgm:cxn modelId="{DCE1C830-ACAB-402D-B68C-15B0B1321089}" type="presParOf" srcId="{D625D485-21B9-4C5C-BAA1-1BB2B566E56F}" destId="{62968F1C-F0D9-4B83-8D9D-7E1251ABA864}" srcOrd="3" destOrd="0" presId="urn:microsoft.com/office/officeart/2018/2/layout/IconVerticalSolidList"/>
    <dgm:cxn modelId="{1E72F4A0-4344-47AF-ACB2-221B85345193}" type="presParOf" srcId="{00CA3564-19CE-480A-932D-77CDB2EFFF58}" destId="{C38C43D9-A87F-4AB6-B0C6-E8ECEF6D1E20}" srcOrd="1" destOrd="0" presId="urn:microsoft.com/office/officeart/2018/2/layout/IconVerticalSolidList"/>
    <dgm:cxn modelId="{3EF6D78E-B73C-400F-BF9E-AC64D782B0EA}" type="presParOf" srcId="{00CA3564-19CE-480A-932D-77CDB2EFFF58}" destId="{EA53A109-FCDB-4676-9781-DA6488023E64}" srcOrd="2" destOrd="0" presId="urn:microsoft.com/office/officeart/2018/2/layout/IconVerticalSolidList"/>
    <dgm:cxn modelId="{71F817B2-0B36-404A-B105-A5D8E11D6094}" type="presParOf" srcId="{EA53A109-FCDB-4676-9781-DA6488023E64}" destId="{4A54E817-38A0-4777-8545-37097B371173}" srcOrd="0" destOrd="0" presId="urn:microsoft.com/office/officeart/2018/2/layout/IconVerticalSolidList"/>
    <dgm:cxn modelId="{013F1872-3B6E-4DF7-8273-DBED41BEE309}" type="presParOf" srcId="{EA53A109-FCDB-4676-9781-DA6488023E64}" destId="{6DADCFF4-3462-4A41-AE65-FC32C8987E00}" srcOrd="1" destOrd="0" presId="urn:microsoft.com/office/officeart/2018/2/layout/IconVerticalSolidList"/>
    <dgm:cxn modelId="{B5AC643C-E0FB-4959-A932-61F39B4E71B0}" type="presParOf" srcId="{EA53A109-FCDB-4676-9781-DA6488023E64}" destId="{C1C5F15A-34C4-49DC-A3B5-DB779FE4B623}" srcOrd="2" destOrd="0" presId="urn:microsoft.com/office/officeart/2018/2/layout/IconVerticalSolidList"/>
    <dgm:cxn modelId="{F8F8DB90-0D8C-43FC-AE51-D349620BEC20}" type="presParOf" srcId="{EA53A109-FCDB-4676-9781-DA6488023E64}" destId="{FB9D1788-072B-41C1-BE02-99B07C13723D}" srcOrd="3" destOrd="0" presId="urn:microsoft.com/office/officeart/2018/2/layout/IconVerticalSolidList"/>
    <dgm:cxn modelId="{1DEC7852-DFAE-4953-9244-76AFC17E7462}" type="presParOf" srcId="{00CA3564-19CE-480A-932D-77CDB2EFFF58}" destId="{4832AEF5-FE56-4234-B5C9-47581FCEFA4A}" srcOrd="3" destOrd="0" presId="urn:microsoft.com/office/officeart/2018/2/layout/IconVerticalSolidList"/>
    <dgm:cxn modelId="{32CD83E7-5D6C-4E1B-8CDE-9728A6DEF107}" type="presParOf" srcId="{00CA3564-19CE-480A-932D-77CDB2EFFF58}" destId="{C073DA28-C308-4FC6-9B3E-F9277CA8E2BC}" srcOrd="4" destOrd="0" presId="urn:microsoft.com/office/officeart/2018/2/layout/IconVerticalSolidList"/>
    <dgm:cxn modelId="{B9894699-9872-4042-957B-860A3C837DC5}" type="presParOf" srcId="{C073DA28-C308-4FC6-9B3E-F9277CA8E2BC}" destId="{08134BC0-BEC5-4882-93DD-5923E21B7785}" srcOrd="0" destOrd="0" presId="urn:microsoft.com/office/officeart/2018/2/layout/IconVerticalSolidList"/>
    <dgm:cxn modelId="{EDA5C98F-B89D-44BA-A9FD-87E524B7F516}" type="presParOf" srcId="{C073DA28-C308-4FC6-9B3E-F9277CA8E2BC}" destId="{5D60B1B5-0606-4C43-8731-4EC617222757}" srcOrd="1" destOrd="0" presId="urn:microsoft.com/office/officeart/2018/2/layout/IconVerticalSolidList"/>
    <dgm:cxn modelId="{CC8C829C-3DC4-4A81-9500-8B538A93834C}" type="presParOf" srcId="{C073DA28-C308-4FC6-9B3E-F9277CA8E2BC}" destId="{41AC1CF4-EF85-456D-B498-C32F75B6F57A}" srcOrd="2" destOrd="0" presId="urn:microsoft.com/office/officeart/2018/2/layout/IconVerticalSolidList"/>
    <dgm:cxn modelId="{AF1AFEFD-C9C4-43BA-9DE7-1F7C8FFE46ED}" type="presParOf" srcId="{C073DA28-C308-4FC6-9B3E-F9277CA8E2BC}" destId="{0A6EDADB-8F37-4204-AC4F-833431F099EE}" srcOrd="3" destOrd="0" presId="urn:microsoft.com/office/officeart/2018/2/layout/IconVerticalSolidList"/>
    <dgm:cxn modelId="{6D061764-9020-4F4E-8C24-5D84B40E79A4}" type="presParOf" srcId="{00CA3564-19CE-480A-932D-77CDB2EFFF58}" destId="{45B1FCDB-90DC-4795-80F9-8BAA809B63F3}" srcOrd="5" destOrd="0" presId="urn:microsoft.com/office/officeart/2018/2/layout/IconVerticalSolidList"/>
    <dgm:cxn modelId="{4A8492E6-CAB8-4D37-83EF-9DB23E7457E6}" type="presParOf" srcId="{00CA3564-19CE-480A-932D-77CDB2EFFF58}" destId="{9A05BFA0-C26B-400E-9B2A-D55BEAFF471F}" srcOrd="6" destOrd="0" presId="urn:microsoft.com/office/officeart/2018/2/layout/IconVerticalSolidList"/>
    <dgm:cxn modelId="{6B31E6E5-F30E-4290-B7DF-BE77FA4EA869}" type="presParOf" srcId="{9A05BFA0-C26B-400E-9B2A-D55BEAFF471F}" destId="{E1F70963-0819-422B-82CB-B31F7C950F48}" srcOrd="0" destOrd="0" presId="urn:microsoft.com/office/officeart/2018/2/layout/IconVerticalSolidList"/>
    <dgm:cxn modelId="{88AAAACC-BA18-4E5F-88DB-F711DBA5C56D}" type="presParOf" srcId="{9A05BFA0-C26B-400E-9B2A-D55BEAFF471F}" destId="{91B8C001-9F82-4436-85EA-67CDD847E5B2}" srcOrd="1" destOrd="0" presId="urn:microsoft.com/office/officeart/2018/2/layout/IconVerticalSolidList"/>
    <dgm:cxn modelId="{1C9D6F62-70D5-4511-8624-4366AD493E67}" type="presParOf" srcId="{9A05BFA0-C26B-400E-9B2A-D55BEAFF471F}" destId="{B2F6B329-9EF0-42F0-A1B4-3576B8C81969}" srcOrd="2" destOrd="0" presId="urn:microsoft.com/office/officeart/2018/2/layout/IconVerticalSolidList"/>
    <dgm:cxn modelId="{78CDFE96-BFAF-4F12-B489-01E04A023EB9}" type="presParOf" srcId="{9A05BFA0-C26B-400E-9B2A-D55BEAFF471F}" destId="{B9863460-D4AB-4007-92DE-D9A055286160}" srcOrd="3" destOrd="0" presId="urn:microsoft.com/office/officeart/2018/2/layout/IconVerticalSolidList"/>
    <dgm:cxn modelId="{BDF4A094-9381-4804-930C-09FA87E875E5}" type="presParOf" srcId="{00CA3564-19CE-480A-932D-77CDB2EFFF58}" destId="{76EFCDF4-6660-4AE9-BC30-0E2A94DEBA54}" srcOrd="7" destOrd="0" presId="urn:microsoft.com/office/officeart/2018/2/layout/IconVerticalSolidList"/>
    <dgm:cxn modelId="{F61C12C4-4B2D-4EE2-B81A-4DB177A11409}" type="presParOf" srcId="{00CA3564-19CE-480A-932D-77CDB2EFFF58}" destId="{BA7152A4-A8D1-4E46-A258-932412737D09}" srcOrd="8" destOrd="0" presId="urn:microsoft.com/office/officeart/2018/2/layout/IconVerticalSolidList"/>
    <dgm:cxn modelId="{182DB8FA-B8B8-41CE-9CFC-E55F85779ABD}" type="presParOf" srcId="{BA7152A4-A8D1-4E46-A258-932412737D09}" destId="{414C46EB-CEB2-4A4A-9E7D-6F2EA9A4BCD9}" srcOrd="0" destOrd="0" presId="urn:microsoft.com/office/officeart/2018/2/layout/IconVerticalSolidList"/>
    <dgm:cxn modelId="{5B287496-8ABD-4474-AA5E-45331D01DC52}" type="presParOf" srcId="{BA7152A4-A8D1-4E46-A258-932412737D09}" destId="{E7671FAE-1179-4D64-A019-9F9A9EAA3E73}" srcOrd="1" destOrd="0" presId="urn:microsoft.com/office/officeart/2018/2/layout/IconVerticalSolidList"/>
    <dgm:cxn modelId="{FF14011F-1375-41EC-AAEC-2E885396B39B}" type="presParOf" srcId="{BA7152A4-A8D1-4E46-A258-932412737D09}" destId="{691B8274-B4A9-4766-ACDA-F0C1221E07C5}" srcOrd="2" destOrd="0" presId="urn:microsoft.com/office/officeart/2018/2/layout/IconVerticalSolidList"/>
    <dgm:cxn modelId="{5305A5AA-92FD-4B70-B50A-C7E9BC1AB8CF}" type="presParOf" srcId="{BA7152A4-A8D1-4E46-A258-932412737D09}" destId="{28647D0B-B1E7-44DB-93ED-AC90B340301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D41624-5BF2-4031-AD91-17A85E0B9F56}">
      <dsp:nvSpPr>
        <dsp:cNvPr id="0" name=""/>
        <dsp:cNvSpPr/>
      </dsp:nvSpPr>
      <dsp:spPr>
        <a:xfrm>
          <a:off x="0" y="3536"/>
          <a:ext cx="3977640" cy="75320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4ACA36-F8BE-4B7A-86F4-0A28B8A60DEB}">
      <dsp:nvSpPr>
        <dsp:cNvPr id="0" name=""/>
        <dsp:cNvSpPr/>
      </dsp:nvSpPr>
      <dsp:spPr>
        <a:xfrm>
          <a:off x="227843" y="173006"/>
          <a:ext cx="414260" cy="41426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968F1C-F0D9-4B83-8D9D-7E1251ABA864}">
      <dsp:nvSpPr>
        <dsp:cNvPr id="0" name=""/>
        <dsp:cNvSpPr/>
      </dsp:nvSpPr>
      <dsp:spPr>
        <a:xfrm>
          <a:off x="869947" y="3536"/>
          <a:ext cx="3107692" cy="7532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714" tIns="79714" rIns="79714" bIns="79714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b="1" kern="1200"/>
            <a:t>Objectif :</a:t>
          </a:r>
          <a:endParaRPr lang="en-US" sz="1900" kern="1200"/>
        </a:p>
      </dsp:txBody>
      <dsp:txXfrm>
        <a:off x="869947" y="3536"/>
        <a:ext cx="3107692" cy="753201"/>
      </dsp:txXfrm>
    </dsp:sp>
    <dsp:sp modelId="{4A54E817-38A0-4777-8545-37097B371173}">
      <dsp:nvSpPr>
        <dsp:cNvPr id="0" name=""/>
        <dsp:cNvSpPr/>
      </dsp:nvSpPr>
      <dsp:spPr>
        <a:xfrm>
          <a:off x="0" y="945037"/>
          <a:ext cx="3977640" cy="75320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ADCFF4-3462-4A41-AE65-FC32C8987E00}">
      <dsp:nvSpPr>
        <dsp:cNvPr id="0" name=""/>
        <dsp:cNvSpPr/>
      </dsp:nvSpPr>
      <dsp:spPr>
        <a:xfrm>
          <a:off x="227843" y="1114508"/>
          <a:ext cx="414260" cy="41426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9D1788-072B-41C1-BE02-99B07C13723D}">
      <dsp:nvSpPr>
        <dsp:cNvPr id="0" name=""/>
        <dsp:cNvSpPr/>
      </dsp:nvSpPr>
      <dsp:spPr>
        <a:xfrm>
          <a:off x="869947" y="945037"/>
          <a:ext cx="3107692" cy="7532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714" tIns="79714" rIns="79714" bIns="79714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b="1" kern="1200"/>
            <a:t>Compétence travaillée :</a:t>
          </a:r>
          <a:endParaRPr lang="en-US" sz="1900" kern="1200"/>
        </a:p>
      </dsp:txBody>
      <dsp:txXfrm>
        <a:off x="869947" y="945037"/>
        <a:ext cx="3107692" cy="753201"/>
      </dsp:txXfrm>
    </dsp:sp>
    <dsp:sp modelId="{08134BC0-BEC5-4882-93DD-5923E21B7785}">
      <dsp:nvSpPr>
        <dsp:cNvPr id="0" name=""/>
        <dsp:cNvSpPr/>
      </dsp:nvSpPr>
      <dsp:spPr>
        <a:xfrm>
          <a:off x="0" y="1886539"/>
          <a:ext cx="3977640" cy="75320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60B1B5-0606-4C43-8731-4EC617222757}">
      <dsp:nvSpPr>
        <dsp:cNvPr id="0" name=""/>
        <dsp:cNvSpPr/>
      </dsp:nvSpPr>
      <dsp:spPr>
        <a:xfrm>
          <a:off x="227843" y="2056009"/>
          <a:ext cx="414260" cy="41426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6EDADB-8F37-4204-AC4F-833431F099EE}">
      <dsp:nvSpPr>
        <dsp:cNvPr id="0" name=""/>
        <dsp:cNvSpPr/>
      </dsp:nvSpPr>
      <dsp:spPr>
        <a:xfrm>
          <a:off x="869947" y="1886539"/>
          <a:ext cx="3107692" cy="7532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714" tIns="79714" rIns="79714" bIns="79714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b="1" kern="1200"/>
            <a:t>Notions/Concepts EMI abordés :</a:t>
          </a:r>
          <a:endParaRPr lang="en-US" sz="1900" kern="1200"/>
        </a:p>
      </dsp:txBody>
      <dsp:txXfrm>
        <a:off x="869947" y="1886539"/>
        <a:ext cx="3107692" cy="753201"/>
      </dsp:txXfrm>
    </dsp:sp>
    <dsp:sp modelId="{E1F70963-0819-422B-82CB-B31F7C950F48}">
      <dsp:nvSpPr>
        <dsp:cNvPr id="0" name=""/>
        <dsp:cNvSpPr/>
      </dsp:nvSpPr>
      <dsp:spPr>
        <a:xfrm>
          <a:off x="0" y="2828040"/>
          <a:ext cx="3977640" cy="75320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B8C001-9F82-4436-85EA-67CDD847E5B2}">
      <dsp:nvSpPr>
        <dsp:cNvPr id="0" name=""/>
        <dsp:cNvSpPr/>
      </dsp:nvSpPr>
      <dsp:spPr>
        <a:xfrm>
          <a:off x="227843" y="2997511"/>
          <a:ext cx="414260" cy="41426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863460-D4AB-4007-92DE-D9A055286160}">
      <dsp:nvSpPr>
        <dsp:cNvPr id="0" name=""/>
        <dsp:cNvSpPr/>
      </dsp:nvSpPr>
      <dsp:spPr>
        <a:xfrm>
          <a:off x="869947" y="2828040"/>
          <a:ext cx="3107692" cy="7532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714" tIns="79714" rIns="79714" bIns="79714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b="1" kern="1200"/>
            <a:t>Déroulé :</a:t>
          </a:r>
          <a:endParaRPr lang="en-US" sz="1900" kern="1200"/>
        </a:p>
      </dsp:txBody>
      <dsp:txXfrm>
        <a:off x="869947" y="2828040"/>
        <a:ext cx="3107692" cy="753201"/>
      </dsp:txXfrm>
    </dsp:sp>
    <dsp:sp modelId="{414C46EB-CEB2-4A4A-9E7D-6F2EA9A4BCD9}">
      <dsp:nvSpPr>
        <dsp:cNvPr id="0" name=""/>
        <dsp:cNvSpPr/>
      </dsp:nvSpPr>
      <dsp:spPr>
        <a:xfrm>
          <a:off x="0" y="3769542"/>
          <a:ext cx="3977640" cy="75320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671FAE-1179-4D64-A019-9F9A9EAA3E73}">
      <dsp:nvSpPr>
        <dsp:cNvPr id="0" name=""/>
        <dsp:cNvSpPr/>
      </dsp:nvSpPr>
      <dsp:spPr>
        <a:xfrm>
          <a:off x="227843" y="3939012"/>
          <a:ext cx="414260" cy="41426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647D0B-B1E7-44DB-93ED-AC90B340301F}">
      <dsp:nvSpPr>
        <dsp:cNvPr id="0" name=""/>
        <dsp:cNvSpPr/>
      </dsp:nvSpPr>
      <dsp:spPr>
        <a:xfrm>
          <a:off x="869947" y="3769542"/>
          <a:ext cx="3107692" cy="7532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714" tIns="79714" rIns="79714" bIns="79714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b="1" kern="1200"/>
            <a:t>Evaluation </a:t>
          </a:r>
          <a:r>
            <a:rPr lang="fr-FR" sz="1900" kern="1200"/>
            <a:t>:</a:t>
          </a:r>
          <a:endParaRPr lang="en-US" sz="1900" kern="1200"/>
        </a:p>
      </dsp:txBody>
      <dsp:txXfrm>
        <a:off x="869947" y="3769542"/>
        <a:ext cx="3107692" cy="7532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0-13T07:55:02.84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31,'782'0,"-732"3,61 10,21 1,-73-12,81 15,-54-8,-62-7,0 0,39 9,-18-2,0-2,0-3,1-1,78-6,-35 1,10 1,-17-2,1 5,88 12,-58-2,218-4,-235-9,-61-1,0-2,0-1,50-15,-48 10,1 2,64-5,179 13,29 0,-175-15,20 0,-130 13,1-1,25-7,-25 4,-1 2,28-1,239 4,-130 2,-132-2,1-2,34-8,-32 5,51-3,169 8,-114 2,-113-1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13T07:55:07.09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60 0,'8285'-60'0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13T07:55:17.69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 0,'11068'271'0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13T07:55:23.18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 0,'14636'152'0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5CA215-DA65-4966-A8CA-012EC81B0260}" type="datetimeFigureOut">
              <a:rPr lang="fr-FR" smtClean="0"/>
              <a:t>13/10/2025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AFBBEB-B416-4829-A639-A8C110EF3F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5542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view.genially.com/668d003597ed1f00144b81c4/interactive-content-reperes-emi-1er-degre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Que toute personne puisse accéder à cette information et en faire usage devient progressivement une préoccupation internationale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AFBBEB-B416-4829-A639-A8C110EF3F79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99094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https://www.clemi.fr/ressources/series-de-ressources-videos/ateliers-decliccritique/comment-differencier-un-clip-dune-publicite-sur-youtube-1er-degre</a:t>
            </a:r>
          </a:p>
          <a:p>
            <a:r>
              <a:rPr lang="fr-FR" dirty="0"/>
              <a:t>https://www.clemi.fr/ressources/series-de-ressources-videos/enclasse/youtube-une-plateforme-qui-nous-connait-bien</a:t>
            </a:r>
          </a:p>
          <a:p>
            <a:r>
              <a:rPr lang="fr-FR" dirty="0"/>
              <a:t>https://view.genially.com/636d1ee8db33af00197ff835/interactive-content-enclasse-youtube</a:t>
            </a:r>
          </a:p>
          <a:p>
            <a:r>
              <a:rPr lang="fr-FR" dirty="0"/>
              <a:t>https://www.franceinfo.fr/replay-radio/le-vrai-du-faux-junior/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AFBBEB-B416-4829-A639-A8C110EF3F79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88965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https://www.franceinfo.fr/replay-radio/salut-l-info/</a:t>
            </a:r>
          </a:p>
          <a:p>
            <a:r>
              <a:rPr lang="fr-FR" dirty="0"/>
              <a:t>https://www.bayardeducation.com/le-quart-d-heure-actu/10-octobre-2025-accord-de-paix-a-gaza-crise-politique-en-france-tresor-repeche/</a:t>
            </a:r>
          </a:p>
          <a:p>
            <a:r>
              <a:rPr lang="fr-FR" dirty="0"/>
              <a:t>https://www.bayard-jeunesse.com/infos/wp-content/uploads/2020/03/semaine-presse-et-medias-ecole-fiche-pedagogique-bayard-education-astrapi.pdf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AFBBEB-B416-4829-A639-A8C110EF3F79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23345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https://www.clemi.fr/familles/activites-en-famille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AFBBEB-B416-4829-A639-A8C110EF3F79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457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https://tube.reseau-canope.fr/w/bykxzTFZZ7Lrn8L2phiWQU</a:t>
            </a:r>
          </a:p>
          <a:p>
            <a:r>
              <a:rPr lang="fr-FR" dirty="0"/>
              <a:t>https://eleusia.onrender.com/</a:t>
            </a:r>
          </a:p>
          <a:p>
            <a:r>
              <a:rPr lang="fr-FR" dirty="0"/>
              <a:t>https://www.bayardeducation.com/nos-ressources-pedagogiques/education-aux-medias/l-ia-et-ses-mysteres-expliques-aux-eleves/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AFBBEB-B416-4829-A639-A8C110EF3F79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62829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https://enseignants.lumni.fr/parcours/1209/images-manipulees-comment-les-reconnaitre.html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AFBBEB-B416-4829-A639-A8C110EF3F79}" type="slidenum">
              <a:rPr lang="fr-FR" smtClean="0"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2794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https://www.astrapi.com/wp-content/uploads/sites/31/quiz-ia/?utm_medium=ref&amp;utm_source=bayard-jeunesse.com&amp;utm_campaign=autopromo&amp;utm_content=quiz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AFBBEB-B416-4829-A639-A8C110EF3F79}" type="slidenum">
              <a:rPr lang="fr-FR" smtClean="0"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5038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https://www.clemi.fr/sites/default/files/clemi/Formation/Referentiel_CLEMI_2020_v0122.pdf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AFBBEB-B416-4829-A639-A8C110EF3F79}" type="slidenum">
              <a:rPr lang="fr-FR" smtClean="0"/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07821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https://www.clemi.fr/fileadmin/yag/formation/Textes/lettre.r.haby.pdf</a:t>
            </a:r>
          </a:p>
          <a:p>
            <a:r>
              <a:rPr lang="fr-FR" dirty="0" err="1"/>
              <a:t>Htt</a:t>
            </a:r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la Déclaration de Prague relative à la compétence dans l'usage de l'information (2003), la Proclamation d’Alexandrie sur la maîtrise de l’information et l’apprentissage tout au long de la vie (2005)</a:t>
            </a:r>
          </a:p>
          <a:p>
            <a:r>
              <a:rPr lang="fr-FR" dirty="0"/>
              <a:t>ps://normandie-univ.hal.science/hal-02319542/document (histoire de l’EMI)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AFBBEB-B416-4829-A639-A8C110EF3F79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17819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UNESCO, (2007) Programme Information pour tous « Introduction à la maîtrise de l’information » http://www.uis.unesco.org/Communication/Documents/157020F.pdf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AFBBEB-B416-4829-A639-A8C110EF3F79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00673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EMI : tout le monde en fait ? Personne ne sait ce que c’est (ex. des discriminations) =&gt; définition personnelle. Le ministère impose sans imposer. Les enseignants font de l’EMI pour d’autres raisons Tout le monde est content</a:t>
            </a:r>
          </a:p>
          <a:p>
            <a:endParaRPr lang="fr-FR" dirty="0"/>
          </a:p>
          <a:p>
            <a:r>
              <a:rPr lang="fr-FR" sz="1200" kern="0" dirty="0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« l’EMI n’est ni une discipline ni une éducation autonome, c’est une approche contextuelle destinée à éclairer, sous un angle particulier, des problématiques diverses rencontrées, par ailleurs, par les disciplines enseignées à l’école, au collège et au lycée »</a:t>
            </a:r>
          </a:p>
          <a:p>
            <a:r>
              <a:rPr lang="fr-FR" sz="1200" kern="0" dirty="0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(Vademecum EMI, 2022)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C366290-4595-5745-A50F-D5EC13BAC604}" type="slidenum">
              <a:rPr lang="fr-FR" noProof="0" smtClean="0"/>
              <a:t>9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820822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https://www.clemi.fr/sites/default/files/EMI%20dans%20les%20programmes/orientations-pour-l-ducation-aux-m-dias-et-l-information-emi-cycles-2-et-3-327.pdf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AFBBEB-B416-4829-A639-A8C110EF3F79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74481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Différents éléments déjà présents dans le référentiel de 2015 : esprit critique, désinformation (éducation aux médias), éducation à l’information autour du respect des sources et de la propriété intellectuelle, engagement des élèves par la publication, évolution des usages (déconnexion).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A travers ce rappel de l’importance de l’EMI s’exprime le même souci constant de protéger des élèves de leurs pratiques numériques, pratiques qui les rendent victimes de surexpositions diverses : fake news, temp d’écran, addiction aux jeux vidéos ou aux médias sociaux, violences en ligne</a:t>
            </a:r>
          </a:p>
          <a:p>
            <a:endParaRPr lang="fr-FR" b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2869989-EB00-4EE7-BCB5-25BDC5BB29F8}" type="slidenum">
              <a:rPr lang="fr-FR" noProof="0" smtClean="0"/>
              <a:t>18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5534664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4d207b7e3e_0_2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4d207b7e3e_0_2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974393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hlinkClick r:id="rId3"/>
              </a:rPr>
              <a:t>https://view.genially.com/668d003597ed1f00144b81c4/interactive-content-reperes-emi-1er-degre</a:t>
            </a:r>
            <a:endParaRPr lang="fr-FR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AFBBEB-B416-4829-A639-A8C110EF3F79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98739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4d207b7e3e_0_2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Google Shape;316;g4d207b7e3e_0_2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https://fondation-lamap.org/projet/esprit-scientifique-esprit-critique-cycle-3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https://fondation-lamap.org/projet/esprit-scientifique-esprit-critique-cycle-2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121121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E45164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E45164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E45164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10/13/2025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E45164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10/13/2025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10/13/2025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ableau 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F179F09D-FCEF-2378-FD6D-390137D19D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1459468"/>
            <a:ext cx="7770114" cy="369332"/>
          </a:xfrm>
        </p:spPr>
        <p:txBody>
          <a:bodyPr rtlCol="0" anchor="b" anchorCtr="0"/>
          <a:lstStyle>
            <a:lvl1pPr>
              <a:defRPr lang="fr-FR" sz="2400"/>
            </a:lvl1pPr>
          </a:lstStyle>
          <a:p>
            <a:pPr rtl="0"/>
            <a:r>
              <a:rPr lang="fr-FR"/>
              <a:t>cliquez pour ajouter un titre</a:t>
            </a:r>
          </a:p>
        </p:txBody>
      </p:sp>
      <p:sp>
        <p:nvSpPr>
          <p:cNvPr id="2" name="Espace réservé du contenu 6">
            <a:extLst>
              <a:ext uri="{FF2B5EF4-FFF2-40B4-BE49-F238E27FC236}">
                <a16:creationId xmlns:a16="http://schemas.microsoft.com/office/drawing/2014/main" id="{43E2AC72-73DB-7038-4867-55751103F51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85800" y="2039112"/>
            <a:ext cx="3432715" cy="3877055"/>
          </a:xfrm>
        </p:spPr>
        <p:txBody>
          <a:bodyPr rtlCol="0">
            <a:normAutofit/>
          </a:bodyPr>
          <a:lstStyle>
            <a:lvl1pPr marL="0" indent="0">
              <a:buNone/>
              <a:defRPr lang="fr-FR" sz="1500"/>
            </a:lvl1pPr>
            <a:lvl2pPr marL="171450" indent="-171450">
              <a:spcBef>
                <a:spcPts val="750"/>
              </a:spcBef>
              <a:buFont typeface="Courier New" panose="02070309020205020404" pitchFamily="49" charset="0"/>
              <a:buChar char="o"/>
              <a:defRPr lang="fr-FR" sz="1500"/>
            </a:lvl2pPr>
            <a:lvl3pPr marL="514350" indent="-171450">
              <a:spcBef>
                <a:spcPts val="750"/>
              </a:spcBef>
              <a:buFont typeface="Courier New" panose="02070309020205020404" pitchFamily="49" charset="0"/>
              <a:buChar char="o"/>
              <a:defRPr lang="fr-FR" sz="1500"/>
            </a:lvl3pPr>
            <a:lvl4pPr marL="857250" indent="-171450">
              <a:spcBef>
                <a:spcPts val="750"/>
              </a:spcBef>
              <a:buFont typeface="Courier New" panose="02070309020205020404" pitchFamily="49" charset="0"/>
              <a:buChar char="o"/>
              <a:defRPr lang="fr-FR" sz="1500"/>
            </a:lvl4pPr>
            <a:lvl5pPr marL="1200150" indent="-171450">
              <a:spcBef>
                <a:spcPts val="750"/>
              </a:spcBef>
              <a:buFont typeface="Courier New" panose="02070309020205020404" pitchFamily="49" charset="0"/>
              <a:buChar char="o"/>
              <a:defRPr lang="fr-FR" sz="1500"/>
            </a:lvl5pPr>
          </a:lstStyle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</a:p>
        </p:txBody>
      </p:sp>
      <p:sp>
        <p:nvSpPr>
          <p:cNvPr id="6" name="Espace réservé du contenu 6">
            <a:extLst>
              <a:ext uri="{FF2B5EF4-FFF2-40B4-BE49-F238E27FC236}">
                <a16:creationId xmlns:a16="http://schemas.microsoft.com/office/drawing/2014/main" id="{C4B21F26-677B-015C-5D71-238B3798DF5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768311" y="2039112"/>
            <a:ext cx="3432715" cy="3877055"/>
          </a:xfrm>
        </p:spPr>
        <p:txBody>
          <a:bodyPr rtlCol="0">
            <a:normAutofit/>
          </a:bodyPr>
          <a:lstStyle>
            <a:lvl1pPr marL="0" indent="0">
              <a:buNone/>
              <a:defRPr lang="fr-FR" sz="1500"/>
            </a:lvl1pPr>
            <a:lvl2pPr marL="171450" indent="-171450">
              <a:spcBef>
                <a:spcPts val="750"/>
              </a:spcBef>
              <a:buFont typeface="Courier New" panose="02070309020205020404" pitchFamily="49" charset="0"/>
              <a:buChar char="o"/>
              <a:defRPr lang="fr-FR" sz="1500"/>
            </a:lvl2pPr>
            <a:lvl3pPr marL="514350" indent="-171450">
              <a:spcBef>
                <a:spcPts val="750"/>
              </a:spcBef>
              <a:buFont typeface="Courier New" panose="02070309020205020404" pitchFamily="49" charset="0"/>
              <a:buChar char="o"/>
              <a:defRPr lang="fr-FR" sz="1500"/>
            </a:lvl3pPr>
            <a:lvl4pPr marL="857250" indent="-171450">
              <a:spcBef>
                <a:spcPts val="750"/>
              </a:spcBef>
              <a:buFont typeface="Courier New" panose="02070309020205020404" pitchFamily="49" charset="0"/>
              <a:buChar char="o"/>
              <a:defRPr lang="fr-FR" sz="1500"/>
            </a:lvl4pPr>
            <a:lvl5pPr marL="1200150" indent="-171450">
              <a:spcBef>
                <a:spcPts val="750"/>
              </a:spcBef>
              <a:buFont typeface="Courier New" panose="02070309020205020404" pitchFamily="49" charset="0"/>
              <a:buChar char="o"/>
              <a:defRPr lang="fr-FR" sz="1500"/>
            </a:lvl5pPr>
          </a:lstStyle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</a:p>
        </p:txBody>
      </p:sp>
      <p:sp>
        <p:nvSpPr>
          <p:cNvPr id="7" name="Forme libre 6">
            <a:extLst>
              <a:ext uri="{FF2B5EF4-FFF2-40B4-BE49-F238E27FC236}">
                <a16:creationId xmlns:a16="http://schemas.microsoft.com/office/drawing/2014/main" id="{A3F1B258-8FBC-06A8-3A1F-466CEEDBBE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879804"/>
            <a:ext cx="3530603" cy="978196"/>
          </a:xfrm>
          <a:custGeom>
            <a:avLst/>
            <a:gdLst>
              <a:gd name="connsiteX0" fmla="*/ 4059737 w 4707470"/>
              <a:gd name="connsiteY0" fmla="*/ 967990 h 978196"/>
              <a:gd name="connsiteX1" fmla="*/ 4058450 w 4707470"/>
              <a:gd name="connsiteY1" fmla="*/ 978196 h 978196"/>
              <a:gd name="connsiteX2" fmla="*/ 4010063 w 4707470"/>
              <a:gd name="connsiteY2" fmla="*/ 978196 h 978196"/>
              <a:gd name="connsiteX3" fmla="*/ 0 w 4707470"/>
              <a:gd name="connsiteY3" fmla="*/ 488477 h 978196"/>
              <a:gd name="connsiteX4" fmla="*/ 72049 w 4707470"/>
              <a:gd name="connsiteY4" fmla="*/ 656791 h 978196"/>
              <a:gd name="connsiteX5" fmla="*/ 206640 w 4707470"/>
              <a:gd name="connsiteY5" fmla="*/ 886509 h 978196"/>
              <a:gd name="connsiteX6" fmla="*/ 272042 w 4707470"/>
              <a:gd name="connsiteY6" fmla="*/ 978196 h 978196"/>
              <a:gd name="connsiteX7" fmla="*/ 184579 w 4707470"/>
              <a:gd name="connsiteY7" fmla="*/ 978196 h 978196"/>
              <a:gd name="connsiteX8" fmla="*/ 149828 w 4707470"/>
              <a:gd name="connsiteY8" fmla="*/ 932137 h 978196"/>
              <a:gd name="connsiteX9" fmla="*/ 29898 w 4707470"/>
              <a:gd name="connsiteY9" fmla="*/ 726361 h 978196"/>
              <a:gd name="connsiteX10" fmla="*/ 0 w 4707470"/>
              <a:gd name="connsiteY10" fmla="*/ 659079 h 978196"/>
              <a:gd name="connsiteX11" fmla="*/ 2427853 w 4707470"/>
              <a:gd name="connsiteY11" fmla="*/ 69987 h 978196"/>
              <a:gd name="connsiteX12" fmla="*/ 2017693 w 4707470"/>
              <a:gd name="connsiteY12" fmla="*/ 122737 h 978196"/>
              <a:gd name="connsiteX13" fmla="*/ 1217707 w 4707470"/>
              <a:gd name="connsiteY13" fmla="*/ 266029 h 978196"/>
              <a:gd name="connsiteX14" fmla="*/ 848303 w 4707470"/>
              <a:gd name="connsiteY14" fmla="*/ 292389 h 978196"/>
              <a:gd name="connsiteX15" fmla="*/ 2617347 w 4707470"/>
              <a:gd name="connsiteY15" fmla="*/ 268805 h 978196"/>
              <a:gd name="connsiteX16" fmla="*/ 2575151 w 4707470"/>
              <a:gd name="connsiteY16" fmla="*/ 346132 h 978196"/>
              <a:gd name="connsiteX17" fmla="*/ 1592825 w 4707470"/>
              <a:gd name="connsiteY17" fmla="*/ 430392 h 978196"/>
              <a:gd name="connsiteX18" fmla="*/ 927202 w 4707470"/>
              <a:gd name="connsiteY18" fmla="*/ 395014 h 978196"/>
              <a:gd name="connsiteX19" fmla="*/ 848774 w 4707470"/>
              <a:gd name="connsiteY19" fmla="*/ 400725 h 978196"/>
              <a:gd name="connsiteX20" fmla="*/ 953198 w 4707470"/>
              <a:gd name="connsiteY20" fmla="*/ 446968 h 978196"/>
              <a:gd name="connsiteX21" fmla="*/ 1164217 w 4707470"/>
              <a:gd name="connsiteY21" fmla="*/ 487531 h 978196"/>
              <a:gd name="connsiteX22" fmla="*/ 2563251 w 4707470"/>
              <a:gd name="connsiteY22" fmla="*/ 479630 h 978196"/>
              <a:gd name="connsiteX23" fmla="*/ 2969415 w 4707470"/>
              <a:gd name="connsiteY23" fmla="*/ 235206 h 978196"/>
              <a:gd name="connsiteX24" fmla="*/ 3018419 w 4707470"/>
              <a:gd name="connsiteY24" fmla="*/ 177666 h 978196"/>
              <a:gd name="connsiteX25" fmla="*/ 2838754 w 4707470"/>
              <a:gd name="connsiteY25" fmla="*/ 98695 h 978196"/>
              <a:gd name="connsiteX26" fmla="*/ 2427853 w 4707470"/>
              <a:gd name="connsiteY26" fmla="*/ 69987 h 978196"/>
              <a:gd name="connsiteX27" fmla="*/ 2444158 w 4707470"/>
              <a:gd name="connsiteY27" fmla="*/ 387 h 978196"/>
              <a:gd name="connsiteX28" fmla="*/ 2908628 w 4707470"/>
              <a:gd name="connsiteY28" fmla="*/ 45735 h 978196"/>
              <a:gd name="connsiteX29" fmla="*/ 3088619 w 4707470"/>
              <a:gd name="connsiteY29" fmla="*/ 154653 h 978196"/>
              <a:gd name="connsiteX30" fmla="*/ 2980945 w 4707470"/>
              <a:gd name="connsiteY30" fmla="*/ 318333 h 978196"/>
              <a:gd name="connsiteX31" fmla="*/ 2478738 w 4707470"/>
              <a:gd name="connsiteY31" fmla="*/ 580498 h 978196"/>
              <a:gd name="connsiteX32" fmla="*/ 2071312 w 4707470"/>
              <a:gd name="connsiteY32" fmla="*/ 685100 h 978196"/>
              <a:gd name="connsiteX33" fmla="*/ 2336932 w 4707470"/>
              <a:gd name="connsiteY33" fmla="*/ 823834 h 978196"/>
              <a:gd name="connsiteX34" fmla="*/ 2650218 w 4707470"/>
              <a:gd name="connsiteY34" fmla="*/ 880372 h 978196"/>
              <a:gd name="connsiteX35" fmla="*/ 2724828 w 4707470"/>
              <a:gd name="connsiteY35" fmla="*/ 877816 h 978196"/>
              <a:gd name="connsiteX36" fmla="*/ 2937906 w 4707470"/>
              <a:gd name="connsiteY36" fmla="*/ 850216 h 978196"/>
              <a:gd name="connsiteX37" fmla="*/ 3214489 w 4707470"/>
              <a:gd name="connsiteY37" fmla="*/ 865310 h 978196"/>
              <a:gd name="connsiteX38" fmla="*/ 3558811 w 4707470"/>
              <a:gd name="connsiteY38" fmla="*/ 821783 h 978196"/>
              <a:gd name="connsiteX39" fmla="*/ 4423716 w 4707470"/>
              <a:gd name="connsiteY39" fmla="*/ 769182 h 978196"/>
              <a:gd name="connsiteX40" fmla="*/ 4604328 w 4707470"/>
              <a:gd name="connsiteY40" fmla="*/ 806587 h 978196"/>
              <a:gd name="connsiteX41" fmla="*/ 4700071 w 4707470"/>
              <a:gd name="connsiteY41" fmla="*/ 978164 h 978196"/>
              <a:gd name="connsiteX42" fmla="*/ 4700051 w 4707470"/>
              <a:gd name="connsiteY42" fmla="*/ 978196 h 978196"/>
              <a:gd name="connsiteX43" fmla="*/ 4626911 w 4707470"/>
              <a:gd name="connsiteY43" fmla="*/ 978196 h 978196"/>
              <a:gd name="connsiteX44" fmla="*/ 4634858 w 4707470"/>
              <a:gd name="connsiteY44" fmla="*/ 938205 h 978196"/>
              <a:gd name="connsiteX45" fmla="*/ 4565805 w 4707470"/>
              <a:gd name="connsiteY45" fmla="*/ 871619 h 978196"/>
              <a:gd name="connsiteX46" fmla="*/ 4384624 w 4707470"/>
              <a:gd name="connsiteY46" fmla="*/ 835208 h 978196"/>
              <a:gd name="connsiteX47" fmla="*/ 4191174 w 4707470"/>
              <a:gd name="connsiteY47" fmla="*/ 828605 h 978196"/>
              <a:gd name="connsiteX48" fmla="*/ 3615233 w 4707470"/>
              <a:gd name="connsiteY48" fmla="*/ 882733 h 978196"/>
              <a:gd name="connsiteX49" fmla="*/ 3106122 w 4707470"/>
              <a:gd name="connsiteY49" fmla="*/ 957428 h 978196"/>
              <a:gd name="connsiteX50" fmla="*/ 3167669 w 4707470"/>
              <a:gd name="connsiteY50" fmla="*/ 978196 h 978196"/>
              <a:gd name="connsiteX51" fmla="*/ 2761995 w 4707470"/>
              <a:gd name="connsiteY51" fmla="*/ 978196 h 978196"/>
              <a:gd name="connsiteX52" fmla="*/ 2604435 w 4707470"/>
              <a:gd name="connsiteY52" fmla="*/ 961624 h 978196"/>
              <a:gd name="connsiteX53" fmla="*/ 2629619 w 4707470"/>
              <a:gd name="connsiteY53" fmla="*/ 978196 h 978196"/>
              <a:gd name="connsiteX54" fmla="*/ 2442177 w 4707470"/>
              <a:gd name="connsiteY54" fmla="*/ 978196 h 978196"/>
              <a:gd name="connsiteX55" fmla="*/ 2299922 w 4707470"/>
              <a:gd name="connsiteY55" fmla="*/ 896786 h 978196"/>
              <a:gd name="connsiteX56" fmla="*/ 2204982 w 4707470"/>
              <a:gd name="connsiteY56" fmla="*/ 850389 h 978196"/>
              <a:gd name="connsiteX57" fmla="*/ 1506483 w 4707470"/>
              <a:gd name="connsiteY57" fmla="*/ 669446 h 978196"/>
              <a:gd name="connsiteX58" fmla="*/ 1473612 w 4707470"/>
              <a:gd name="connsiteY58" fmla="*/ 681163 h 978196"/>
              <a:gd name="connsiteX59" fmla="*/ 1855475 w 4707470"/>
              <a:gd name="connsiteY59" fmla="*/ 879104 h 978196"/>
              <a:gd name="connsiteX60" fmla="*/ 2046452 w 4707470"/>
              <a:gd name="connsiteY60" fmla="*/ 978196 h 978196"/>
              <a:gd name="connsiteX61" fmla="*/ 1905580 w 4707470"/>
              <a:gd name="connsiteY61" fmla="*/ 978196 h 978196"/>
              <a:gd name="connsiteX62" fmla="*/ 1792576 w 4707470"/>
              <a:gd name="connsiteY62" fmla="*/ 917483 h 978196"/>
              <a:gd name="connsiteX63" fmla="*/ 1431825 w 4707470"/>
              <a:gd name="connsiteY63" fmla="*/ 761296 h 978196"/>
              <a:gd name="connsiteX64" fmla="*/ 1584066 w 4707470"/>
              <a:gd name="connsiteY64" fmla="*/ 912806 h 978196"/>
              <a:gd name="connsiteX65" fmla="*/ 1665294 w 4707470"/>
              <a:gd name="connsiteY65" fmla="*/ 978196 h 978196"/>
              <a:gd name="connsiteX66" fmla="*/ 1530478 w 4707470"/>
              <a:gd name="connsiteY66" fmla="*/ 978196 h 978196"/>
              <a:gd name="connsiteX67" fmla="*/ 1433502 w 4707470"/>
              <a:gd name="connsiteY67" fmla="*/ 903764 h 978196"/>
              <a:gd name="connsiteX68" fmla="*/ 1207351 w 4707470"/>
              <a:gd name="connsiteY68" fmla="*/ 677361 h 978196"/>
              <a:gd name="connsiteX69" fmla="*/ 1085279 w 4707470"/>
              <a:gd name="connsiteY69" fmla="*/ 580996 h 978196"/>
              <a:gd name="connsiteX70" fmla="*/ 460678 w 4707470"/>
              <a:gd name="connsiteY70" fmla="*/ 320100 h 978196"/>
              <a:gd name="connsiteX71" fmla="*/ 370062 w 4707470"/>
              <a:gd name="connsiteY71" fmla="*/ 302529 h 978196"/>
              <a:gd name="connsiteX72" fmla="*/ 692974 w 4707470"/>
              <a:gd name="connsiteY72" fmla="*/ 645063 h 978196"/>
              <a:gd name="connsiteX73" fmla="*/ 899891 w 4707470"/>
              <a:gd name="connsiteY73" fmla="*/ 897040 h 978196"/>
              <a:gd name="connsiteX74" fmla="*/ 958299 w 4707470"/>
              <a:gd name="connsiteY74" fmla="*/ 978196 h 978196"/>
              <a:gd name="connsiteX75" fmla="*/ 856593 w 4707470"/>
              <a:gd name="connsiteY75" fmla="*/ 978196 h 978196"/>
              <a:gd name="connsiteX76" fmla="*/ 745097 w 4707470"/>
              <a:gd name="connsiteY76" fmla="*/ 814331 h 978196"/>
              <a:gd name="connsiteX77" fmla="*/ 291682 w 4707470"/>
              <a:gd name="connsiteY77" fmla="*/ 357455 h 978196"/>
              <a:gd name="connsiteX78" fmla="*/ 192689 w 4707470"/>
              <a:gd name="connsiteY78" fmla="*/ 294672 h 978196"/>
              <a:gd name="connsiteX79" fmla="*/ 556080 w 4707470"/>
              <a:gd name="connsiteY79" fmla="*/ 783560 h 978196"/>
              <a:gd name="connsiteX80" fmla="*/ 645779 w 4707470"/>
              <a:gd name="connsiteY80" fmla="*/ 904799 h 978196"/>
              <a:gd name="connsiteX81" fmla="*/ 703943 w 4707470"/>
              <a:gd name="connsiteY81" fmla="*/ 978196 h 978196"/>
              <a:gd name="connsiteX82" fmla="*/ 621039 w 4707470"/>
              <a:gd name="connsiteY82" fmla="*/ 978196 h 978196"/>
              <a:gd name="connsiteX83" fmla="*/ 430820 w 4707470"/>
              <a:gd name="connsiteY83" fmla="*/ 725635 h 978196"/>
              <a:gd name="connsiteX84" fmla="*/ 116693 w 4707470"/>
              <a:gd name="connsiteY84" fmla="*/ 361863 h 978196"/>
              <a:gd name="connsiteX85" fmla="*/ 50540 w 4707470"/>
              <a:gd name="connsiteY85" fmla="*/ 310444 h 978196"/>
              <a:gd name="connsiteX86" fmla="*/ 0 w 4707470"/>
              <a:gd name="connsiteY86" fmla="*/ 281606 h 978196"/>
              <a:gd name="connsiteX87" fmla="*/ 0 w 4707470"/>
              <a:gd name="connsiteY87" fmla="*/ 27934 h 978196"/>
              <a:gd name="connsiteX88" fmla="*/ 404992 w 4707470"/>
              <a:gd name="connsiteY88" fmla="*/ 222649 h 978196"/>
              <a:gd name="connsiteX89" fmla="*/ 515732 w 4707470"/>
              <a:gd name="connsiteY89" fmla="*/ 243759 h 978196"/>
              <a:gd name="connsiteX90" fmla="*/ 660613 w 4707470"/>
              <a:gd name="connsiteY90" fmla="*/ 222758 h 978196"/>
              <a:gd name="connsiteX91" fmla="*/ 820261 w 4707470"/>
              <a:gd name="connsiteY91" fmla="*/ 226406 h 978196"/>
              <a:gd name="connsiteX92" fmla="*/ 1982193 w 4707470"/>
              <a:gd name="connsiteY92" fmla="*/ 65102 h 978196"/>
              <a:gd name="connsiteX93" fmla="*/ 2444158 w 4707470"/>
              <a:gd name="connsiteY93" fmla="*/ 387 h 978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</a:cxnLst>
            <a:rect l="l" t="t" r="r" b="b"/>
            <a:pathLst>
              <a:path w="4707470" h="978196">
                <a:moveTo>
                  <a:pt x="4059737" y="967990"/>
                </a:moveTo>
                <a:lnTo>
                  <a:pt x="4058450" y="978196"/>
                </a:lnTo>
                <a:lnTo>
                  <a:pt x="4010063" y="978196"/>
                </a:lnTo>
                <a:close/>
                <a:moveTo>
                  <a:pt x="0" y="488477"/>
                </a:moveTo>
                <a:lnTo>
                  <a:pt x="72049" y="656791"/>
                </a:lnTo>
                <a:cubicBezTo>
                  <a:pt x="112356" y="736092"/>
                  <a:pt x="157416" y="812383"/>
                  <a:pt x="206640" y="886509"/>
                </a:cubicBezTo>
                <a:lnTo>
                  <a:pt x="272042" y="978196"/>
                </a:lnTo>
                <a:lnTo>
                  <a:pt x="184579" y="978196"/>
                </a:lnTo>
                <a:lnTo>
                  <a:pt x="149828" y="932137"/>
                </a:lnTo>
                <a:cubicBezTo>
                  <a:pt x="105705" y="866449"/>
                  <a:pt x="65433" y="798062"/>
                  <a:pt x="29898" y="726361"/>
                </a:cubicBezTo>
                <a:lnTo>
                  <a:pt x="0" y="659079"/>
                </a:lnTo>
                <a:close/>
                <a:moveTo>
                  <a:pt x="2427853" y="69987"/>
                </a:moveTo>
                <a:cubicBezTo>
                  <a:pt x="2291111" y="74991"/>
                  <a:pt x="2154491" y="93572"/>
                  <a:pt x="2017693" y="122737"/>
                </a:cubicBezTo>
                <a:cubicBezTo>
                  <a:pt x="1752602" y="179100"/>
                  <a:pt x="1485359" y="223967"/>
                  <a:pt x="1217707" y="266029"/>
                </a:cubicBezTo>
                <a:cubicBezTo>
                  <a:pt x="1096073" y="285102"/>
                  <a:pt x="971859" y="284040"/>
                  <a:pt x="848303" y="292389"/>
                </a:cubicBezTo>
                <a:cubicBezTo>
                  <a:pt x="1439836" y="418622"/>
                  <a:pt x="2029550" y="374317"/>
                  <a:pt x="2617347" y="268805"/>
                </a:cubicBezTo>
                <a:cubicBezTo>
                  <a:pt x="2641249" y="326771"/>
                  <a:pt x="2615591" y="342307"/>
                  <a:pt x="2575151" y="346132"/>
                </a:cubicBezTo>
                <a:cubicBezTo>
                  <a:pt x="2247929" y="377355"/>
                  <a:pt x="1924500" y="450069"/>
                  <a:pt x="1592825" y="430392"/>
                </a:cubicBezTo>
                <a:cubicBezTo>
                  <a:pt x="1370927" y="417078"/>
                  <a:pt x="1148922" y="406294"/>
                  <a:pt x="927202" y="395014"/>
                </a:cubicBezTo>
                <a:cubicBezTo>
                  <a:pt x="910915" y="394154"/>
                  <a:pt x="894471" y="397096"/>
                  <a:pt x="848774" y="400725"/>
                </a:cubicBezTo>
                <a:cubicBezTo>
                  <a:pt x="901706" y="425523"/>
                  <a:pt x="935512" y="454429"/>
                  <a:pt x="953198" y="446968"/>
                </a:cubicBezTo>
                <a:cubicBezTo>
                  <a:pt x="1036787" y="412276"/>
                  <a:pt x="1094166" y="469201"/>
                  <a:pt x="1164217" y="487531"/>
                </a:cubicBezTo>
                <a:cubicBezTo>
                  <a:pt x="1630611" y="609624"/>
                  <a:pt x="2097381" y="672370"/>
                  <a:pt x="2563251" y="479630"/>
                </a:cubicBezTo>
                <a:cubicBezTo>
                  <a:pt x="2711940" y="417930"/>
                  <a:pt x="2850184" y="341634"/>
                  <a:pt x="2969415" y="235206"/>
                </a:cubicBezTo>
                <a:cubicBezTo>
                  <a:pt x="2988272" y="218657"/>
                  <a:pt x="3002084" y="196846"/>
                  <a:pt x="3018419" y="177666"/>
                </a:cubicBezTo>
                <a:cubicBezTo>
                  <a:pt x="2974427" y="109062"/>
                  <a:pt x="2900669" y="110127"/>
                  <a:pt x="2838754" y="98695"/>
                </a:cubicBezTo>
                <a:cubicBezTo>
                  <a:pt x="2701463" y="73555"/>
                  <a:pt x="2564596" y="64983"/>
                  <a:pt x="2427853" y="69987"/>
                </a:cubicBezTo>
                <a:close/>
                <a:moveTo>
                  <a:pt x="2444158" y="387"/>
                </a:moveTo>
                <a:cubicBezTo>
                  <a:pt x="2598755" y="-2686"/>
                  <a:pt x="2753769" y="12585"/>
                  <a:pt x="2908628" y="45735"/>
                </a:cubicBezTo>
                <a:cubicBezTo>
                  <a:pt x="2979068" y="61036"/>
                  <a:pt x="3068206" y="63586"/>
                  <a:pt x="3088619" y="154653"/>
                </a:cubicBezTo>
                <a:cubicBezTo>
                  <a:pt x="3107235" y="238296"/>
                  <a:pt x="3033824" y="275143"/>
                  <a:pt x="2980945" y="318333"/>
                </a:cubicBezTo>
                <a:cubicBezTo>
                  <a:pt x="2832679" y="439156"/>
                  <a:pt x="2663731" y="525726"/>
                  <a:pt x="2478738" y="580498"/>
                </a:cubicBezTo>
                <a:cubicBezTo>
                  <a:pt x="2349171" y="619318"/>
                  <a:pt x="2216315" y="648629"/>
                  <a:pt x="2071312" y="685100"/>
                </a:cubicBezTo>
                <a:cubicBezTo>
                  <a:pt x="2167354" y="736612"/>
                  <a:pt x="2247592" y="794640"/>
                  <a:pt x="2336932" y="823834"/>
                </a:cubicBezTo>
                <a:cubicBezTo>
                  <a:pt x="2436398" y="856448"/>
                  <a:pt x="2545092" y="863529"/>
                  <a:pt x="2650218" y="880372"/>
                </a:cubicBezTo>
                <a:cubicBezTo>
                  <a:pt x="2674799" y="884329"/>
                  <a:pt x="2712701" y="890811"/>
                  <a:pt x="2724828" y="877816"/>
                </a:cubicBezTo>
                <a:cubicBezTo>
                  <a:pt x="2790257" y="811500"/>
                  <a:pt x="2864697" y="844453"/>
                  <a:pt x="2937906" y="850216"/>
                </a:cubicBezTo>
                <a:cubicBezTo>
                  <a:pt x="3030260" y="857706"/>
                  <a:pt x="3122919" y="870533"/>
                  <a:pt x="3214489" y="865310"/>
                </a:cubicBezTo>
                <a:cubicBezTo>
                  <a:pt x="3330052" y="859201"/>
                  <a:pt x="3444369" y="838841"/>
                  <a:pt x="3558811" y="821783"/>
                </a:cubicBezTo>
                <a:cubicBezTo>
                  <a:pt x="3845661" y="780181"/>
                  <a:pt x="4132816" y="743918"/>
                  <a:pt x="4423716" y="769182"/>
                </a:cubicBezTo>
                <a:cubicBezTo>
                  <a:pt x="4485096" y="774506"/>
                  <a:pt x="4549229" y="783231"/>
                  <a:pt x="4604328" y="806587"/>
                </a:cubicBezTo>
                <a:cubicBezTo>
                  <a:pt x="4690279" y="842884"/>
                  <a:pt x="4723749" y="908909"/>
                  <a:pt x="4700071" y="978164"/>
                </a:cubicBezTo>
                <a:lnTo>
                  <a:pt x="4700051" y="978196"/>
                </a:lnTo>
                <a:lnTo>
                  <a:pt x="4626911" y="978196"/>
                </a:lnTo>
                <a:lnTo>
                  <a:pt x="4634858" y="938205"/>
                </a:lnTo>
                <a:cubicBezTo>
                  <a:pt x="4630586" y="912076"/>
                  <a:pt x="4607226" y="888378"/>
                  <a:pt x="4565805" y="871619"/>
                </a:cubicBezTo>
                <a:cubicBezTo>
                  <a:pt x="4510139" y="849256"/>
                  <a:pt x="4446290" y="840035"/>
                  <a:pt x="4384624" y="835208"/>
                </a:cubicBezTo>
                <a:cubicBezTo>
                  <a:pt x="4319945" y="830079"/>
                  <a:pt x="4255480" y="828097"/>
                  <a:pt x="4191174" y="828605"/>
                </a:cubicBezTo>
                <a:cubicBezTo>
                  <a:pt x="3998255" y="830132"/>
                  <a:pt x="3806768" y="854079"/>
                  <a:pt x="3615233" y="882733"/>
                </a:cubicBezTo>
                <a:cubicBezTo>
                  <a:pt x="3445683" y="908144"/>
                  <a:pt x="3275903" y="932786"/>
                  <a:pt x="3106122" y="957428"/>
                </a:cubicBezTo>
                <a:lnTo>
                  <a:pt x="3167669" y="978196"/>
                </a:lnTo>
                <a:lnTo>
                  <a:pt x="2761995" y="978196"/>
                </a:lnTo>
                <a:lnTo>
                  <a:pt x="2604435" y="961624"/>
                </a:lnTo>
                <a:lnTo>
                  <a:pt x="2629619" y="978196"/>
                </a:lnTo>
                <a:lnTo>
                  <a:pt x="2442177" y="978196"/>
                </a:lnTo>
                <a:lnTo>
                  <a:pt x="2299922" y="896786"/>
                </a:lnTo>
                <a:cubicBezTo>
                  <a:pt x="2269582" y="879425"/>
                  <a:pt x="2233101" y="870458"/>
                  <a:pt x="2204982" y="850389"/>
                </a:cubicBezTo>
                <a:cubicBezTo>
                  <a:pt x="1996636" y="701859"/>
                  <a:pt x="1747975" y="698964"/>
                  <a:pt x="1506483" y="669446"/>
                </a:cubicBezTo>
                <a:cubicBezTo>
                  <a:pt x="1499680" y="668433"/>
                  <a:pt x="1491530" y="674471"/>
                  <a:pt x="1473612" y="681163"/>
                </a:cubicBezTo>
                <a:cubicBezTo>
                  <a:pt x="1584414" y="738551"/>
                  <a:pt x="1717391" y="807480"/>
                  <a:pt x="1855475" y="879104"/>
                </a:cubicBezTo>
                <a:lnTo>
                  <a:pt x="2046452" y="978196"/>
                </a:lnTo>
                <a:lnTo>
                  <a:pt x="1905580" y="978196"/>
                </a:lnTo>
                <a:lnTo>
                  <a:pt x="1792576" y="917483"/>
                </a:lnTo>
                <a:cubicBezTo>
                  <a:pt x="1679817" y="860435"/>
                  <a:pt x="1561557" y="806703"/>
                  <a:pt x="1431825" y="761296"/>
                </a:cubicBezTo>
                <a:cubicBezTo>
                  <a:pt x="1481070" y="816016"/>
                  <a:pt x="1531868" y="866260"/>
                  <a:pt x="1584066" y="912806"/>
                </a:cubicBezTo>
                <a:lnTo>
                  <a:pt x="1665294" y="978196"/>
                </a:lnTo>
                <a:lnTo>
                  <a:pt x="1530478" y="978196"/>
                </a:lnTo>
                <a:lnTo>
                  <a:pt x="1433502" y="903764"/>
                </a:lnTo>
                <a:cubicBezTo>
                  <a:pt x="1350827" y="836355"/>
                  <a:pt x="1273396" y="763147"/>
                  <a:pt x="1207351" y="677361"/>
                </a:cubicBezTo>
                <a:cubicBezTo>
                  <a:pt x="1176883" y="637924"/>
                  <a:pt x="1132082" y="601252"/>
                  <a:pt x="1085279" y="580996"/>
                </a:cubicBezTo>
                <a:cubicBezTo>
                  <a:pt x="878724" y="490371"/>
                  <a:pt x="669558" y="405484"/>
                  <a:pt x="460678" y="320100"/>
                </a:cubicBezTo>
                <a:cubicBezTo>
                  <a:pt x="434018" y="309216"/>
                  <a:pt x="402475" y="308044"/>
                  <a:pt x="370062" y="302529"/>
                </a:cubicBezTo>
                <a:cubicBezTo>
                  <a:pt x="481234" y="420306"/>
                  <a:pt x="590097" y="530386"/>
                  <a:pt x="692974" y="645063"/>
                </a:cubicBezTo>
                <a:cubicBezTo>
                  <a:pt x="765403" y="726140"/>
                  <a:pt x="828829" y="814746"/>
                  <a:pt x="899891" y="897040"/>
                </a:cubicBezTo>
                <a:lnTo>
                  <a:pt x="958299" y="978196"/>
                </a:lnTo>
                <a:lnTo>
                  <a:pt x="856593" y="978196"/>
                </a:lnTo>
                <a:lnTo>
                  <a:pt x="745097" y="814331"/>
                </a:lnTo>
                <a:cubicBezTo>
                  <a:pt x="613951" y="647709"/>
                  <a:pt x="460119" y="497146"/>
                  <a:pt x="291682" y="357455"/>
                </a:cubicBezTo>
                <a:cubicBezTo>
                  <a:pt x="262176" y="332767"/>
                  <a:pt x="225781" y="315434"/>
                  <a:pt x="192689" y="294672"/>
                </a:cubicBezTo>
                <a:cubicBezTo>
                  <a:pt x="315383" y="458030"/>
                  <a:pt x="444112" y="615525"/>
                  <a:pt x="556080" y="783560"/>
                </a:cubicBezTo>
                <a:cubicBezTo>
                  <a:pt x="583885" y="825308"/>
                  <a:pt x="614448" y="865239"/>
                  <a:pt x="645779" y="904799"/>
                </a:cubicBezTo>
                <a:lnTo>
                  <a:pt x="703943" y="978196"/>
                </a:lnTo>
                <a:lnTo>
                  <a:pt x="621039" y="978196"/>
                </a:lnTo>
                <a:lnTo>
                  <a:pt x="430820" y="725635"/>
                </a:lnTo>
                <a:cubicBezTo>
                  <a:pt x="332361" y="599705"/>
                  <a:pt x="227971" y="477107"/>
                  <a:pt x="116693" y="361863"/>
                </a:cubicBezTo>
                <a:cubicBezTo>
                  <a:pt x="97667" y="342321"/>
                  <a:pt x="75253" y="325899"/>
                  <a:pt x="50540" y="310444"/>
                </a:cubicBezTo>
                <a:lnTo>
                  <a:pt x="0" y="281606"/>
                </a:lnTo>
                <a:lnTo>
                  <a:pt x="0" y="27934"/>
                </a:lnTo>
                <a:lnTo>
                  <a:pt x="404992" y="222649"/>
                </a:lnTo>
                <a:cubicBezTo>
                  <a:pt x="439327" y="238892"/>
                  <a:pt x="505719" y="256578"/>
                  <a:pt x="515732" y="243759"/>
                </a:cubicBezTo>
                <a:cubicBezTo>
                  <a:pt x="561414" y="183812"/>
                  <a:pt x="612911" y="224031"/>
                  <a:pt x="660613" y="222758"/>
                </a:cubicBezTo>
                <a:cubicBezTo>
                  <a:pt x="713858" y="221185"/>
                  <a:pt x="767194" y="230016"/>
                  <a:pt x="820261" y="226406"/>
                </a:cubicBezTo>
                <a:cubicBezTo>
                  <a:pt x="1211492" y="200602"/>
                  <a:pt x="1601548" y="165118"/>
                  <a:pt x="1982193" y="65102"/>
                </a:cubicBezTo>
                <a:cubicBezTo>
                  <a:pt x="2135382" y="24877"/>
                  <a:pt x="2289561" y="3461"/>
                  <a:pt x="2444158" y="387"/>
                </a:cubicBezTo>
                <a:close/>
              </a:path>
            </a:pathLst>
          </a:custGeom>
          <a:solidFill>
            <a:schemeClr val="tx1">
              <a:alpha val="5303"/>
            </a:schemeClr>
          </a:solidFill>
          <a:ln w="6667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</a:lstStyle>
          <a:p>
            <a:pPr lvl="0" rtl="0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2" name="Forme libre 11">
            <a:extLst>
              <a:ext uri="{FF2B5EF4-FFF2-40B4-BE49-F238E27FC236}">
                <a16:creationId xmlns:a16="http://schemas.microsoft.com/office/drawing/2014/main" id="{8BAD4AF0-64CE-5C0E-5440-00F8FC6B31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6759373" y="1"/>
            <a:ext cx="2384627" cy="2726160"/>
          </a:xfrm>
          <a:custGeom>
            <a:avLst/>
            <a:gdLst>
              <a:gd name="connsiteX0" fmla="*/ 3179502 w 3179502"/>
              <a:gd name="connsiteY0" fmla="*/ 2726160 h 2726160"/>
              <a:gd name="connsiteX1" fmla="*/ 0 w 3179502"/>
              <a:gd name="connsiteY1" fmla="*/ 2726160 h 2726160"/>
              <a:gd name="connsiteX2" fmla="*/ 0 w 3179502"/>
              <a:gd name="connsiteY2" fmla="*/ 0 h 2726160"/>
              <a:gd name="connsiteX3" fmla="*/ 129375 w 3179502"/>
              <a:gd name="connsiteY3" fmla="*/ 158091 h 2726160"/>
              <a:gd name="connsiteX4" fmla="*/ 274052 w 3179502"/>
              <a:gd name="connsiteY4" fmla="*/ 461243 h 2726160"/>
              <a:gd name="connsiteX5" fmla="*/ 676050 w 3179502"/>
              <a:gd name="connsiteY5" fmla="*/ 1070337 h 2726160"/>
              <a:gd name="connsiteX6" fmla="*/ 1232482 w 3179502"/>
              <a:gd name="connsiteY6" fmla="*/ 1409578 h 2726160"/>
              <a:gd name="connsiteX7" fmla="*/ 1759030 w 3179502"/>
              <a:gd name="connsiteY7" fmla="*/ 1583520 h 2726160"/>
              <a:gd name="connsiteX8" fmla="*/ 3147865 w 3179502"/>
              <a:gd name="connsiteY8" fmla="*/ 2609783 h 2726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79502" h="2726160">
                <a:moveTo>
                  <a:pt x="3179502" y="2726160"/>
                </a:moveTo>
                <a:lnTo>
                  <a:pt x="0" y="2726160"/>
                </a:lnTo>
                <a:lnTo>
                  <a:pt x="0" y="0"/>
                </a:lnTo>
                <a:lnTo>
                  <a:pt x="129375" y="158091"/>
                </a:lnTo>
                <a:cubicBezTo>
                  <a:pt x="193985" y="253821"/>
                  <a:pt x="231912" y="358034"/>
                  <a:pt x="274052" y="461243"/>
                </a:cubicBezTo>
                <a:cubicBezTo>
                  <a:pt x="365069" y="684357"/>
                  <a:pt x="488042" y="892708"/>
                  <a:pt x="676050" y="1070337"/>
                </a:cubicBezTo>
                <a:cubicBezTo>
                  <a:pt x="834276" y="1219941"/>
                  <a:pt x="1024083" y="1327091"/>
                  <a:pt x="1232482" y="1409578"/>
                </a:cubicBezTo>
                <a:cubicBezTo>
                  <a:pt x="1465209" y="1501688"/>
                  <a:pt x="1609854" y="1540036"/>
                  <a:pt x="1759030" y="1583520"/>
                </a:cubicBezTo>
                <a:cubicBezTo>
                  <a:pt x="1924825" y="1631826"/>
                  <a:pt x="2908440" y="1918621"/>
                  <a:pt x="3147865" y="2609783"/>
                </a:cubicBezTo>
                <a:close/>
              </a:path>
            </a:pathLst>
          </a:custGeom>
          <a:solidFill>
            <a:schemeClr val="accent2">
              <a:alpha val="60000"/>
            </a:schemeClr>
          </a:solidFill>
          <a:ln w="2777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03D91060-B9BF-0FA6-BD7C-AF8E38E919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15350" y="6004589"/>
            <a:ext cx="496062" cy="6463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fr-FR" sz="1800" b="0" i="0">
                <a:solidFill>
                  <a:schemeClr val="tx1"/>
                </a:solidFill>
                <a:latin typeface="Sagona Book" panose="02020503050505020204" pitchFamily="18" charset="0"/>
              </a:defRPr>
            </a:lvl1pPr>
          </a:lstStyle>
          <a:p>
            <a:pPr rtl="0"/>
            <a:fld id="{58FB4751-880F-D840-AAA9-3A15815CC996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912206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Google Shape;20;p4"/>
          <p:cNvCxnSpPr/>
          <p:nvPr/>
        </p:nvCxnSpPr>
        <p:spPr>
          <a:xfrm>
            <a:off x="429200" y="1700769"/>
            <a:ext cx="6141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311700" y="496667"/>
            <a:ext cx="8520600" cy="97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311700" y="1958433"/>
            <a:ext cx="8520600" cy="41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89" lvl="0" indent="-342892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378" lvl="1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566" lvl="2" indent="-317492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754" lvl="3" indent="-317492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5943" lvl="4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132" lvl="5" indent="-317492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320" lvl="6" indent="-317492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509" lvl="7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697" lvl="8" indent="-317492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0298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0" y="46024"/>
            <a:ext cx="9144000" cy="681161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79093" y="402742"/>
            <a:ext cx="4242435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E45164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28828" y="1120051"/>
            <a:ext cx="8062595" cy="44615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view.genially.com/668d003597ed1f00144b81c4/interactive-content-reperes-emi-1er-degre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://eduscol.education.fr/cid98362/l-emi-et-les-nouveaux-programmes-cycles-2-et-3.html" TargetMode="Externa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1.png"/><Relationship Id="rId7" Type="http://schemas.openxmlformats.org/officeDocument/2006/relationships/customXml" Target="../ink/ink2.xml"/><Relationship Id="rId12" Type="http://schemas.openxmlformats.org/officeDocument/2006/relationships/image" Target="../media/image3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png"/><Relationship Id="rId11" Type="http://schemas.openxmlformats.org/officeDocument/2006/relationships/customXml" Target="../ink/ink4.xml"/><Relationship Id="rId5" Type="http://schemas.openxmlformats.org/officeDocument/2006/relationships/customXml" Target="../ink/ink1.xml"/><Relationship Id="rId10" Type="http://schemas.openxmlformats.org/officeDocument/2006/relationships/image" Target="../media/image35.png"/><Relationship Id="rId4" Type="http://schemas.openxmlformats.org/officeDocument/2006/relationships/image" Target="../media/image32.png"/><Relationship Id="rId9" Type="http://schemas.openxmlformats.org/officeDocument/2006/relationships/customXml" Target="../ink/ink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moodle2024.inspe-paris.fr/pluginfile.php/58787/mod_resource/content/1/Referentiel_CLEMI_2020_v0122.pdf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64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00287" y="1981200"/>
            <a:ext cx="454342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2886710" algn="l"/>
              </a:tabLst>
            </a:pPr>
            <a:r>
              <a:rPr sz="5400" b="1" dirty="0">
                <a:latin typeface="Calibri"/>
                <a:cs typeface="Calibri"/>
              </a:rPr>
              <a:t>EMI</a:t>
            </a:r>
            <a:r>
              <a:rPr sz="5400" b="1" spc="-85" dirty="0">
                <a:latin typeface="Calibri"/>
                <a:cs typeface="Calibri"/>
              </a:rPr>
              <a:t> </a:t>
            </a:r>
            <a:r>
              <a:rPr sz="5400" b="1" dirty="0">
                <a:latin typeface="Calibri"/>
                <a:cs typeface="Calibri"/>
              </a:rPr>
              <a:t>et</a:t>
            </a:r>
            <a:r>
              <a:rPr sz="5400" b="1" spc="-85" dirty="0">
                <a:latin typeface="Calibri"/>
                <a:cs typeface="Calibri"/>
              </a:rPr>
              <a:t> </a:t>
            </a:r>
            <a:r>
              <a:rPr sz="5400" b="1" spc="-25" dirty="0">
                <a:latin typeface="Calibri"/>
                <a:cs typeface="Calibri"/>
              </a:rPr>
              <a:t>1</a:t>
            </a:r>
            <a:r>
              <a:rPr sz="4650" b="1" spc="-37" baseline="40322" dirty="0">
                <a:latin typeface="Calibri"/>
                <a:cs typeface="Calibri"/>
              </a:rPr>
              <a:t>er</a:t>
            </a:r>
            <a:r>
              <a:rPr sz="4650" b="1" baseline="40322" dirty="0">
                <a:latin typeface="Calibri"/>
                <a:cs typeface="Calibri"/>
              </a:rPr>
              <a:t>	</a:t>
            </a:r>
            <a:r>
              <a:rPr sz="5400" b="1" spc="-10" dirty="0">
                <a:latin typeface="Calibri"/>
                <a:cs typeface="Calibri"/>
              </a:rPr>
              <a:t>degré</a:t>
            </a:r>
            <a:endParaRPr sz="54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47799" y="4035658"/>
            <a:ext cx="624840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4965" algn="l"/>
              </a:tabLst>
            </a:pPr>
            <a:r>
              <a:rPr lang="fr-FR" sz="3600" dirty="0">
                <a:latin typeface="Calibri"/>
                <a:cs typeface="Calibri"/>
              </a:rPr>
              <a:t>Culture de l’éducation M2 MEEF</a:t>
            </a:r>
            <a:endParaRPr sz="36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E50045-8375-4EEA-930C-EFB23953D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9093" y="402742"/>
            <a:ext cx="7021907" cy="1231106"/>
          </a:xfrm>
        </p:spPr>
        <p:txBody>
          <a:bodyPr/>
          <a:lstStyle/>
          <a:p>
            <a:pPr algn="ctr"/>
            <a:r>
              <a:rPr lang="fr-FR" dirty="0"/>
              <a:t>Orientations pour l’EMI</a:t>
            </a:r>
            <a:br>
              <a:rPr lang="fr-FR" dirty="0"/>
            </a:br>
            <a:r>
              <a:rPr lang="fr-FR" dirty="0"/>
              <a:t>(cycles 2 et 3, 2016)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8917A45-27AC-6695-2C21-5EF7245135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3400" y="1828800"/>
            <a:ext cx="8062595" cy="3785652"/>
          </a:xfrm>
        </p:spPr>
        <p:txBody>
          <a:bodyPr/>
          <a:lstStyle/>
          <a:p>
            <a:r>
              <a:rPr lang="fr-FR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Dans le contexte des activités et des apprentissages propres aux cycles 2 et 3, les élèves développent des compétences qui relèvent de l’EMI selon quatre grands champs, qui peuvent se combiner entre eux : </a:t>
            </a:r>
          </a:p>
          <a:p>
            <a:endParaRPr lang="fr-FR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fr-FR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Ils sont initiés à la </a:t>
            </a:r>
            <a:r>
              <a:rPr lang="fr-FR" b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recherche raisonnée </a:t>
            </a:r>
            <a:r>
              <a:rPr lang="fr-FR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et à la </a:t>
            </a:r>
            <a:r>
              <a:rPr lang="fr-FR" b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lecture d’informations </a:t>
            </a:r>
            <a:r>
              <a:rPr lang="fr-FR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provenant de </a:t>
            </a:r>
            <a:r>
              <a:rPr lang="fr-FR" b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différentes sources 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fr-FR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Ils </a:t>
            </a:r>
            <a:r>
              <a:rPr lang="fr-FR" b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observent </a:t>
            </a:r>
            <a:r>
              <a:rPr lang="fr-FR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et </a:t>
            </a:r>
            <a:r>
              <a:rPr lang="fr-FR" b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expérimentent</a:t>
            </a:r>
            <a:r>
              <a:rPr lang="fr-FR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fr-FR" b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divers modes d’expression</a:t>
            </a:r>
            <a:r>
              <a:rPr lang="fr-FR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, de </a:t>
            </a:r>
            <a:r>
              <a:rPr lang="fr-FR" b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création et de présentation de contenus 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fr-FR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Ils sont </a:t>
            </a:r>
            <a:r>
              <a:rPr lang="fr-FR" b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sensibilisés aux règles de communication et d’échange</a:t>
            </a:r>
            <a:r>
              <a:rPr lang="fr-FR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, et commencent à </a:t>
            </a:r>
            <a:r>
              <a:rPr lang="fr-FR" b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appréhender les responsabilités </a:t>
            </a:r>
            <a:r>
              <a:rPr lang="fr-FR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qui en découlent 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fr-FR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Ils se familiarisent avec leur environnement de travail, apprennent à s’y repérer et </a:t>
            </a:r>
            <a:r>
              <a:rPr lang="fr-FR" b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découvrent le fonctionnement de différents médias</a:t>
            </a:r>
            <a:r>
              <a:rPr lang="fr-FR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182903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48855" y="583026"/>
            <a:ext cx="7130415" cy="1204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800"/>
              </a:lnSpc>
              <a:spcBef>
                <a:spcPts val="100"/>
              </a:spcBef>
            </a:pPr>
            <a:r>
              <a:rPr sz="3200" b="1" spc="-35" dirty="0">
                <a:latin typeface="Calibri"/>
                <a:cs typeface="Calibri"/>
              </a:rPr>
              <a:t>L’EMI</a:t>
            </a:r>
            <a:r>
              <a:rPr sz="3200" b="1" spc="-7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et</a:t>
            </a:r>
            <a:r>
              <a:rPr sz="3200" b="1" spc="-6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Socle</a:t>
            </a:r>
            <a:r>
              <a:rPr sz="3200" b="1" spc="-7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Commun</a:t>
            </a:r>
            <a:r>
              <a:rPr sz="3200" b="1" spc="-7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de</a:t>
            </a:r>
            <a:r>
              <a:rPr sz="3200" b="1" spc="-70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Connaissances, </a:t>
            </a:r>
            <a:r>
              <a:rPr sz="3200" b="1" dirty="0">
                <a:latin typeface="Calibri"/>
                <a:cs typeface="Calibri"/>
              </a:rPr>
              <a:t>de</a:t>
            </a:r>
            <a:r>
              <a:rPr sz="3200" b="1" spc="-7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Compétences</a:t>
            </a:r>
            <a:r>
              <a:rPr sz="3200" b="1" spc="-7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et</a:t>
            </a:r>
            <a:r>
              <a:rPr sz="3200" b="1" spc="-6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de</a:t>
            </a:r>
            <a:r>
              <a:rPr sz="3200" b="1" spc="-7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Culture</a:t>
            </a:r>
            <a:r>
              <a:rPr sz="3200" b="1" spc="-80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(SCCCC)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8375" y="1888464"/>
            <a:ext cx="7463790" cy="394979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4D0F2C"/>
                </a:solidFill>
                <a:latin typeface="Calibri"/>
                <a:cs typeface="Calibri"/>
              </a:rPr>
              <a:t>DOMAINE</a:t>
            </a:r>
            <a:r>
              <a:rPr sz="1500" spc="-45" dirty="0">
                <a:solidFill>
                  <a:srgbClr val="4D0F2C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D0F2C"/>
                </a:solidFill>
                <a:latin typeface="Calibri"/>
                <a:cs typeface="Calibri"/>
              </a:rPr>
              <a:t>1</a:t>
            </a:r>
            <a:r>
              <a:rPr sz="1500" spc="-40" dirty="0">
                <a:solidFill>
                  <a:srgbClr val="4D0F2C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D0F2C"/>
                </a:solidFill>
                <a:latin typeface="Calibri"/>
                <a:cs typeface="Calibri"/>
              </a:rPr>
              <a:t>:</a:t>
            </a:r>
            <a:r>
              <a:rPr sz="1500" spc="-40" dirty="0">
                <a:solidFill>
                  <a:srgbClr val="4D0F2C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D0F2C"/>
                </a:solidFill>
                <a:latin typeface="Calibri"/>
                <a:cs typeface="Calibri"/>
              </a:rPr>
              <a:t>LES</a:t>
            </a:r>
            <a:r>
              <a:rPr sz="1500" spc="-35" dirty="0">
                <a:solidFill>
                  <a:srgbClr val="4D0F2C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D0F2C"/>
                </a:solidFill>
                <a:latin typeface="Calibri"/>
                <a:cs typeface="Calibri"/>
              </a:rPr>
              <a:t>LANGAGES</a:t>
            </a:r>
            <a:r>
              <a:rPr sz="1500" spc="-40" dirty="0">
                <a:solidFill>
                  <a:srgbClr val="4D0F2C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D0F2C"/>
                </a:solidFill>
                <a:latin typeface="Calibri"/>
                <a:cs typeface="Calibri"/>
              </a:rPr>
              <a:t>POUR</a:t>
            </a:r>
            <a:r>
              <a:rPr sz="1500" spc="-30" dirty="0">
                <a:solidFill>
                  <a:srgbClr val="4D0F2C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D0F2C"/>
                </a:solidFill>
                <a:latin typeface="Calibri"/>
                <a:cs typeface="Calibri"/>
              </a:rPr>
              <a:t>PENSER</a:t>
            </a:r>
            <a:r>
              <a:rPr sz="1500" spc="-30" dirty="0">
                <a:solidFill>
                  <a:srgbClr val="4D0F2C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D0F2C"/>
                </a:solidFill>
                <a:latin typeface="Calibri"/>
                <a:cs typeface="Calibri"/>
              </a:rPr>
              <a:t>ET</a:t>
            </a:r>
            <a:r>
              <a:rPr sz="1500" spc="-30" dirty="0">
                <a:solidFill>
                  <a:srgbClr val="4D0F2C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4D0F2C"/>
                </a:solidFill>
                <a:latin typeface="Calibri"/>
                <a:cs typeface="Calibri"/>
              </a:rPr>
              <a:t>COMMUNIQUER</a:t>
            </a:r>
            <a:endParaRPr sz="15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500" spc="-10" dirty="0">
                <a:solidFill>
                  <a:srgbClr val="4D0F2C"/>
                </a:solidFill>
                <a:latin typeface="Calibri"/>
                <a:cs typeface="Calibri"/>
              </a:rPr>
              <a:t>Comprendre,</a:t>
            </a:r>
            <a:r>
              <a:rPr sz="1500" spc="-30" dirty="0">
                <a:solidFill>
                  <a:srgbClr val="4D0F2C"/>
                </a:solidFill>
                <a:latin typeface="Calibri"/>
                <a:cs typeface="Calibri"/>
              </a:rPr>
              <a:t> </a:t>
            </a:r>
            <a:r>
              <a:rPr sz="1500" spc="-20" dirty="0">
                <a:solidFill>
                  <a:srgbClr val="4D0F2C"/>
                </a:solidFill>
                <a:latin typeface="Calibri"/>
                <a:cs typeface="Calibri"/>
              </a:rPr>
              <a:t>s’exprimer</a:t>
            </a:r>
            <a:r>
              <a:rPr sz="1500" spc="-15" dirty="0">
                <a:solidFill>
                  <a:srgbClr val="4D0F2C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D0F2C"/>
                </a:solidFill>
                <a:latin typeface="Calibri"/>
                <a:cs typeface="Calibri"/>
              </a:rPr>
              <a:t>en</a:t>
            </a:r>
            <a:r>
              <a:rPr sz="1500" spc="-20" dirty="0">
                <a:solidFill>
                  <a:srgbClr val="4D0F2C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D0F2C"/>
                </a:solidFill>
                <a:latin typeface="Calibri"/>
                <a:cs typeface="Calibri"/>
              </a:rPr>
              <a:t>utilisant</a:t>
            </a:r>
            <a:r>
              <a:rPr sz="1500" spc="-15" dirty="0">
                <a:solidFill>
                  <a:srgbClr val="4D0F2C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D0F2C"/>
                </a:solidFill>
                <a:latin typeface="Calibri"/>
                <a:cs typeface="Calibri"/>
              </a:rPr>
              <a:t>la</a:t>
            </a:r>
            <a:r>
              <a:rPr sz="1500" spc="-15" dirty="0">
                <a:solidFill>
                  <a:srgbClr val="4D0F2C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D0F2C"/>
                </a:solidFill>
                <a:latin typeface="Calibri"/>
                <a:cs typeface="Calibri"/>
              </a:rPr>
              <a:t>langue</a:t>
            </a:r>
            <a:r>
              <a:rPr sz="1500" spc="-20" dirty="0">
                <a:solidFill>
                  <a:srgbClr val="4D0F2C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4D0F2C"/>
                </a:solidFill>
                <a:latin typeface="Calibri"/>
                <a:cs typeface="Calibri"/>
              </a:rPr>
              <a:t>française</a:t>
            </a:r>
            <a:r>
              <a:rPr sz="1500" spc="-20" dirty="0">
                <a:solidFill>
                  <a:srgbClr val="4D0F2C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D0F2C"/>
                </a:solidFill>
                <a:latin typeface="Calibri"/>
                <a:cs typeface="Calibri"/>
              </a:rPr>
              <a:t>à</a:t>
            </a:r>
            <a:r>
              <a:rPr sz="1500" spc="-15" dirty="0">
                <a:solidFill>
                  <a:srgbClr val="4D0F2C"/>
                </a:solidFill>
                <a:latin typeface="Calibri"/>
                <a:cs typeface="Calibri"/>
              </a:rPr>
              <a:t> </a:t>
            </a:r>
            <a:r>
              <a:rPr sz="1500" spc="-25" dirty="0">
                <a:solidFill>
                  <a:srgbClr val="4D0F2C"/>
                </a:solidFill>
                <a:latin typeface="Calibri"/>
                <a:cs typeface="Calibri"/>
              </a:rPr>
              <a:t>l’oral</a:t>
            </a:r>
            <a:r>
              <a:rPr sz="1500" spc="-20" dirty="0">
                <a:solidFill>
                  <a:srgbClr val="4D0F2C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D0F2C"/>
                </a:solidFill>
                <a:latin typeface="Calibri"/>
                <a:cs typeface="Calibri"/>
              </a:rPr>
              <a:t>et</a:t>
            </a:r>
            <a:r>
              <a:rPr sz="1500" spc="-15" dirty="0">
                <a:solidFill>
                  <a:srgbClr val="4D0F2C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D0F2C"/>
                </a:solidFill>
                <a:latin typeface="Calibri"/>
                <a:cs typeface="Calibri"/>
              </a:rPr>
              <a:t>à</a:t>
            </a:r>
            <a:r>
              <a:rPr sz="1500" spc="-20" dirty="0">
                <a:solidFill>
                  <a:srgbClr val="4D0F2C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4D0F2C"/>
                </a:solidFill>
                <a:latin typeface="Calibri"/>
                <a:cs typeface="Calibri"/>
              </a:rPr>
              <a:t>l’écrit</a:t>
            </a:r>
            <a:endParaRPr sz="1500" dirty="0">
              <a:latin typeface="Calibri"/>
              <a:cs typeface="Calibri"/>
            </a:endParaRPr>
          </a:p>
          <a:p>
            <a:pPr marL="12700">
              <a:lnSpc>
                <a:spcPts val="1795"/>
              </a:lnSpc>
              <a:spcBef>
                <a:spcPts val="1800"/>
              </a:spcBef>
            </a:pPr>
            <a:r>
              <a:rPr sz="1500" dirty="0">
                <a:solidFill>
                  <a:srgbClr val="4D0F2C"/>
                </a:solidFill>
                <a:latin typeface="Calibri"/>
                <a:cs typeface="Calibri"/>
              </a:rPr>
              <a:t>DOMAINE</a:t>
            </a:r>
            <a:r>
              <a:rPr sz="1500" spc="-25" dirty="0">
                <a:solidFill>
                  <a:srgbClr val="4D0F2C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D0F2C"/>
                </a:solidFill>
                <a:latin typeface="Calibri"/>
                <a:cs typeface="Calibri"/>
              </a:rPr>
              <a:t>2:</a:t>
            </a:r>
            <a:r>
              <a:rPr sz="1500" spc="-35" dirty="0">
                <a:solidFill>
                  <a:srgbClr val="4D0F2C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D0F2C"/>
                </a:solidFill>
                <a:latin typeface="Calibri"/>
                <a:cs typeface="Calibri"/>
              </a:rPr>
              <a:t>LES</a:t>
            </a:r>
            <a:r>
              <a:rPr sz="1500" spc="-30" dirty="0">
                <a:solidFill>
                  <a:srgbClr val="4D0F2C"/>
                </a:solidFill>
                <a:latin typeface="Calibri"/>
                <a:cs typeface="Calibri"/>
              </a:rPr>
              <a:t> </a:t>
            </a:r>
            <a:r>
              <a:rPr lang="fr-FR" sz="1500" dirty="0">
                <a:solidFill>
                  <a:srgbClr val="4D0F2C"/>
                </a:solidFill>
                <a:latin typeface="Calibri"/>
                <a:cs typeface="Calibri"/>
              </a:rPr>
              <a:t>METHODES ET OUTILS POUR APPRENDRE</a:t>
            </a:r>
            <a:endParaRPr sz="1500" dirty="0">
              <a:solidFill>
                <a:srgbClr val="4D0F2C"/>
              </a:solidFill>
              <a:latin typeface="Calibri"/>
              <a:cs typeface="Calibri"/>
            </a:endParaRPr>
          </a:p>
          <a:p>
            <a:pPr marL="12700" marR="5080">
              <a:lnSpc>
                <a:spcPts val="1800"/>
              </a:lnSpc>
              <a:spcBef>
                <a:spcPts val="55"/>
              </a:spcBef>
            </a:pPr>
            <a:r>
              <a:rPr sz="1500" spc="-10" dirty="0">
                <a:solidFill>
                  <a:srgbClr val="4D0F2C"/>
                </a:solidFill>
                <a:latin typeface="Calibri"/>
                <a:cs typeface="Calibri"/>
              </a:rPr>
              <a:t>Organisation</a:t>
            </a:r>
            <a:r>
              <a:rPr sz="1500" spc="-25" dirty="0">
                <a:solidFill>
                  <a:srgbClr val="4D0F2C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D0F2C"/>
                </a:solidFill>
                <a:latin typeface="Calibri"/>
                <a:cs typeface="Calibri"/>
              </a:rPr>
              <a:t>du</a:t>
            </a:r>
            <a:r>
              <a:rPr sz="1500" spc="-15" dirty="0">
                <a:solidFill>
                  <a:srgbClr val="4D0F2C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4D0F2C"/>
                </a:solidFill>
                <a:latin typeface="Calibri"/>
                <a:cs typeface="Calibri"/>
              </a:rPr>
              <a:t>travail personnel</a:t>
            </a:r>
            <a:r>
              <a:rPr sz="1500" spc="-25" dirty="0">
                <a:solidFill>
                  <a:srgbClr val="4D0F2C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D0F2C"/>
                </a:solidFill>
                <a:latin typeface="Calibri"/>
                <a:cs typeface="Calibri"/>
              </a:rPr>
              <a:t>-</a:t>
            </a:r>
            <a:r>
              <a:rPr sz="1500" spc="-20" dirty="0">
                <a:solidFill>
                  <a:srgbClr val="4D0F2C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4D0F2C"/>
                </a:solidFill>
                <a:latin typeface="Calibri"/>
                <a:cs typeface="Calibri"/>
              </a:rPr>
              <a:t>Coopération </a:t>
            </a:r>
            <a:r>
              <a:rPr sz="1500" dirty="0">
                <a:solidFill>
                  <a:srgbClr val="4D0F2C"/>
                </a:solidFill>
                <a:latin typeface="Calibri"/>
                <a:cs typeface="Calibri"/>
              </a:rPr>
              <a:t>et</a:t>
            </a:r>
            <a:r>
              <a:rPr sz="1500" spc="-20" dirty="0">
                <a:solidFill>
                  <a:srgbClr val="4D0F2C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4D0F2C"/>
                </a:solidFill>
                <a:latin typeface="Calibri"/>
                <a:cs typeface="Calibri"/>
              </a:rPr>
              <a:t>réalisation</a:t>
            </a:r>
            <a:r>
              <a:rPr sz="1500" spc="-15" dirty="0">
                <a:solidFill>
                  <a:srgbClr val="4D0F2C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D0F2C"/>
                </a:solidFill>
                <a:latin typeface="Calibri"/>
                <a:cs typeface="Calibri"/>
              </a:rPr>
              <a:t>de</a:t>
            </a:r>
            <a:r>
              <a:rPr sz="1500" spc="-20" dirty="0">
                <a:solidFill>
                  <a:srgbClr val="4D0F2C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D0F2C"/>
                </a:solidFill>
                <a:latin typeface="Calibri"/>
                <a:cs typeface="Calibri"/>
              </a:rPr>
              <a:t>projets</a:t>
            </a:r>
            <a:r>
              <a:rPr sz="1500" spc="-15" dirty="0">
                <a:solidFill>
                  <a:srgbClr val="4D0F2C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D0F2C"/>
                </a:solidFill>
                <a:latin typeface="Calibri"/>
                <a:cs typeface="Calibri"/>
              </a:rPr>
              <a:t>-</a:t>
            </a:r>
            <a:r>
              <a:rPr sz="1500" spc="-20" dirty="0">
                <a:solidFill>
                  <a:srgbClr val="4D0F2C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D0F2C"/>
                </a:solidFill>
                <a:latin typeface="Calibri"/>
                <a:cs typeface="Calibri"/>
              </a:rPr>
              <a:t>Médias,</a:t>
            </a:r>
            <a:r>
              <a:rPr sz="1500" spc="-30" dirty="0">
                <a:solidFill>
                  <a:srgbClr val="4D0F2C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D0F2C"/>
                </a:solidFill>
                <a:latin typeface="Calibri"/>
                <a:cs typeface="Calibri"/>
              </a:rPr>
              <a:t>démarches</a:t>
            </a:r>
            <a:r>
              <a:rPr sz="1500" spc="-20" dirty="0">
                <a:solidFill>
                  <a:srgbClr val="4D0F2C"/>
                </a:solidFill>
                <a:latin typeface="Calibri"/>
                <a:cs typeface="Calibri"/>
              </a:rPr>
              <a:t> </a:t>
            </a:r>
            <a:r>
              <a:rPr sz="1500" spc="-25" dirty="0">
                <a:solidFill>
                  <a:srgbClr val="4D0F2C"/>
                </a:solidFill>
                <a:latin typeface="Calibri"/>
                <a:cs typeface="Calibri"/>
              </a:rPr>
              <a:t>de </a:t>
            </a:r>
            <a:r>
              <a:rPr sz="1500" spc="-10" dirty="0">
                <a:solidFill>
                  <a:srgbClr val="4D0F2C"/>
                </a:solidFill>
                <a:latin typeface="Calibri"/>
                <a:cs typeface="Calibri"/>
              </a:rPr>
              <a:t>recherche</a:t>
            </a:r>
            <a:r>
              <a:rPr sz="1500" spc="-25" dirty="0">
                <a:solidFill>
                  <a:srgbClr val="4D0F2C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D0F2C"/>
                </a:solidFill>
                <a:latin typeface="Calibri"/>
                <a:cs typeface="Calibri"/>
              </a:rPr>
              <a:t>et</a:t>
            </a:r>
            <a:r>
              <a:rPr sz="1500" spc="-20" dirty="0">
                <a:solidFill>
                  <a:srgbClr val="4D0F2C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D0F2C"/>
                </a:solidFill>
                <a:latin typeface="Calibri"/>
                <a:cs typeface="Calibri"/>
              </a:rPr>
              <a:t>de</a:t>
            </a:r>
            <a:r>
              <a:rPr sz="1500" spc="-25" dirty="0">
                <a:solidFill>
                  <a:srgbClr val="4D0F2C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4D0F2C"/>
                </a:solidFill>
                <a:latin typeface="Calibri"/>
                <a:cs typeface="Calibri"/>
              </a:rPr>
              <a:t>traitement</a:t>
            </a:r>
            <a:r>
              <a:rPr sz="1500" spc="-20" dirty="0">
                <a:solidFill>
                  <a:srgbClr val="4D0F2C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D0F2C"/>
                </a:solidFill>
                <a:latin typeface="Calibri"/>
                <a:cs typeface="Calibri"/>
              </a:rPr>
              <a:t>de</a:t>
            </a:r>
            <a:r>
              <a:rPr sz="1500" spc="-25" dirty="0">
                <a:solidFill>
                  <a:srgbClr val="4D0F2C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4D0F2C"/>
                </a:solidFill>
                <a:latin typeface="Calibri"/>
                <a:cs typeface="Calibri"/>
              </a:rPr>
              <a:t>l’information</a:t>
            </a:r>
            <a:r>
              <a:rPr sz="1500" spc="-15" dirty="0">
                <a:solidFill>
                  <a:srgbClr val="4D0F2C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D0F2C"/>
                </a:solidFill>
                <a:latin typeface="Calibri"/>
                <a:cs typeface="Calibri"/>
              </a:rPr>
              <a:t>-</a:t>
            </a:r>
            <a:r>
              <a:rPr sz="1500" spc="-20" dirty="0">
                <a:solidFill>
                  <a:srgbClr val="4D0F2C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D0F2C"/>
                </a:solidFill>
                <a:latin typeface="Calibri"/>
                <a:cs typeface="Calibri"/>
              </a:rPr>
              <a:t>Outils</a:t>
            </a:r>
            <a:r>
              <a:rPr sz="1500" spc="-15" dirty="0">
                <a:solidFill>
                  <a:srgbClr val="4D0F2C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D0F2C"/>
                </a:solidFill>
                <a:latin typeface="Calibri"/>
                <a:cs typeface="Calibri"/>
              </a:rPr>
              <a:t>numériques</a:t>
            </a:r>
            <a:r>
              <a:rPr sz="1500" spc="-25" dirty="0">
                <a:solidFill>
                  <a:srgbClr val="4D0F2C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D0F2C"/>
                </a:solidFill>
                <a:latin typeface="Calibri"/>
                <a:cs typeface="Calibri"/>
              </a:rPr>
              <a:t>pour</a:t>
            </a:r>
            <a:r>
              <a:rPr sz="1500" spc="-20" dirty="0">
                <a:solidFill>
                  <a:srgbClr val="4D0F2C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D0F2C"/>
                </a:solidFill>
                <a:latin typeface="Calibri"/>
                <a:cs typeface="Calibri"/>
              </a:rPr>
              <a:t>échanger</a:t>
            </a:r>
            <a:r>
              <a:rPr sz="1500" spc="-20" dirty="0">
                <a:solidFill>
                  <a:srgbClr val="4D0F2C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D0F2C"/>
                </a:solidFill>
                <a:latin typeface="Calibri"/>
                <a:cs typeface="Calibri"/>
              </a:rPr>
              <a:t>et</a:t>
            </a:r>
            <a:r>
              <a:rPr sz="1500" spc="-30" dirty="0">
                <a:solidFill>
                  <a:srgbClr val="4D0F2C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4D0F2C"/>
                </a:solidFill>
                <a:latin typeface="Calibri"/>
                <a:cs typeface="Calibri"/>
              </a:rPr>
              <a:t>communiquer</a:t>
            </a:r>
            <a:endParaRPr sz="1500" dirty="0">
              <a:latin typeface="Calibri"/>
              <a:cs typeface="Calibri"/>
            </a:endParaRPr>
          </a:p>
          <a:p>
            <a:pPr marL="12700">
              <a:lnSpc>
                <a:spcPts val="1795"/>
              </a:lnSpc>
              <a:spcBef>
                <a:spcPts val="1739"/>
              </a:spcBef>
            </a:pPr>
            <a:r>
              <a:rPr sz="1500" dirty="0">
                <a:solidFill>
                  <a:srgbClr val="4D0F2C"/>
                </a:solidFill>
                <a:latin typeface="Calibri"/>
                <a:cs typeface="Calibri"/>
              </a:rPr>
              <a:t>DOMAINE</a:t>
            </a:r>
            <a:r>
              <a:rPr sz="1500" spc="-30" dirty="0">
                <a:solidFill>
                  <a:srgbClr val="4D0F2C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D0F2C"/>
                </a:solidFill>
                <a:latin typeface="Calibri"/>
                <a:cs typeface="Calibri"/>
              </a:rPr>
              <a:t>3:</a:t>
            </a:r>
            <a:r>
              <a:rPr sz="1500" spc="-40" dirty="0">
                <a:solidFill>
                  <a:srgbClr val="4D0F2C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D0F2C"/>
                </a:solidFill>
                <a:latin typeface="Calibri"/>
                <a:cs typeface="Calibri"/>
              </a:rPr>
              <a:t>LA</a:t>
            </a:r>
            <a:r>
              <a:rPr sz="1500" spc="-35" dirty="0">
                <a:solidFill>
                  <a:srgbClr val="4D0F2C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4D0F2C"/>
                </a:solidFill>
                <a:latin typeface="Calibri"/>
                <a:cs typeface="Calibri"/>
              </a:rPr>
              <a:t>FORMATION</a:t>
            </a:r>
            <a:r>
              <a:rPr sz="1500" spc="-25" dirty="0">
                <a:solidFill>
                  <a:srgbClr val="4D0F2C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D0F2C"/>
                </a:solidFill>
                <a:latin typeface="Calibri"/>
                <a:cs typeface="Calibri"/>
              </a:rPr>
              <a:t>DE</a:t>
            </a:r>
            <a:r>
              <a:rPr sz="1500" spc="-25" dirty="0">
                <a:solidFill>
                  <a:srgbClr val="4D0F2C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D0F2C"/>
                </a:solidFill>
                <a:latin typeface="Calibri"/>
                <a:cs typeface="Calibri"/>
              </a:rPr>
              <a:t>LA</a:t>
            </a:r>
            <a:r>
              <a:rPr sz="1500" spc="-35" dirty="0">
                <a:solidFill>
                  <a:srgbClr val="4D0F2C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D0F2C"/>
                </a:solidFill>
                <a:latin typeface="Calibri"/>
                <a:cs typeface="Calibri"/>
              </a:rPr>
              <a:t>PERSONNE</a:t>
            </a:r>
            <a:r>
              <a:rPr sz="1500" spc="-40" dirty="0">
                <a:solidFill>
                  <a:srgbClr val="4D0F2C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D0F2C"/>
                </a:solidFill>
                <a:latin typeface="Calibri"/>
                <a:cs typeface="Calibri"/>
              </a:rPr>
              <a:t>ET</a:t>
            </a:r>
            <a:r>
              <a:rPr sz="1500" spc="-35" dirty="0">
                <a:solidFill>
                  <a:srgbClr val="4D0F2C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D0F2C"/>
                </a:solidFill>
                <a:latin typeface="Calibri"/>
                <a:cs typeface="Calibri"/>
              </a:rPr>
              <a:t>DU</a:t>
            </a:r>
            <a:r>
              <a:rPr sz="1500" spc="-35" dirty="0">
                <a:solidFill>
                  <a:srgbClr val="4D0F2C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4D0F2C"/>
                </a:solidFill>
                <a:latin typeface="Calibri"/>
                <a:cs typeface="Calibri"/>
              </a:rPr>
              <a:t>CITOYEN</a:t>
            </a:r>
            <a:endParaRPr sz="1500" dirty="0">
              <a:latin typeface="Calibri"/>
              <a:cs typeface="Calibri"/>
            </a:endParaRPr>
          </a:p>
          <a:p>
            <a:pPr marL="12700" marR="59055">
              <a:lnSpc>
                <a:spcPts val="1800"/>
              </a:lnSpc>
              <a:spcBef>
                <a:spcPts val="55"/>
              </a:spcBef>
            </a:pPr>
            <a:r>
              <a:rPr sz="1500" spc="-10" dirty="0">
                <a:solidFill>
                  <a:srgbClr val="4D0F2C"/>
                </a:solidFill>
                <a:latin typeface="Calibri"/>
                <a:cs typeface="Calibri"/>
              </a:rPr>
              <a:t>Expression</a:t>
            </a:r>
            <a:r>
              <a:rPr sz="1500" spc="-30" dirty="0">
                <a:solidFill>
                  <a:srgbClr val="4D0F2C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D0F2C"/>
                </a:solidFill>
                <a:latin typeface="Calibri"/>
                <a:cs typeface="Calibri"/>
              </a:rPr>
              <a:t>de</a:t>
            </a:r>
            <a:r>
              <a:rPr sz="1500" spc="-30" dirty="0">
                <a:solidFill>
                  <a:srgbClr val="4D0F2C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D0F2C"/>
                </a:solidFill>
                <a:latin typeface="Calibri"/>
                <a:cs typeface="Calibri"/>
              </a:rPr>
              <a:t>la</a:t>
            </a:r>
            <a:r>
              <a:rPr sz="1500" spc="-30" dirty="0">
                <a:solidFill>
                  <a:srgbClr val="4D0F2C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4D0F2C"/>
                </a:solidFill>
                <a:latin typeface="Calibri"/>
                <a:cs typeface="Calibri"/>
              </a:rPr>
              <a:t>sensibilité</a:t>
            </a:r>
            <a:r>
              <a:rPr sz="1500" spc="-30" dirty="0">
                <a:solidFill>
                  <a:srgbClr val="4D0F2C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D0F2C"/>
                </a:solidFill>
                <a:latin typeface="Calibri"/>
                <a:cs typeface="Calibri"/>
              </a:rPr>
              <a:t>et</a:t>
            </a:r>
            <a:r>
              <a:rPr sz="1500" spc="-25" dirty="0">
                <a:solidFill>
                  <a:srgbClr val="4D0F2C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D0F2C"/>
                </a:solidFill>
                <a:latin typeface="Calibri"/>
                <a:cs typeface="Calibri"/>
              </a:rPr>
              <a:t>des</a:t>
            </a:r>
            <a:r>
              <a:rPr sz="1500" spc="-20" dirty="0">
                <a:solidFill>
                  <a:srgbClr val="4D0F2C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D0F2C"/>
                </a:solidFill>
                <a:latin typeface="Calibri"/>
                <a:cs typeface="Calibri"/>
              </a:rPr>
              <a:t>opinions,</a:t>
            </a:r>
            <a:r>
              <a:rPr sz="1500" spc="-25" dirty="0">
                <a:solidFill>
                  <a:srgbClr val="4D0F2C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D0F2C"/>
                </a:solidFill>
                <a:latin typeface="Calibri"/>
                <a:cs typeface="Calibri"/>
              </a:rPr>
              <a:t>respect</a:t>
            </a:r>
            <a:r>
              <a:rPr sz="1500" spc="-20" dirty="0">
                <a:solidFill>
                  <a:srgbClr val="4D0F2C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D0F2C"/>
                </a:solidFill>
                <a:latin typeface="Calibri"/>
                <a:cs typeface="Calibri"/>
              </a:rPr>
              <a:t>des</a:t>
            </a:r>
            <a:r>
              <a:rPr sz="1500" spc="-30" dirty="0">
                <a:solidFill>
                  <a:srgbClr val="4D0F2C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D0F2C"/>
                </a:solidFill>
                <a:latin typeface="Calibri"/>
                <a:cs typeface="Calibri"/>
              </a:rPr>
              <a:t>autres</a:t>
            </a:r>
            <a:r>
              <a:rPr sz="1500" spc="-30" dirty="0">
                <a:solidFill>
                  <a:srgbClr val="4D0F2C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D0F2C"/>
                </a:solidFill>
                <a:latin typeface="Calibri"/>
                <a:cs typeface="Calibri"/>
              </a:rPr>
              <a:t>-</a:t>
            </a:r>
            <a:r>
              <a:rPr sz="1500" spc="-25" dirty="0">
                <a:solidFill>
                  <a:srgbClr val="4D0F2C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D0F2C"/>
                </a:solidFill>
                <a:latin typeface="Calibri"/>
                <a:cs typeface="Calibri"/>
              </a:rPr>
              <a:t>La</a:t>
            </a:r>
            <a:r>
              <a:rPr sz="1500" spc="-30" dirty="0">
                <a:solidFill>
                  <a:srgbClr val="4D0F2C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D0F2C"/>
                </a:solidFill>
                <a:latin typeface="Calibri"/>
                <a:cs typeface="Calibri"/>
              </a:rPr>
              <a:t>règle</a:t>
            </a:r>
            <a:r>
              <a:rPr sz="1500" spc="-25" dirty="0">
                <a:solidFill>
                  <a:srgbClr val="4D0F2C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D0F2C"/>
                </a:solidFill>
                <a:latin typeface="Calibri"/>
                <a:cs typeface="Calibri"/>
              </a:rPr>
              <a:t>et</a:t>
            </a:r>
            <a:r>
              <a:rPr sz="1500" spc="-25" dirty="0">
                <a:solidFill>
                  <a:srgbClr val="4D0F2C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D0F2C"/>
                </a:solidFill>
                <a:latin typeface="Calibri"/>
                <a:cs typeface="Calibri"/>
              </a:rPr>
              <a:t>le</a:t>
            </a:r>
            <a:r>
              <a:rPr sz="1500" spc="-30" dirty="0">
                <a:solidFill>
                  <a:srgbClr val="4D0F2C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D0F2C"/>
                </a:solidFill>
                <a:latin typeface="Calibri"/>
                <a:cs typeface="Calibri"/>
              </a:rPr>
              <a:t>droit</a:t>
            </a:r>
            <a:r>
              <a:rPr sz="1500" spc="-25" dirty="0">
                <a:solidFill>
                  <a:srgbClr val="4D0F2C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D0F2C"/>
                </a:solidFill>
                <a:latin typeface="Calibri"/>
                <a:cs typeface="Calibri"/>
              </a:rPr>
              <a:t>-</a:t>
            </a:r>
            <a:r>
              <a:rPr sz="1500" spc="-30" dirty="0">
                <a:solidFill>
                  <a:srgbClr val="4D0F2C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4D0F2C"/>
                </a:solidFill>
                <a:latin typeface="Calibri"/>
                <a:cs typeface="Calibri"/>
              </a:rPr>
              <a:t>Réflexion</a:t>
            </a:r>
            <a:r>
              <a:rPr sz="1500" spc="-25" dirty="0">
                <a:solidFill>
                  <a:srgbClr val="4D0F2C"/>
                </a:solidFill>
                <a:latin typeface="Calibri"/>
                <a:cs typeface="Calibri"/>
              </a:rPr>
              <a:t> et </a:t>
            </a:r>
            <a:r>
              <a:rPr sz="1500" spc="-10" dirty="0">
                <a:solidFill>
                  <a:srgbClr val="4D0F2C"/>
                </a:solidFill>
                <a:latin typeface="Calibri"/>
                <a:cs typeface="Calibri"/>
              </a:rPr>
              <a:t>discernement</a:t>
            </a:r>
            <a:r>
              <a:rPr sz="1500" spc="-5" dirty="0">
                <a:solidFill>
                  <a:srgbClr val="4D0F2C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D0F2C"/>
                </a:solidFill>
                <a:latin typeface="Calibri"/>
                <a:cs typeface="Calibri"/>
              </a:rPr>
              <a:t>-</a:t>
            </a:r>
            <a:r>
              <a:rPr sz="1500" spc="-5" dirty="0">
                <a:solidFill>
                  <a:srgbClr val="4D0F2C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4D0F2C"/>
                </a:solidFill>
                <a:latin typeface="Calibri"/>
                <a:cs typeface="Calibri"/>
              </a:rPr>
              <a:t>Responsabilité,</a:t>
            </a:r>
            <a:r>
              <a:rPr sz="1500" spc="-5" dirty="0">
                <a:solidFill>
                  <a:srgbClr val="4D0F2C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D0F2C"/>
                </a:solidFill>
                <a:latin typeface="Calibri"/>
                <a:cs typeface="Calibri"/>
              </a:rPr>
              <a:t>sens</a:t>
            </a:r>
            <a:r>
              <a:rPr sz="1500" spc="5" dirty="0">
                <a:solidFill>
                  <a:srgbClr val="4D0F2C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D0F2C"/>
                </a:solidFill>
                <a:latin typeface="Calibri"/>
                <a:cs typeface="Calibri"/>
              </a:rPr>
              <a:t>de</a:t>
            </a:r>
            <a:r>
              <a:rPr sz="1500" spc="-10" dirty="0">
                <a:solidFill>
                  <a:srgbClr val="4D0F2C"/>
                </a:solidFill>
                <a:latin typeface="Calibri"/>
                <a:cs typeface="Calibri"/>
              </a:rPr>
              <a:t> </a:t>
            </a:r>
            <a:r>
              <a:rPr sz="1500" spc="-20" dirty="0">
                <a:solidFill>
                  <a:srgbClr val="4D0F2C"/>
                </a:solidFill>
                <a:latin typeface="Calibri"/>
                <a:cs typeface="Calibri"/>
              </a:rPr>
              <a:t>l’engagement</a:t>
            </a:r>
            <a:r>
              <a:rPr sz="1500" dirty="0">
                <a:solidFill>
                  <a:srgbClr val="4D0F2C"/>
                </a:solidFill>
                <a:latin typeface="Calibri"/>
                <a:cs typeface="Calibri"/>
              </a:rPr>
              <a:t> et de</a:t>
            </a:r>
            <a:r>
              <a:rPr sz="1500" spc="-10" dirty="0">
                <a:solidFill>
                  <a:srgbClr val="4D0F2C"/>
                </a:solidFill>
                <a:latin typeface="Calibri"/>
                <a:cs typeface="Calibri"/>
              </a:rPr>
              <a:t> l’initiative</a:t>
            </a:r>
            <a:endParaRPr sz="15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730"/>
              </a:spcBef>
            </a:pPr>
            <a:r>
              <a:rPr sz="1500" dirty="0">
                <a:solidFill>
                  <a:srgbClr val="4D0F2C"/>
                </a:solidFill>
                <a:latin typeface="Calibri"/>
                <a:cs typeface="Calibri"/>
              </a:rPr>
              <a:t>DOMAINE</a:t>
            </a:r>
            <a:r>
              <a:rPr sz="1500" spc="-30" dirty="0">
                <a:solidFill>
                  <a:srgbClr val="4D0F2C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D0F2C"/>
                </a:solidFill>
                <a:latin typeface="Calibri"/>
                <a:cs typeface="Calibri"/>
              </a:rPr>
              <a:t>4:</a:t>
            </a:r>
            <a:r>
              <a:rPr sz="1500" spc="-35" dirty="0">
                <a:solidFill>
                  <a:srgbClr val="4D0F2C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D0F2C"/>
                </a:solidFill>
                <a:latin typeface="Calibri"/>
                <a:cs typeface="Calibri"/>
              </a:rPr>
              <a:t>LES</a:t>
            </a:r>
            <a:r>
              <a:rPr sz="1500" spc="-35" dirty="0">
                <a:solidFill>
                  <a:srgbClr val="4D0F2C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4D0F2C"/>
                </a:solidFill>
                <a:latin typeface="Calibri"/>
                <a:cs typeface="Calibri"/>
              </a:rPr>
              <a:t>SYSTÈMES</a:t>
            </a:r>
            <a:r>
              <a:rPr sz="1500" spc="-30" dirty="0">
                <a:solidFill>
                  <a:srgbClr val="4D0F2C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4D0F2C"/>
                </a:solidFill>
                <a:latin typeface="Calibri"/>
                <a:cs typeface="Calibri"/>
              </a:rPr>
              <a:t>NATURELS</a:t>
            </a:r>
            <a:r>
              <a:rPr sz="1500" spc="-25" dirty="0">
                <a:solidFill>
                  <a:srgbClr val="4D0F2C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D0F2C"/>
                </a:solidFill>
                <a:latin typeface="Calibri"/>
                <a:cs typeface="Calibri"/>
              </a:rPr>
              <a:t>ET</a:t>
            </a:r>
            <a:r>
              <a:rPr sz="1500" spc="-30" dirty="0">
                <a:solidFill>
                  <a:srgbClr val="4D0F2C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D0F2C"/>
                </a:solidFill>
                <a:latin typeface="Calibri"/>
                <a:cs typeface="Calibri"/>
              </a:rPr>
              <a:t>LES</a:t>
            </a:r>
            <a:r>
              <a:rPr sz="1500" spc="-30" dirty="0">
                <a:solidFill>
                  <a:srgbClr val="4D0F2C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4D0F2C"/>
                </a:solidFill>
                <a:latin typeface="Calibri"/>
                <a:cs typeface="Calibri"/>
              </a:rPr>
              <a:t>SYSTÈMES</a:t>
            </a:r>
            <a:r>
              <a:rPr sz="1500" spc="-40" dirty="0">
                <a:solidFill>
                  <a:srgbClr val="4D0F2C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4D0F2C"/>
                </a:solidFill>
                <a:latin typeface="Calibri"/>
                <a:cs typeface="Calibri"/>
              </a:rPr>
              <a:t>TECHNIQUES</a:t>
            </a:r>
            <a:endParaRPr sz="15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500" spc="-10" dirty="0">
                <a:solidFill>
                  <a:srgbClr val="4D0F2C"/>
                </a:solidFill>
                <a:latin typeface="Calibri"/>
                <a:cs typeface="Calibri"/>
              </a:rPr>
              <a:t>Démarches</a:t>
            </a:r>
            <a:r>
              <a:rPr sz="1500" dirty="0">
                <a:solidFill>
                  <a:srgbClr val="4D0F2C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4D0F2C"/>
                </a:solidFill>
                <a:latin typeface="Calibri"/>
                <a:cs typeface="Calibri"/>
              </a:rPr>
              <a:t>scientifiques</a:t>
            </a:r>
            <a:endParaRPr sz="1500" dirty="0">
              <a:latin typeface="Calibri"/>
              <a:cs typeface="Calibri"/>
            </a:endParaRPr>
          </a:p>
          <a:p>
            <a:pPr marL="12700">
              <a:lnSpc>
                <a:spcPts val="1795"/>
              </a:lnSpc>
              <a:spcBef>
                <a:spcPts val="1800"/>
              </a:spcBef>
            </a:pPr>
            <a:r>
              <a:rPr sz="1500" dirty="0">
                <a:solidFill>
                  <a:srgbClr val="4D0F2C"/>
                </a:solidFill>
                <a:latin typeface="Calibri"/>
                <a:cs typeface="Calibri"/>
              </a:rPr>
              <a:t>DOMAINE</a:t>
            </a:r>
            <a:r>
              <a:rPr sz="1500" spc="-20" dirty="0">
                <a:solidFill>
                  <a:srgbClr val="4D0F2C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D0F2C"/>
                </a:solidFill>
                <a:latin typeface="Calibri"/>
                <a:cs typeface="Calibri"/>
              </a:rPr>
              <a:t>5:</a:t>
            </a:r>
            <a:r>
              <a:rPr sz="1500" spc="-25" dirty="0">
                <a:solidFill>
                  <a:srgbClr val="4D0F2C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D0F2C"/>
                </a:solidFill>
                <a:latin typeface="Calibri"/>
                <a:cs typeface="Calibri"/>
              </a:rPr>
              <a:t>LES</a:t>
            </a:r>
            <a:r>
              <a:rPr sz="1500" spc="-20" dirty="0">
                <a:solidFill>
                  <a:srgbClr val="4D0F2C"/>
                </a:solidFill>
                <a:latin typeface="Calibri"/>
                <a:cs typeface="Calibri"/>
              </a:rPr>
              <a:t> </a:t>
            </a:r>
            <a:r>
              <a:rPr sz="1500" spc="-25" dirty="0">
                <a:solidFill>
                  <a:srgbClr val="4D0F2C"/>
                </a:solidFill>
                <a:latin typeface="Calibri"/>
                <a:cs typeface="Calibri"/>
              </a:rPr>
              <a:t>REPRÉSENTATIONS </a:t>
            </a:r>
            <a:r>
              <a:rPr sz="1500" dirty="0">
                <a:solidFill>
                  <a:srgbClr val="4D0F2C"/>
                </a:solidFill>
                <a:latin typeface="Calibri"/>
                <a:cs typeface="Calibri"/>
              </a:rPr>
              <a:t>DU</a:t>
            </a:r>
            <a:r>
              <a:rPr sz="1500" spc="-15" dirty="0">
                <a:solidFill>
                  <a:srgbClr val="4D0F2C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D0F2C"/>
                </a:solidFill>
                <a:latin typeface="Calibri"/>
                <a:cs typeface="Calibri"/>
              </a:rPr>
              <a:t>MONDE</a:t>
            </a:r>
            <a:r>
              <a:rPr sz="1500" spc="-15" dirty="0">
                <a:solidFill>
                  <a:srgbClr val="4D0F2C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D0F2C"/>
                </a:solidFill>
                <a:latin typeface="Calibri"/>
                <a:cs typeface="Calibri"/>
              </a:rPr>
              <a:t>ET</a:t>
            </a:r>
            <a:r>
              <a:rPr sz="1500" spc="-20" dirty="0">
                <a:solidFill>
                  <a:srgbClr val="4D0F2C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D0F2C"/>
                </a:solidFill>
                <a:latin typeface="Calibri"/>
                <a:cs typeface="Calibri"/>
              </a:rPr>
              <a:t>DE</a:t>
            </a:r>
            <a:r>
              <a:rPr sz="1500" spc="-25" dirty="0">
                <a:solidFill>
                  <a:srgbClr val="4D0F2C"/>
                </a:solidFill>
                <a:latin typeface="Calibri"/>
                <a:cs typeface="Calibri"/>
              </a:rPr>
              <a:t> </a:t>
            </a:r>
            <a:r>
              <a:rPr sz="1500" spc="-35" dirty="0">
                <a:solidFill>
                  <a:srgbClr val="4D0F2C"/>
                </a:solidFill>
                <a:latin typeface="Calibri"/>
                <a:cs typeface="Calibri"/>
              </a:rPr>
              <a:t>L’ACTIVITÉ</a:t>
            </a:r>
            <a:r>
              <a:rPr sz="1500" spc="-15" dirty="0">
                <a:solidFill>
                  <a:srgbClr val="4D0F2C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4D0F2C"/>
                </a:solidFill>
                <a:latin typeface="Calibri"/>
                <a:cs typeface="Calibri"/>
              </a:rPr>
              <a:t>HUMAINE</a:t>
            </a:r>
            <a:endParaRPr sz="1500" dirty="0">
              <a:latin typeface="Calibri"/>
              <a:cs typeface="Calibri"/>
            </a:endParaRPr>
          </a:p>
          <a:p>
            <a:pPr marL="12700" marR="504825">
              <a:lnSpc>
                <a:spcPts val="1800"/>
              </a:lnSpc>
              <a:spcBef>
                <a:spcPts val="55"/>
              </a:spcBef>
            </a:pPr>
            <a:r>
              <a:rPr sz="1500" spc="-30" dirty="0">
                <a:solidFill>
                  <a:srgbClr val="4D0F2C"/>
                </a:solidFill>
                <a:latin typeface="Calibri"/>
                <a:cs typeface="Calibri"/>
              </a:rPr>
              <a:t>L’espace</a:t>
            </a:r>
            <a:r>
              <a:rPr sz="1500" spc="-25" dirty="0">
                <a:solidFill>
                  <a:srgbClr val="4D0F2C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D0F2C"/>
                </a:solidFill>
                <a:latin typeface="Calibri"/>
                <a:cs typeface="Calibri"/>
              </a:rPr>
              <a:t>et</a:t>
            </a:r>
            <a:r>
              <a:rPr sz="1500" spc="-15" dirty="0">
                <a:solidFill>
                  <a:srgbClr val="4D0F2C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D0F2C"/>
                </a:solidFill>
                <a:latin typeface="Calibri"/>
                <a:cs typeface="Calibri"/>
              </a:rPr>
              <a:t>le</a:t>
            </a:r>
            <a:r>
              <a:rPr sz="1500" spc="-20" dirty="0">
                <a:solidFill>
                  <a:srgbClr val="4D0F2C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D0F2C"/>
                </a:solidFill>
                <a:latin typeface="Calibri"/>
                <a:cs typeface="Calibri"/>
              </a:rPr>
              <a:t>temps</a:t>
            </a:r>
            <a:r>
              <a:rPr sz="1500" spc="-10" dirty="0">
                <a:solidFill>
                  <a:srgbClr val="4D0F2C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D0F2C"/>
                </a:solidFill>
                <a:latin typeface="Calibri"/>
                <a:cs typeface="Calibri"/>
              </a:rPr>
              <a:t>-</a:t>
            </a:r>
            <a:r>
              <a:rPr sz="1500" spc="-20" dirty="0">
                <a:solidFill>
                  <a:srgbClr val="4D0F2C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4D0F2C"/>
                </a:solidFill>
                <a:latin typeface="Calibri"/>
                <a:cs typeface="Calibri"/>
              </a:rPr>
              <a:t>Organisations</a:t>
            </a:r>
            <a:r>
              <a:rPr sz="1500" spc="-20" dirty="0">
                <a:solidFill>
                  <a:srgbClr val="4D0F2C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D0F2C"/>
                </a:solidFill>
                <a:latin typeface="Calibri"/>
                <a:cs typeface="Calibri"/>
              </a:rPr>
              <a:t>et</a:t>
            </a:r>
            <a:r>
              <a:rPr sz="1500" spc="-20" dirty="0">
                <a:solidFill>
                  <a:srgbClr val="4D0F2C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4D0F2C"/>
                </a:solidFill>
                <a:latin typeface="Calibri"/>
                <a:cs typeface="Calibri"/>
              </a:rPr>
              <a:t>représentations</a:t>
            </a:r>
            <a:r>
              <a:rPr sz="1500" spc="-20" dirty="0">
                <a:solidFill>
                  <a:srgbClr val="4D0F2C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D0F2C"/>
                </a:solidFill>
                <a:latin typeface="Calibri"/>
                <a:cs typeface="Calibri"/>
              </a:rPr>
              <a:t>du</a:t>
            </a:r>
            <a:r>
              <a:rPr sz="1500" spc="-10" dirty="0">
                <a:solidFill>
                  <a:srgbClr val="4D0F2C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D0F2C"/>
                </a:solidFill>
                <a:latin typeface="Calibri"/>
                <a:cs typeface="Calibri"/>
              </a:rPr>
              <a:t>monde</a:t>
            </a:r>
            <a:r>
              <a:rPr sz="1500" spc="-20" dirty="0">
                <a:solidFill>
                  <a:srgbClr val="4D0F2C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D0F2C"/>
                </a:solidFill>
                <a:latin typeface="Calibri"/>
                <a:cs typeface="Calibri"/>
              </a:rPr>
              <a:t>-</a:t>
            </a:r>
            <a:r>
              <a:rPr sz="1500" spc="-20" dirty="0">
                <a:solidFill>
                  <a:srgbClr val="4D0F2C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4D0F2C"/>
                </a:solidFill>
                <a:latin typeface="Calibri"/>
                <a:cs typeface="Calibri"/>
              </a:rPr>
              <a:t>Invention,</a:t>
            </a:r>
            <a:r>
              <a:rPr sz="1500" spc="-15" dirty="0">
                <a:solidFill>
                  <a:srgbClr val="4D0F2C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4D0F2C"/>
                </a:solidFill>
                <a:latin typeface="Calibri"/>
                <a:cs typeface="Calibri"/>
              </a:rPr>
              <a:t>élaboration, production</a:t>
            </a:r>
            <a:endParaRPr sz="15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A62642-B620-F0F0-C9A3-FEF1C0A72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609600"/>
            <a:ext cx="7555307" cy="984885"/>
          </a:xfrm>
        </p:spPr>
        <p:txBody>
          <a:bodyPr/>
          <a:lstStyle/>
          <a:p>
            <a:pPr algn="ctr"/>
            <a:r>
              <a:rPr lang="fr-FR" sz="3200" dirty="0"/>
              <a:t>Compétences du domaine 2</a:t>
            </a:r>
            <a:br>
              <a:rPr lang="fr-FR" sz="3200" dirty="0"/>
            </a:br>
            <a:r>
              <a:rPr lang="fr-FR" sz="3200" dirty="0"/>
              <a:t>// Mise en activité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07C19C2-00FD-FC90-8971-F26B839197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752600"/>
            <a:ext cx="8539482" cy="31242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390874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F38E35F-9D5B-DBC4-766B-4E841FA15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306" y="2266765"/>
            <a:ext cx="8141294" cy="541900"/>
          </a:xfrm>
        </p:spPr>
        <p:txBody>
          <a:bodyPr/>
          <a:lstStyle/>
          <a:p>
            <a:pPr algn="ctr"/>
            <a:r>
              <a:rPr lang="fr-FR" sz="2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EMI, « composante des actions relatives aux valeurs de la République »</a:t>
            </a:r>
            <a:endParaRPr lang="fr-FR" sz="2000" b="1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055E99A-A027-0F59-3319-5B87F8601A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9306" y="2845016"/>
            <a:ext cx="8520600" cy="2613567"/>
          </a:xfrm>
        </p:spPr>
        <p:txBody>
          <a:bodyPr/>
          <a:lstStyle/>
          <a:p>
            <a:pPr marL="114297" indent="0">
              <a:buNone/>
            </a:pPr>
            <a:r>
              <a:rPr lang="fr-FR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CONSTAT </a:t>
            </a:r>
            <a:r>
              <a:rPr lang="fr-FR" dirty="0">
                <a:solidFill>
                  <a:srgbClr val="000000"/>
                </a:solidFill>
                <a:ea typeface="Times New Roman" panose="02020603050405020304" pitchFamily="18" charset="0"/>
              </a:rPr>
              <a:t>: </a:t>
            </a:r>
            <a:r>
              <a:rPr lang="fr-FR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Elèves confrontés à un flux d'informations inédit par sa quantité, la diversité de ses sources et la multiplicité de ses supports.</a:t>
            </a:r>
          </a:p>
          <a:p>
            <a:pPr marL="114297" indent="0">
              <a:buNone/>
            </a:pPr>
            <a:endParaRPr lang="fr-FR" dirty="0">
              <a:ea typeface="Times New Roman" panose="02020603050405020304" pitchFamily="18" charset="0"/>
            </a:endParaRPr>
          </a:p>
          <a:p>
            <a:pPr marL="114297" indent="0">
              <a:buNone/>
            </a:pPr>
            <a:r>
              <a:rPr lang="fr-FR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CONSEQUENCES </a:t>
            </a:r>
            <a:r>
              <a:rPr lang="fr-FR" dirty="0">
                <a:solidFill>
                  <a:srgbClr val="000000"/>
                </a:solidFill>
                <a:ea typeface="Times New Roman" panose="02020603050405020304" pitchFamily="18" charset="0"/>
              </a:rPr>
              <a:t>: </a:t>
            </a:r>
            <a:r>
              <a:rPr lang="fr-FR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Nécessité de former les élèves pour :</a:t>
            </a:r>
            <a:endParaRPr lang="fr-FR" dirty="0">
              <a:ea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fr-FR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Eveiller leur curiosité intellectuelle</a:t>
            </a:r>
            <a:endParaRPr lang="fr-FR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fr-FR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Développer leurs capacités d'analyse et de discernement</a:t>
            </a:r>
            <a:endParaRPr lang="fr-FR" dirty="0">
              <a:ea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fr-FR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Leur apprendre à distinguer les faits et leurs interprétations </a:t>
            </a:r>
            <a:r>
              <a:rPr lang="fr-FR" dirty="0"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fr-FR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s'informer</a:t>
            </a:r>
            <a:br>
              <a:rPr lang="fr-FR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fr-FR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et analyser avant de juger).</a:t>
            </a:r>
            <a:endParaRPr lang="fr-FR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14297" indent="0">
              <a:buNone/>
            </a:pPr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82C95DA1-F473-7B4A-863A-C7B23391BD75}"/>
              </a:ext>
            </a:extLst>
          </p:cNvPr>
          <p:cNvSpPr txBox="1"/>
          <p:nvPr/>
        </p:nvSpPr>
        <p:spPr>
          <a:xfrm>
            <a:off x="623400" y="670863"/>
            <a:ext cx="8520600" cy="10772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r-FR" sz="3200" b="1" dirty="0">
                <a:solidFill>
                  <a:srgbClr val="E45164"/>
                </a:solidFill>
                <a:latin typeface="+mj-lt"/>
              </a:rPr>
              <a:t>2022 : une nouvelle dynamique </a:t>
            </a:r>
            <a:br>
              <a:rPr lang="fr-FR" sz="3200" b="1" dirty="0">
                <a:solidFill>
                  <a:srgbClr val="E45164"/>
                </a:solidFill>
                <a:latin typeface="+mj-lt"/>
              </a:rPr>
            </a:br>
            <a:r>
              <a:rPr lang="fr-FR" sz="3200" b="1" dirty="0">
                <a:solidFill>
                  <a:srgbClr val="E45164"/>
                </a:solidFill>
                <a:latin typeface="+mj-lt"/>
              </a:rPr>
              <a:t>pour l’éducation aux médias  et à l’information</a:t>
            </a:r>
            <a:endParaRPr lang="fr-FR" sz="3200" dirty="0">
              <a:solidFill>
                <a:srgbClr val="E45164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87909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578"/>
    </mc:Choice>
    <mc:Fallback xmlns="">
      <p:transition spd="slow" advTm="37578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EEFE82A-B6D3-B0BB-8BFB-0FC63ECFB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474" y="317891"/>
            <a:ext cx="8298058" cy="1419588"/>
          </a:xfrm>
          <a:solidFill>
            <a:schemeClr val="bg1"/>
          </a:solidFill>
        </p:spPr>
        <p:txBody>
          <a:bodyPr/>
          <a:lstStyle/>
          <a:p>
            <a:r>
              <a:rPr lang="fr-FR" sz="3200" dirty="0"/>
              <a:t>« L’EMI </a:t>
            </a:r>
            <a:r>
              <a:rPr lang="fr-FR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vise à éclairer le paysage informationnel dans lequel évoluent les élèves »</a:t>
            </a:r>
            <a:endParaRPr lang="fr-FR" sz="3200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090473D-A69D-9ECF-063B-139B287AF0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2044762"/>
            <a:ext cx="4260300" cy="2064870"/>
          </a:xfrm>
          <a:ln>
            <a:solidFill>
              <a:schemeClr val="tx1"/>
            </a:solidFill>
          </a:ln>
        </p:spPr>
        <p:txBody>
          <a:bodyPr/>
          <a:lstStyle/>
          <a:p>
            <a:pPr marL="342892">
              <a:lnSpc>
                <a:spcPct val="107000"/>
              </a:lnSpc>
              <a:spcAft>
                <a:spcPts val="450"/>
              </a:spcAft>
              <a:buSzPts val="1050"/>
              <a:buFont typeface="Symbol" panose="05050102010706020507" pitchFamily="18" charset="2"/>
              <a:buChar char=""/>
              <a:tabLst>
                <a:tab pos="457189" algn="l"/>
              </a:tabLst>
            </a:pPr>
            <a:r>
              <a:rPr lang="fr-FR" sz="1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Faire preuve d'esprit critique, de discernement </a:t>
            </a:r>
          </a:p>
          <a:p>
            <a:pPr marL="342892">
              <a:lnSpc>
                <a:spcPct val="107000"/>
              </a:lnSpc>
              <a:spcAft>
                <a:spcPts val="450"/>
              </a:spcAft>
              <a:buSzPts val="1050"/>
              <a:buFont typeface="Symbol" panose="05050102010706020507" pitchFamily="18" charset="2"/>
              <a:buChar char=""/>
              <a:tabLst>
                <a:tab pos="457189" algn="l"/>
              </a:tabLst>
            </a:pPr>
            <a:r>
              <a:rPr lang="fr-FR" sz="1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Savoir s'exprimer à l'oral ou à l'écrit </a:t>
            </a:r>
          </a:p>
          <a:p>
            <a:pPr marL="342892">
              <a:lnSpc>
                <a:spcPct val="107000"/>
              </a:lnSpc>
              <a:spcAft>
                <a:spcPts val="450"/>
              </a:spcAft>
              <a:buSzPts val="1050"/>
              <a:buFont typeface="Symbol" panose="05050102010706020507" pitchFamily="18" charset="2"/>
              <a:buChar char=""/>
              <a:tabLst>
                <a:tab pos="457189" algn="l"/>
              </a:tabLst>
            </a:pPr>
            <a:r>
              <a:rPr lang="fr-FR" sz="1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Faire preuve de créativité et d'innovation  </a:t>
            </a:r>
            <a:endParaRPr lang="fr-FR" sz="1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Symbol" panose="05050102010706020507" pitchFamily="18" charset="2"/>
            </a:endParaRPr>
          </a:p>
          <a:p>
            <a:pPr marL="342892">
              <a:lnSpc>
                <a:spcPct val="107000"/>
              </a:lnSpc>
              <a:spcAft>
                <a:spcPts val="450"/>
              </a:spcAft>
              <a:buSzPts val="1050"/>
              <a:buFont typeface="Symbol" panose="05050102010706020507" pitchFamily="18" charset="2"/>
              <a:buChar char=""/>
              <a:tabLst>
                <a:tab pos="457189" algn="l"/>
              </a:tabLst>
            </a:pPr>
            <a:r>
              <a:rPr lang="fr-FR" sz="1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Savoir collaborer </a:t>
            </a:r>
          </a:p>
          <a:p>
            <a:pPr marL="342892">
              <a:lnSpc>
                <a:spcPct val="107000"/>
              </a:lnSpc>
              <a:spcAft>
                <a:spcPts val="450"/>
              </a:spcAft>
              <a:buSzPts val="1050"/>
              <a:buFont typeface="Symbol" panose="05050102010706020507" pitchFamily="18" charset="2"/>
              <a:buChar char=""/>
              <a:tabLst>
                <a:tab pos="457189" algn="l"/>
              </a:tabLst>
            </a:pPr>
            <a:r>
              <a:rPr lang="fr-FR" sz="1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S'engager et développer une capacité d'agir.</a:t>
            </a:r>
            <a:endParaRPr lang="fr-FR" sz="1400" dirty="0">
              <a:latin typeface="Calibri" panose="020F0502020204030204" pitchFamily="34" charset="0"/>
              <a:ea typeface="Calibri" panose="020F0502020204030204" pitchFamily="34" charset="0"/>
              <a:cs typeface="Symbol" panose="05050102010706020507" pitchFamily="18" charset="2"/>
            </a:endParaRPr>
          </a:p>
          <a:p>
            <a:pPr marL="342892">
              <a:lnSpc>
                <a:spcPct val="107000"/>
              </a:lnSpc>
              <a:spcAft>
                <a:spcPts val="800"/>
              </a:spcAft>
              <a:buSzPts val="1050"/>
              <a:buFont typeface="Symbol" panose="05050102010706020507" pitchFamily="18" charset="2"/>
              <a:buChar char=""/>
              <a:tabLst>
                <a:tab pos="457189" algn="l"/>
              </a:tabLst>
            </a:pPr>
            <a:r>
              <a:rPr lang="fr-FR" sz="1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Comprendre la fabrication et la diffusion d'une information par la mise en pratique</a:t>
            </a:r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C8B01C2-EDFE-CD17-82E0-9257AACAD6F6}"/>
              </a:ext>
            </a:extLst>
          </p:cNvPr>
          <p:cNvSpPr txBox="1"/>
          <p:nvPr/>
        </p:nvSpPr>
        <p:spPr>
          <a:xfrm>
            <a:off x="4723642" y="2309390"/>
            <a:ext cx="4084890" cy="153561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buClr>
                <a:schemeClr val="dk2"/>
              </a:buClr>
              <a:buSzPts val="1050"/>
              <a:tabLst>
                <a:tab pos="457189" algn="l"/>
              </a:tabLst>
            </a:pPr>
            <a:r>
              <a:rPr lang="fr-FR" sz="1600" dirty="0">
                <a:latin typeface="Calibri" panose="020F0502020204030204" pitchFamily="34" charset="0"/>
                <a:cs typeface="Arial" panose="020B0604020202020204" pitchFamily="34" charset="0"/>
                <a:sym typeface="Source Code Pro"/>
              </a:rPr>
              <a:t>Apprentissage transversal </a:t>
            </a:r>
          </a:p>
          <a:p>
            <a:pPr>
              <a:lnSpc>
                <a:spcPct val="107000"/>
              </a:lnSpc>
              <a:buClr>
                <a:schemeClr val="dk2"/>
              </a:buClr>
              <a:buSzPts val="1050"/>
              <a:tabLst>
                <a:tab pos="457189" algn="l"/>
              </a:tabLst>
            </a:pPr>
            <a:r>
              <a:rPr lang="fr-FR" sz="1600" dirty="0">
                <a:latin typeface="Calibri" panose="020F0502020204030204" pitchFamily="34" charset="0"/>
                <a:cs typeface="Arial" panose="020B0604020202020204" pitchFamily="34" charset="0"/>
                <a:sym typeface="Source Code Pro"/>
              </a:rPr>
              <a:t>Appui sur actions éducatives, des dispositifs et des interventions de professionnels</a:t>
            </a:r>
          </a:p>
          <a:p>
            <a:pPr>
              <a:lnSpc>
                <a:spcPct val="107000"/>
              </a:lnSpc>
              <a:buClr>
                <a:schemeClr val="dk2"/>
              </a:buClr>
              <a:buSzPts val="1050"/>
              <a:tabLst>
                <a:tab pos="457189" algn="l"/>
              </a:tabLst>
            </a:pPr>
            <a:r>
              <a:rPr lang="fr-FR" sz="1600" dirty="0">
                <a:latin typeface="Calibri" panose="020F0502020204030204" pitchFamily="34" charset="0"/>
                <a:cs typeface="Arial" panose="020B0604020202020204" pitchFamily="34" charset="0"/>
                <a:sym typeface="Source Code Pro"/>
              </a:rPr>
              <a:t>=&gt; Développer la citoyenneté numérique en s'appuyant sur le CLEMI </a:t>
            </a:r>
          </a:p>
          <a:p>
            <a:pPr>
              <a:lnSpc>
                <a:spcPct val="107000"/>
              </a:lnSpc>
              <a:buClr>
                <a:schemeClr val="dk2"/>
              </a:buClr>
              <a:buSzPts val="1050"/>
              <a:tabLst>
                <a:tab pos="457189" algn="l"/>
              </a:tabLst>
            </a:pPr>
            <a:endParaRPr lang="fr-FR" sz="800" dirty="0">
              <a:latin typeface="Calibri" panose="020F0502020204030204" pitchFamily="34" charset="0"/>
              <a:cs typeface="Arial" panose="020B0604020202020204" pitchFamily="34" charset="0"/>
              <a:sym typeface="Source Code Pro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5BC8FC9-8122-B997-0A49-AD9C2F0ED68E}"/>
              </a:ext>
            </a:extLst>
          </p:cNvPr>
          <p:cNvSpPr txBox="1"/>
          <p:nvPr/>
        </p:nvSpPr>
        <p:spPr>
          <a:xfrm>
            <a:off x="1800364" y="4419857"/>
            <a:ext cx="7079970" cy="152458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450"/>
              </a:spcAft>
              <a:buSzPts val="1050"/>
              <a:tabLst>
                <a:tab pos="457189" algn="l"/>
              </a:tabLst>
            </a:pPr>
            <a:r>
              <a:rPr lang="fr-FR" sz="1600" dirty="0">
                <a:latin typeface="Calibri" panose="020F0502020204030204" pitchFamily="34" charset="0"/>
                <a:cs typeface="Arial" panose="020B0604020202020204" pitchFamily="34" charset="0"/>
              </a:rPr>
              <a:t>S'approprier les enjeux de l'EMI dans le cadre scolaire</a:t>
            </a:r>
          </a:p>
          <a:p>
            <a:pPr>
              <a:lnSpc>
                <a:spcPct val="107000"/>
              </a:lnSpc>
              <a:spcAft>
                <a:spcPts val="450"/>
              </a:spcAft>
              <a:buSzPts val="1050"/>
              <a:tabLst>
                <a:tab pos="457189" algn="l"/>
              </a:tabLst>
            </a:pPr>
            <a:r>
              <a:rPr lang="fr-FR" sz="1600" dirty="0">
                <a:latin typeface="Calibri" panose="020F0502020204030204" pitchFamily="34" charset="0"/>
                <a:cs typeface="Arial" panose="020B0604020202020204" pitchFamily="34" charset="0"/>
              </a:rPr>
              <a:t>Repérer comment les enseignements peuvent se nourrir de l'EMI et comment l'EMI peut s'enrichir des enseignements</a:t>
            </a:r>
          </a:p>
          <a:p>
            <a:pPr>
              <a:lnSpc>
                <a:spcPct val="107000"/>
              </a:lnSpc>
              <a:spcAft>
                <a:spcPts val="450"/>
              </a:spcAft>
              <a:buSzPts val="1050"/>
              <a:tabLst>
                <a:tab pos="457189" algn="l"/>
              </a:tabLst>
            </a:pPr>
            <a:r>
              <a:rPr lang="fr-FR" sz="1600" dirty="0">
                <a:latin typeface="Calibri" panose="020F0502020204030204" pitchFamily="34" charset="0"/>
                <a:cs typeface="Arial" panose="020B0604020202020204" pitchFamily="34" charset="0"/>
              </a:rPr>
              <a:t>S'engager dans l'EMI selon plusieurs entrées, disciplinaires ou interdisciplinaires, et selon diverses modalités</a:t>
            </a:r>
            <a:endParaRPr lang="fr-FR" sz="1600" dirty="0"/>
          </a:p>
        </p:txBody>
      </p:sp>
      <p:pic>
        <p:nvPicPr>
          <p:cNvPr id="1026" name="Picture 2" descr="Vademecum pour l'ÉMI, janvier 2022 | Documentation">
            <a:extLst>
              <a:ext uri="{FF2B5EF4-FFF2-40B4-BE49-F238E27FC236}">
                <a16:creationId xmlns:a16="http://schemas.microsoft.com/office/drawing/2014/main" id="{DECEABDE-08DF-12C4-71C8-6307F9EFF0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86" y="4326955"/>
            <a:ext cx="1329653" cy="1878398"/>
          </a:xfrm>
          <a:prstGeom prst="rect">
            <a:avLst/>
          </a:prstGeom>
          <a:noFill/>
          <a:ln w="3810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331F2F79-7955-47A5-510D-EDE6AA3A1592}"/>
              </a:ext>
            </a:extLst>
          </p:cNvPr>
          <p:cNvSpPr txBox="1"/>
          <p:nvPr/>
        </p:nvSpPr>
        <p:spPr>
          <a:xfrm>
            <a:off x="1885273" y="1786911"/>
            <a:ext cx="2710676" cy="323165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500" dirty="0"/>
              <a:t>COMP. TRANSVERSALES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61E5C29-80B1-D4EF-59BC-0687AD382026}"/>
              </a:ext>
            </a:extLst>
          </p:cNvPr>
          <p:cNvSpPr txBox="1"/>
          <p:nvPr/>
        </p:nvSpPr>
        <p:spPr>
          <a:xfrm>
            <a:off x="7396033" y="1999165"/>
            <a:ext cx="1401954" cy="323165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500" dirty="0"/>
              <a:t>PRINCIPES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D4626ED7-3AF5-DADF-1A9A-7D9DFDF0F42A}"/>
              </a:ext>
            </a:extLst>
          </p:cNvPr>
          <p:cNvSpPr txBox="1"/>
          <p:nvPr/>
        </p:nvSpPr>
        <p:spPr>
          <a:xfrm>
            <a:off x="8016455" y="4050525"/>
            <a:ext cx="861702" cy="369332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OUTIL</a:t>
            </a:r>
          </a:p>
        </p:txBody>
      </p:sp>
    </p:spTree>
    <p:extLst>
      <p:ext uri="{BB962C8B-B14F-4D97-AF65-F5344CB8AC3E}">
        <p14:creationId xmlns:p14="http://schemas.microsoft.com/office/powerpoint/2010/main" val="3378094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464"/>
    </mc:Choice>
    <mc:Fallback xmlns="">
      <p:transition spd="slow" advTm="61464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5A06444-1E4A-E844-2B09-3622E41B3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9093" y="402742"/>
            <a:ext cx="5955107" cy="492443"/>
          </a:xfrm>
        </p:spPr>
        <p:txBody>
          <a:bodyPr/>
          <a:lstStyle/>
          <a:p>
            <a:r>
              <a:rPr lang="fr-FR" sz="3200" dirty="0"/>
              <a:t>Vademecum EMI (extrait)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7FFFA26-F19B-A20B-D3AC-A46067BE32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524000"/>
            <a:ext cx="8075696" cy="2547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5006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A0578226-CA58-7219-909E-47B0B308350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4914"/>
          <a:stretch/>
        </p:blipFill>
        <p:spPr>
          <a:xfrm>
            <a:off x="259189" y="1219201"/>
            <a:ext cx="8790766" cy="48006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E9F5038-91D8-0B2E-59D5-A0BDE7494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200" y="304725"/>
            <a:ext cx="4419600" cy="889076"/>
          </a:xfrm>
        </p:spPr>
        <p:txBody>
          <a:bodyPr/>
          <a:lstStyle/>
          <a:p>
            <a:r>
              <a:rPr lang="fr-FR" sz="2400" b="1" dirty="0"/>
              <a:t>Vers une Education à la Culture </a:t>
            </a:r>
            <a:br>
              <a:rPr lang="fr-FR" sz="2400" b="1" dirty="0"/>
            </a:br>
            <a:r>
              <a:rPr lang="fr-FR" sz="2400" b="1" dirty="0"/>
              <a:t>et à la Citoyenneté numérique</a:t>
            </a:r>
          </a:p>
        </p:txBody>
      </p:sp>
    </p:spTree>
    <p:extLst>
      <p:ext uri="{BB962C8B-B14F-4D97-AF65-F5344CB8AC3E}">
        <p14:creationId xmlns:p14="http://schemas.microsoft.com/office/powerpoint/2010/main" val="40647777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8826590-EED7-A29D-8E84-2FC7F9A77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ECCN</a:t>
            </a:r>
          </a:p>
        </p:txBody>
      </p:sp>
      <p:pic>
        <p:nvPicPr>
          <p:cNvPr id="4" name="Image 3" descr="Une image contenant texte, carte, graphisme&#10;&#10;Description générée automatiquement">
            <a:extLst>
              <a:ext uri="{FF2B5EF4-FFF2-40B4-BE49-F238E27FC236}">
                <a16:creationId xmlns:a16="http://schemas.microsoft.com/office/drawing/2014/main" id="{A2AA6D96-47E7-7E3F-CC42-F1D015A0941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-1550" r="1550" b="8992"/>
          <a:stretch/>
        </p:blipFill>
        <p:spPr>
          <a:xfrm>
            <a:off x="762000" y="94656"/>
            <a:ext cx="7327604" cy="666868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D878A46-49B7-112E-83A2-71EBBF935141}"/>
              </a:ext>
            </a:extLst>
          </p:cNvPr>
          <p:cNvSpPr/>
          <p:nvPr/>
        </p:nvSpPr>
        <p:spPr>
          <a:xfrm>
            <a:off x="979093" y="1371228"/>
            <a:ext cx="7091662" cy="315027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647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3C9D2A3D-52AF-7C46-9CD7-1667F5AF132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503" t="3560" r="1229" b="906"/>
          <a:stretch/>
        </p:blipFill>
        <p:spPr>
          <a:xfrm>
            <a:off x="0" y="2056822"/>
            <a:ext cx="9162227" cy="296590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7571028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8B3887-5CF0-603D-7363-D3D890E7F0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6F6E1F-9D5C-E788-5971-F381DCB9E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446" y="2743200"/>
            <a:ext cx="7479107" cy="1649041"/>
          </a:xfrm>
        </p:spPr>
        <p:txBody>
          <a:bodyPr/>
          <a:lstStyle/>
          <a:p>
            <a:pPr lvl="0" algn="ctr">
              <a:lnSpc>
                <a:spcPct val="115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fr-FR" sz="4800" b="1" kern="1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Mettre en place l’EMI</a:t>
            </a:r>
            <a:br>
              <a:rPr lang="fr-FR" sz="4800" b="1" kern="100" dirty="0"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fr-FR" sz="4800" b="1" kern="1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dans sa classe</a:t>
            </a:r>
            <a:endParaRPr lang="fr-FR" sz="4800" kern="100" dirty="0">
              <a:effectLst/>
              <a:latin typeface="+mj-lt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48139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728335B-012B-8E7A-CE3B-5E68DA26C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9093" y="402742"/>
            <a:ext cx="6031307" cy="635000"/>
          </a:xfrm>
        </p:spPr>
        <p:txBody>
          <a:bodyPr/>
          <a:lstStyle/>
          <a:p>
            <a:r>
              <a:rPr lang="fr-FR" dirty="0"/>
              <a:t>EMI ?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D20A019-5D3B-03F3-0AC8-45BEE5E909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90419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7"/>
          <p:cNvSpPr txBox="1">
            <a:spLocks noGrp="1"/>
          </p:cNvSpPr>
          <p:nvPr>
            <p:ph type="title"/>
          </p:nvPr>
        </p:nvSpPr>
        <p:spPr>
          <a:xfrm>
            <a:off x="311700" y="1229750"/>
            <a:ext cx="8520600" cy="733500"/>
          </a:xfrm>
          <a:prstGeom prst="rect">
            <a:avLst/>
          </a:prstGeom>
          <a:solidFill>
            <a:schemeClr val="bg1"/>
          </a:solidFill>
        </p:spPr>
        <p:txBody>
          <a:bodyPr spcFirstLastPara="1" vert="horz" wrap="square" lIns="91425" tIns="91425" rIns="91425" bIns="91425" rtlCol="0" anchor="b" anchorCtr="0">
            <a:noAutofit/>
          </a:bodyPr>
          <a:lstStyle/>
          <a:p>
            <a:r>
              <a:rPr lang="fr" sz="3200" dirty="0"/>
              <a:t>Priorités institutionnelles</a:t>
            </a:r>
            <a:endParaRPr sz="3200" dirty="0"/>
          </a:p>
        </p:txBody>
      </p:sp>
      <p:sp>
        <p:nvSpPr>
          <p:cNvPr id="221" name="Google Shape;221;p37"/>
          <p:cNvSpPr txBox="1">
            <a:spLocks noGrp="1"/>
          </p:cNvSpPr>
          <p:nvPr>
            <p:ph type="body" idx="1"/>
          </p:nvPr>
        </p:nvSpPr>
        <p:spPr>
          <a:xfrm>
            <a:off x="347800" y="2181600"/>
            <a:ext cx="8520600" cy="38382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>
              <a:lnSpc>
                <a:spcPct val="200000"/>
              </a:lnSpc>
              <a:buChar char="➢"/>
            </a:pPr>
            <a:r>
              <a:rPr lang="fr" sz="20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Temps d’écran (</a:t>
            </a:r>
            <a:r>
              <a:rPr lang="fr" sz="2000" b="1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Déconnexion</a:t>
            </a:r>
            <a:r>
              <a:rPr lang="fr" sz="20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200000"/>
              </a:lnSpc>
              <a:buChar char="➢"/>
            </a:pPr>
            <a:r>
              <a:rPr lang="fr" sz="20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Exposition à des images violentes (</a:t>
            </a:r>
            <a:r>
              <a:rPr lang="fr" sz="2000" b="1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Santé mentale</a:t>
            </a:r>
            <a:r>
              <a:rPr lang="fr" sz="20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200000"/>
              </a:lnSpc>
              <a:buChar char="➢"/>
            </a:pPr>
            <a:r>
              <a:rPr lang="fr" sz="20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Fake news, complots, rumeurs, stéréotypes (</a:t>
            </a:r>
            <a:r>
              <a:rPr lang="fr" sz="2000" b="1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Esprit critique</a:t>
            </a:r>
            <a:r>
              <a:rPr lang="fr" sz="20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)</a:t>
            </a:r>
            <a:endParaRPr sz="2000" dirty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  <a:buChar char="➢"/>
            </a:pPr>
            <a:r>
              <a:rPr lang="fr" sz="20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Protection de ses données personnelles (</a:t>
            </a:r>
            <a:r>
              <a:rPr lang="fr" sz="2000" b="1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Identité numérique</a:t>
            </a:r>
            <a:r>
              <a:rPr lang="fr" sz="20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)</a:t>
            </a:r>
            <a:endParaRPr sz="2000" dirty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  <a:buChar char="➢"/>
            </a:pPr>
            <a:r>
              <a:rPr lang="fr" sz="20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Cyberharcèlement (</a:t>
            </a:r>
            <a:r>
              <a:rPr lang="fr" sz="2000" b="1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Climat scolaire</a:t>
            </a:r>
            <a:r>
              <a:rPr lang="fr" sz="20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200000"/>
              </a:lnSpc>
              <a:buChar char="➢"/>
            </a:pPr>
            <a:r>
              <a:rPr lang="fr" sz="20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Lutte contre les inégalités sociales (</a:t>
            </a:r>
            <a:r>
              <a:rPr lang="fr" sz="2000" b="1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discriminations</a:t>
            </a:r>
            <a:r>
              <a:rPr lang="fr" sz="20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)</a:t>
            </a:r>
            <a:endParaRPr sz="2000" dirty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705"/>
    </mc:Choice>
    <mc:Fallback xmlns="">
      <p:transition spd="slow" advTm="32705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D35025-9FD3-3E4A-DE24-CB2A36D32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381000"/>
            <a:ext cx="8520600" cy="1359000"/>
          </a:xfrm>
        </p:spPr>
        <p:txBody>
          <a:bodyPr/>
          <a:lstStyle/>
          <a:p>
            <a:pPr algn="ctr"/>
            <a:r>
              <a:rPr lang="fr-FR" b="1" dirty="0"/>
              <a:t>Savoir chercher, Savoir vérifier,</a:t>
            </a:r>
            <a:br>
              <a:rPr lang="fr-FR" b="1" dirty="0"/>
            </a:br>
            <a:r>
              <a:rPr lang="fr-FR" b="1" dirty="0"/>
              <a:t> Savoir publier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781C03C-0C12-B083-DAC1-20FD9AE9CB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8600" y="2133600"/>
            <a:ext cx="3955500" cy="4133200"/>
          </a:xfrm>
        </p:spPr>
        <p:txBody>
          <a:bodyPr/>
          <a:lstStyle/>
          <a:p>
            <a:pPr marL="0" indent="0" algn="ctr">
              <a:buNone/>
            </a:pPr>
            <a:r>
              <a:rPr lang="fr-FR" b="1" dirty="0"/>
              <a:t>EMI comme outil d’acquisition des savoirs et </a:t>
            </a:r>
            <a:r>
              <a:rPr lang="fr-FR" b="1" dirty="0" err="1"/>
              <a:t>savoirs-être</a:t>
            </a:r>
            <a:r>
              <a:rPr lang="fr-FR" b="1" dirty="0"/>
              <a:t> scolaires</a:t>
            </a:r>
          </a:p>
          <a:p>
            <a:pPr marL="0" indent="0">
              <a:buNone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/>
              <a:t> Contenu de publication</a:t>
            </a:r>
          </a:p>
          <a:p>
            <a:pPr marL="0" indent="0">
              <a:buNone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/>
              <a:t>Compréhension de l’information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/>
              <a:t>Validation de l’information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/>
              <a:t>Intérêt des savoirs scolaires pour comprendre le monde</a:t>
            </a:r>
          </a:p>
          <a:p>
            <a:pPr marL="114297" indent="0">
              <a:buNone/>
            </a:pPr>
            <a:endParaRPr lang="fr-FR" dirty="0"/>
          </a:p>
        </p:txBody>
      </p:sp>
      <p:sp>
        <p:nvSpPr>
          <p:cNvPr id="4" name="Espace réservé du texte 2">
            <a:extLst>
              <a:ext uri="{FF2B5EF4-FFF2-40B4-BE49-F238E27FC236}">
                <a16:creationId xmlns:a16="http://schemas.microsoft.com/office/drawing/2014/main" id="{10AC6C23-DEB2-E94C-90C9-9F00CAA3D2DE}"/>
              </a:ext>
            </a:extLst>
          </p:cNvPr>
          <p:cNvSpPr txBox="1">
            <a:spLocks/>
          </p:cNvSpPr>
          <p:nvPr/>
        </p:nvSpPr>
        <p:spPr>
          <a:xfrm>
            <a:off x="4267200" y="2057400"/>
            <a:ext cx="4648200" cy="8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89" lvl="0" indent="-342892">
              <a:spcBef>
                <a:spcPts val="0"/>
              </a:spcBef>
              <a:spcAft>
                <a:spcPts val="0"/>
              </a:spcAft>
              <a:buSzPts val="1800"/>
              <a:buChar char="●"/>
              <a:defRPr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78" lvl="1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latin typeface="+mn-lt"/>
                <a:ea typeface="+mn-ea"/>
                <a:cs typeface="+mn-cs"/>
              </a:defRPr>
            </a:lvl2pPr>
            <a:lvl3pPr marL="1371566" lvl="2" indent="-317492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latin typeface="+mn-lt"/>
                <a:ea typeface="+mn-ea"/>
                <a:cs typeface="+mn-cs"/>
              </a:defRPr>
            </a:lvl3pPr>
            <a:lvl4pPr marL="1828754" lvl="3" indent="-317492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latin typeface="+mn-lt"/>
                <a:ea typeface="+mn-ea"/>
                <a:cs typeface="+mn-cs"/>
              </a:defRPr>
            </a:lvl4pPr>
            <a:lvl5pPr marL="2285943" lvl="4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latin typeface="+mn-lt"/>
                <a:ea typeface="+mn-ea"/>
                <a:cs typeface="+mn-cs"/>
              </a:defRPr>
            </a:lvl5pPr>
            <a:lvl6pPr marL="2743132" lvl="5" indent="-317492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latin typeface="+mn-lt"/>
                <a:ea typeface="+mn-ea"/>
                <a:cs typeface="+mn-cs"/>
              </a:defRPr>
            </a:lvl6pPr>
            <a:lvl7pPr marL="3200320" lvl="6" indent="-317492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latin typeface="+mn-lt"/>
                <a:ea typeface="+mn-ea"/>
                <a:cs typeface="+mn-cs"/>
              </a:defRPr>
            </a:lvl7pPr>
            <a:lvl8pPr marL="3657509" lvl="7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latin typeface="+mn-lt"/>
                <a:ea typeface="+mn-ea"/>
                <a:cs typeface="+mn-cs"/>
              </a:defRPr>
            </a:lvl8pPr>
            <a:lvl9pPr marL="4114697" lvl="8" indent="-317492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>
                <a:latin typeface="+mn-lt"/>
                <a:ea typeface="+mn-ea"/>
                <a:cs typeface="+mn-cs"/>
              </a:defRPr>
            </a:lvl9pPr>
          </a:lstStyle>
          <a:p>
            <a:pPr marL="114297" indent="0" algn="ctr">
              <a:buFontTx/>
              <a:buNone/>
            </a:pPr>
            <a:r>
              <a:rPr lang="fr-FR" b="1" dirty="0"/>
              <a:t>EMI comme outil d’acquisition de savoirs et </a:t>
            </a:r>
            <a:r>
              <a:rPr lang="fr-FR" b="1" dirty="0" err="1"/>
              <a:t>savoirs-être</a:t>
            </a:r>
            <a:r>
              <a:rPr lang="fr-FR" b="1" dirty="0"/>
              <a:t> spécifiques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427501D-3CFB-3371-3451-AAF6A14E210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43841"/>
          <a:stretch>
            <a:fillRect/>
          </a:stretch>
        </p:blipFill>
        <p:spPr>
          <a:xfrm>
            <a:off x="4267200" y="3048000"/>
            <a:ext cx="4627756" cy="3428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3198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hlinkClick r:id="rId3"/>
            <a:extLst>
              <a:ext uri="{FF2B5EF4-FFF2-40B4-BE49-F238E27FC236}">
                <a16:creationId xmlns:a16="http://schemas.microsoft.com/office/drawing/2014/main" id="{265581E6-AF9B-E5D1-8DB6-34E247FA68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6200" y="1143000"/>
            <a:ext cx="9144000" cy="416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2375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9988ED8-6C73-D038-B2F8-A2EFC4B1F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9093" y="402742"/>
            <a:ext cx="6031307" cy="635000"/>
          </a:xfrm>
        </p:spPr>
        <p:txBody>
          <a:bodyPr/>
          <a:lstStyle/>
          <a:p>
            <a:r>
              <a:rPr lang="fr-FR" dirty="0"/>
              <a:t>Deux entrées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005B2FA-5764-482F-8D24-ADD9226F2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9938" y="1401241"/>
            <a:ext cx="3709772" cy="4339650"/>
          </a:xfrm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fr-FR" b="1" dirty="0"/>
              <a:t>INVESTIGATION</a:t>
            </a:r>
          </a:p>
          <a:p>
            <a:endParaRPr lang="fr-FR" dirty="0"/>
          </a:p>
          <a:p>
            <a:r>
              <a:rPr lang="fr-FR" b="1" dirty="0"/>
              <a:t>NE PAS :</a:t>
            </a:r>
          </a:p>
          <a:p>
            <a:pPr marL="285750" indent="-285750">
              <a:spcAft>
                <a:spcPts val="1200"/>
              </a:spcAft>
              <a:buFontTx/>
              <a:buChar char="-"/>
            </a:pPr>
            <a:r>
              <a:rPr lang="fr-FR" dirty="0"/>
              <a:t>Induire les élèves en erreur</a:t>
            </a:r>
          </a:p>
          <a:p>
            <a:pPr marL="285750" indent="-285750">
              <a:spcAft>
                <a:spcPts val="1200"/>
              </a:spcAft>
              <a:buFontTx/>
              <a:buChar char="-"/>
            </a:pPr>
            <a:r>
              <a:rPr lang="fr-FR" dirty="0"/>
              <a:t>Mélanger les « fake news » et l’information satirique (genre </a:t>
            </a:r>
            <a:r>
              <a:rPr lang="fr-FR" dirty="0" err="1"/>
              <a:t>Gorafi</a:t>
            </a:r>
            <a:r>
              <a:rPr lang="fr-FR" dirty="0"/>
              <a:t>)</a:t>
            </a:r>
          </a:p>
          <a:p>
            <a:pPr marL="285750" indent="-285750">
              <a:buFontTx/>
              <a:buChar char="-"/>
            </a:pPr>
            <a:endParaRPr lang="fr-FR" dirty="0"/>
          </a:p>
          <a:p>
            <a:r>
              <a:rPr lang="fr-FR" b="1" dirty="0"/>
              <a:t>ATTENTION A :</a:t>
            </a:r>
          </a:p>
          <a:p>
            <a:pPr marL="285750" indent="-285750">
              <a:spcAft>
                <a:spcPts val="1200"/>
              </a:spcAft>
              <a:buFontTx/>
              <a:buChar char="-"/>
            </a:pPr>
            <a:r>
              <a:rPr lang="fr-FR" dirty="0"/>
              <a:t>Ne pas rendre les élèves trop méfiants vis-à-vis de la presse d’actualité</a:t>
            </a:r>
          </a:p>
          <a:p>
            <a:pPr>
              <a:spcAft>
                <a:spcPts val="1200"/>
              </a:spcAft>
            </a:pPr>
            <a:r>
              <a:rPr lang="fr-FR" dirty="0"/>
              <a:t>- Eviter une contribution à la pollution du web</a:t>
            </a:r>
          </a:p>
        </p:txBody>
      </p:sp>
      <p:sp>
        <p:nvSpPr>
          <p:cNvPr id="5" name="Espace réservé du texte 2">
            <a:extLst>
              <a:ext uri="{FF2B5EF4-FFF2-40B4-BE49-F238E27FC236}">
                <a16:creationId xmlns:a16="http://schemas.microsoft.com/office/drawing/2014/main" id="{26F0510E-0B02-AA32-1BC6-AF4821BD6008}"/>
              </a:ext>
            </a:extLst>
          </p:cNvPr>
          <p:cNvSpPr txBox="1">
            <a:spLocks/>
          </p:cNvSpPr>
          <p:nvPr/>
        </p:nvSpPr>
        <p:spPr>
          <a:xfrm>
            <a:off x="4944290" y="1401241"/>
            <a:ext cx="3709772" cy="437042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 lIns="0" tIns="0" rIns="0" bIns="0">
            <a:spAutoFit/>
          </a:bodyPr>
          <a:lstStyle>
            <a:lvl1pPr marL="0">
              <a:defRPr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b="1" dirty="0"/>
              <a:t>PUBLICATION</a:t>
            </a:r>
          </a:p>
          <a:p>
            <a:endParaRPr lang="fr-FR" dirty="0"/>
          </a:p>
          <a:p>
            <a:r>
              <a:rPr lang="fr-FR" b="1" dirty="0"/>
              <a:t>NE PAS :</a:t>
            </a:r>
          </a:p>
          <a:p>
            <a:pPr marL="285750" indent="-285750">
              <a:spcAft>
                <a:spcPts val="1200"/>
              </a:spcAft>
              <a:buFontTx/>
              <a:buChar char="-"/>
            </a:pPr>
            <a:r>
              <a:rPr lang="fr-FR" dirty="0"/>
              <a:t>Oublier la RGPD</a:t>
            </a:r>
          </a:p>
          <a:p>
            <a:pPr marL="285750" indent="-285750">
              <a:spcAft>
                <a:spcPts val="1200"/>
              </a:spcAft>
              <a:buFontTx/>
              <a:buChar char="-"/>
            </a:pPr>
            <a:r>
              <a:rPr lang="fr-FR" dirty="0"/>
              <a:t>Oublier le droit d’auteur</a:t>
            </a:r>
          </a:p>
          <a:p>
            <a:pPr>
              <a:spcAft>
                <a:spcPts val="1200"/>
              </a:spcAft>
            </a:pPr>
            <a:r>
              <a:rPr lang="fr-FR" dirty="0"/>
              <a:t>- Oublier les limites de la liberté d’expression</a:t>
            </a:r>
          </a:p>
          <a:p>
            <a:pPr marL="285750" indent="-285750">
              <a:buFontTx/>
              <a:buChar char="-"/>
            </a:pPr>
            <a:endParaRPr lang="fr-FR" dirty="0"/>
          </a:p>
          <a:p>
            <a:r>
              <a:rPr lang="fr-FR" b="1" dirty="0"/>
              <a:t>ATTENTION A :</a:t>
            </a:r>
          </a:p>
          <a:p>
            <a:pPr marL="285750" indent="-285750">
              <a:spcAft>
                <a:spcPts val="1200"/>
              </a:spcAft>
              <a:buFontTx/>
              <a:buChar char="-"/>
            </a:pPr>
            <a:r>
              <a:rPr lang="fr-FR" dirty="0"/>
              <a:t>Bien définir votre objectif</a:t>
            </a:r>
          </a:p>
          <a:p>
            <a:pPr>
              <a:spcAft>
                <a:spcPts val="1200"/>
              </a:spcAft>
            </a:pPr>
            <a:r>
              <a:rPr lang="fr-FR" dirty="0"/>
              <a:t>- Bien définir votre public</a:t>
            </a:r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476939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51"/>
          <p:cNvSpPr txBox="1">
            <a:spLocks noGrp="1"/>
          </p:cNvSpPr>
          <p:nvPr>
            <p:ph type="title"/>
          </p:nvPr>
        </p:nvSpPr>
        <p:spPr>
          <a:xfrm>
            <a:off x="495300" y="988407"/>
            <a:ext cx="8153400" cy="720953"/>
          </a:xfrm>
          <a:prstGeom prst="rect">
            <a:avLst/>
          </a:prstGeom>
          <a:solidFill>
            <a:schemeClr val="bg1"/>
          </a:solidFill>
        </p:spPr>
        <p:txBody>
          <a:bodyPr spcFirstLastPara="1" vert="horz" wrap="square" lIns="91425" tIns="91425" rIns="91425" bIns="91425" rtlCol="0" anchor="b" anchorCtr="0">
            <a:noAutofit/>
          </a:bodyPr>
          <a:lstStyle/>
          <a:p>
            <a:r>
              <a:rPr lang="fr" sz="3200" dirty="0"/>
              <a:t>S’inscrire dans une démarche scientifique</a:t>
            </a:r>
            <a:endParaRPr sz="3200" dirty="0"/>
          </a:p>
        </p:txBody>
      </p:sp>
      <p:pic>
        <p:nvPicPr>
          <p:cNvPr id="319" name="Google Shape;319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9600" y="2057400"/>
            <a:ext cx="2647200" cy="37460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33D862D9-78C0-1F75-D576-AA2554F27630}"/>
              </a:ext>
            </a:extLst>
          </p:cNvPr>
          <p:cNvSpPr txBox="1"/>
          <p:nvPr/>
        </p:nvSpPr>
        <p:spPr>
          <a:xfrm>
            <a:off x="3962400" y="2743200"/>
            <a:ext cx="4419600" cy="2031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fr-FR" dirty="0"/>
              <a:t>Choisir une activité</a:t>
            </a:r>
          </a:p>
          <a:p>
            <a:pPr marL="342900" indent="-342900">
              <a:buAutoNum type="arabicParenR"/>
            </a:pPr>
            <a:r>
              <a:rPr lang="fr-FR" dirty="0"/>
              <a:t>En quoi s’inscrit-elle dans les programmes ?</a:t>
            </a:r>
          </a:p>
          <a:p>
            <a:pPr marL="342900" indent="-342900">
              <a:buAutoNum type="arabicParenR"/>
            </a:pPr>
            <a:r>
              <a:rPr lang="fr-FR" dirty="0"/>
              <a:t>En quoi s’inscrit-elle dans l’EMI ?</a:t>
            </a:r>
          </a:p>
          <a:p>
            <a:pPr marL="342900" indent="-342900">
              <a:buAutoNum type="arabicParenR"/>
            </a:pPr>
            <a:r>
              <a:rPr lang="fr-FR" dirty="0"/>
              <a:t>Quelles connaissances savoirs faire spécifiques faut-il fixer/expliciter en fin d’activité ?</a:t>
            </a:r>
          </a:p>
        </p:txBody>
      </p:sp>
    </p:spTree>
    <p:extLst>
      <p:ext uri="{BB962C8B-B14F-4D97-AF65-F5344CB8AC3E}">
        <p14:creationId xmlns:p14="http://schemas.microsoft.com/office/powerpoint/2010/main" val="953686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565"/>
    </mc:Choice>
    <mc:Fallback xmlns="">
      <p:transition spd="slow" advTm="22565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AA231B-ACB9-0489-E953-36EFBE7A5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9093" y="402742"/>
            <a:ext cx="5955107" cy="635000"/>
          </a:xfrm>
        </p:spPr>
        <p:txBody>
          <a:bodyPr/>
          <a:lstStyle/>
          <a:p>
            <a:r>
              <a:rPr lang="fr-FR" dirty="0"/>
              <a:t>3 exemples d’investigation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D929A15-2288-846E-9E74-8B54D9CAA0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981200"/>
            <a:ext cx="3353091" cy="2705334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734A430F-63FE-31DA-F828-A7CE6F32EC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6078" y="1289824"/>
            <a:ext cx="4053409" cy="1855584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A8DCC9C2-E31E-3BFA-AA9C-32C159955B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4400" y="3429000"/>
            <a:ext cx="3919595" cy="2213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522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6226F2D-1852-1611-711D-9ADC37028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9093" y="402742"/>
            <a:ext cx="7021907" cy="615553"/>
          </a:xfrm>
        </p:spPr>
        <p:txBody>
          <a:bodyPr/>
          <a:lstStyle/>
          <a:p>
            <a:r>
              <a:rPr lang="fr-FR" dirty="0"/>
              <a:t>Savoir s’informer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38EEA8C-2CDF-0000-D4B7-1A37309332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1905000"/>
            <a:ext cx="1928027" cy="1889924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033C3F7A-E8F0-A430-4762-95FC1EFC73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5800" y="1066800"/>
            <a:ext cx="4168501" cy="4740051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484C4650-937C-1A7A-54DC-C36079760A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" y="3962400"/>
            <a:ext cx="3482642" cy="22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2976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E22F53F-D4FE-8B3F-4EA8-1DBBEEBE7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9093" y="402742"/>
            <a:ext cx="4242435" cy="635000"/>
          </a:xfrm>
        </p:spPr>
        <p:txBody>
          <a:bodyPr wrap="square" lIns="0" tIns="0" rIns="0" bIns="0">
            <a:normAutofit/>
          </a:bodyPr>
          <a:lstStyle/>
          <a:p>
            <a:pPr>
              <a:lnSpc>
                <a:spcPct val="90000"/>
              </a:lnSpc>
            </a:pPr>
            <a:r>
              <a:rPr lang="fr-FR" sz="3100" b="0" i="0">
                <a:latin typeface="Calibri"/>
                <a:ea typeface="+mj-ea"/>
                <a:cs typeface="Calibri"/>
              </a:rPr>
              <a:t>TRAME PEDAGOGIQUE 1</a:t>
            </a:r>
          </a:p>
        </p:txBody>
      </p:sp>
      <p:graphicFrame>
        <p:nvGraphicFramePr>
          <p:cNvPr id="5" name="ZoneTexte 2">
            <a:extLst>
              <a:ext uri="{FF2B5EF4-FFF2-40B4-BE49-F238E27FC236}">
                <a16:creationId xmlns:a16="http://schemas.microsoft.com/office/drawing/2014/main" id="{DF8651FE-D354-411C-4F76-8F3D53A1512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48218704"/>
              </p:ext>
            </p:extLst>
          </p:nvPr>
        </p:nvGraphicFramePr>
        <p:xfrm>
          <a:off x="457200" y="1577340"/>
          <a:ext cx="3977640" cy="4526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Espace réservé du texte 2">
            <a:extLst>
              <a:ext uri="{FF2B5EF4-FFF2-40B4-BE49-F238E27FC236}">
                <a16:creationId xmlns:a16="http://schemas.microsoft.com/office/drawing/2014/main" id="{E12952EF-D754-B0C7-D27C-6EBB3AAEE48A}"/>
              </a:ext>
            </a:extLst>
          </p:cNvPr>
          <p:cNvSpPr txBox="1">
            <a:spLocks/>
          </p:cNvSpPr>
          <p:nvPr/>
        </p:nvSpPr>
        <p:spPr>
          <a:xfrm>
            <a:off x="4648200" y="1905000"/>
            <a:ext cx="4191000" cy="3600986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/>
              <a:t>FIXER UN OBJECTIF :</a:t>
            </a:r>
          </a:p>
          <a:p>
            <a:r>
              <a:rPr lang="fr-FR" dirty="0"/>
              <a:t>S’appuyer sur des référentiels 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/>
              <a:t>Le socle commun (S4C)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/>
              <a:t>Le parcours 1</a:t>
            </a:r>
            <a:r>
              <a:rPr lang="fr-FR" baseline="30000" dirty="0"/>
              <a:t>er</a:t>
            </a:r>
            <a:r>
              <a:rPr lang="fr-FR" dirty="0"/>
              <a:t> degré du CLEMI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/>
              <a:t>Proposition de référentiel pour les cycles 2 et 3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/>
              <a:t>Le CRCN Ecole</a:t>
            </a:r>
          </a:p>
          <a:p>
            <a:endParaRPr lang="fr-FR" dirty="0"/>
          </a:p>
          <a:p>
            <a:r>
              <a:rPr lang="fr-FR" b="1" dirty="0"/>
              <a:t>S’APPUYER SUR UN </a:t>
            </a:r>
            <a:r>
              <a:rPr lang="fr-FR" b="1" dirty="0">
                <a:hlinkClick r:id="rId8"/>
              </a:rPr>
              <a:t>CONTENU DISCIPLINAIRE</a:t>
            </a:r>
            <a:endParaRPr lang="fr-FR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/>
              <a:t>Contenu de publication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/>
              <a:t>Compréhension de l’information</a:t>
            </a:r>
          </a:p>
        </p:txBody>
      </p:sp>
    </p:spTree>
    <p:extLst>
      <p:ext uri="{BB962C8B-B14F-4D97-AF65-F5344CB8AC3E}">
        <p14:creationId xmlns:p14="http://schemas.microsoft.com/office/powerpoint/2010/main" val="40699848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9B3A45A-AD52-74F6-9D88-8F0D7F754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9093" y="402742"/>
            <a:ext cx="4242435" cy="635000"/>
          </a:xfrm>
        </p:spPr>
        <p:txBody>
          <a:bodyPr wrap="square" lIns="0" tIns="0" rIns="0" bIns="0">
            <a:normAutofit/>
          </a:bodyPr>
          <a:lstStyle/>
          <a:p>
            <a:r>
              <a:rPr lang="fr-FR" b="0" i="0">
                <a:latin typeface="Calibri"/>
                <a:ea typeface="+mj-ea"/>
                <a:cs typeface="Calibri"/>
              </a:rPr>
              <a:t>Et l’IA ?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CC37D1C-64BC-BCCA-18E1-10EC15EAD7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1" y="2133601"/>
            <a:ext cx="1737360" cy="2438400"/>
          </a:xfrm>
          <a:prstGeom prst="rect">
            <a:avLst/>
          </a:prstGeom>
          <a:noFill/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56F49659-4E92-06EB-A697-A982D937E923}"/>
              </a:ext>
            </a:extLst>
          </p:cNvPr>
          <p:cNvSpPr txBox="1"/>
          <p:nvPr/>
        </p:nvSpPr>
        <p:spPr>
          <a:xfrm>
            <a:off x="3429000" y="2819400"/>
            <a:ext cx="4953000" cy="1447800"/>
          </a:xfrm>
          <a:prstGeom prst="rect">
            <a:avLst/>
          </a:prstGeom>
        </p:spPr>
        <p:txBody>
          <a:bodyPr wrap="square" lIns="0" tIns="0" rIns="0" bIns="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b="1" dirty="0">
                <a:solidFill>
                  <a:schemeClr val="tx1"/>
                </a:solidFill>
                <a:latin typeface="Lucida Sans Unicode" panose="020B0602030504020204" pitchFamily="34" charset="0"/>
                <a:ea typeface="+mn-ea"/>
                <a:cs typeface="Lucida Sans Unicode" panose="020B0602030504020204" pitchFamily="34" charset="0"/>
              </a:rPr>
              <a:t>D</a:t>
            </a:r>
            <a:r>
              <a:rPr lang="en-US" b="1" i="0" dirty="0">
                <a:solidFill>
                  <a:schemeClr val="tx1"/>
                </a:solidFill>
                <a:latin typeface="Lucida Sans Unicode" panose="020B0602030504020204" pitchFamily="34" charset="0"/>
                <a:ea typeface="+mn-ea"/>
                <a:cs typeface="Lucida Sans Unicode" panose="020B0602030504020204" pitchFamily="34" charset="0"/>
              </a:rPr>
              <a:t>onner aux </a:t>
            </a:r>
            <a:r>
              <a:rPr lang="en-US" b="1" i="0" dirty="0" err="1">
                <a:solidFill>
                  <a:schemeClr val="tx1"/>
                </a:solidFill>
                <a:latin typeface="Lucida Sans Unicode" panose="020B0602030504020204" pitchFamily="34" charset="0"/>
                <a:ea typeface="+mn-ea"/>
                <a:cs typeface="Lucida Sans Unicode" panose="020B0602030504020204" pitchFamily="34" charset="0"/>
              </a:rPr>
              <a:t>élèves</a:t>
            </a:r>
            <a:r>
              <a:rPr lang="en-US" b="1" i="0" dirty="0">
                <a:solidFill>
                  <a:schemeClr val="tx1"/>
                </a:solidFill>
                <a:latin typeface="Lucida Sans Unicode" panose="020B0602030504020204" pitchFamily="34" charset="0"/>
                <a:ea typeface="+mn-ea"/>
                <a:cs typeface="Lucida Sans Unicode" panose="020B0602030504020204" pitchFamily="34" charset="0"/>
              </a:rPr>
              <a:t> les </a:t>
            </a:r>
            <a:r>
              <a:rPr lang="en-US" b="1" i="0" dirty="0" err="1">
                <a:solidFill>
                  <a:schemeClr val="tx1"/>
                </a:solidFill>
                <a:latin typeface="Lucida Sans Unicode" panose="020B0602030504020204" pitchFamily="34" charset="0"/>
                <a:ea typeface="+mn-ea"/>
                <a:cs typeface="Lucida Sans Unicode" panose="020B0602030504020204" pitchFamily="34" charset="0"/>
              </a:rPr>
              <a:t>clés</a:t>
            </a:r>
            <a:r>
              <a:rPr lang="en-US" b="1" i="0" dirty="0">
                <a:solidFill>
                  <a:schemeClr val="tx1"/>
                </a:solidFill>
                <a:latin typeface="Lucida Sans Unicode" panose="020B0602030504020204" pitchFamily="34" charset="0"/>
                <a:ea typeface="+mn-ea"/>
                <a:cs typeface="Lucida Sans Unicode" panose="020B0602030504020204" pitchFamily="34" charset="0"/>
              </a:rPr>
              <a:t> pour :</a:t>
            </a:r>
          </a:p>
          <a:p>
            <a:pPr marL="285750" indent="-285750">
              <a:lnSpc>
                <a:spcPct val="9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700" dirty="0" err="1">
                <a:solidFill>
                  <a:schemeClr val="tx1"/>
                </a:solidFill>
                <a:latin typeface="Lucida Sans Unicode" panose="020B0602030504020204" pitchFamily="34" charset="0"/>
                <a:ea typeface="+mn-ea"/>
                <a:cs typeface="Lucida Sans Unicode" panose="020B0602030504020204" pitchFamily="34" charset="0"/>
              </a:rPr>
              <a:t>C</a:t>
            </a:r>
            <a:r>
              <a:rPr lang="en-US" sz="1700" b="0" i="0" dirty="0" err="1">
                <a:solidFill>
                  <a:schemeClr val="tx1"/>
                </a:solidFill>
                <a:latin typeface="Lucida Sans Unicode" panose="020B0602030504020204" pitchFamily="34" charset="0"/>
                <a:ea typeface="+mn-ea"/>
                <a:cs typeface="Lucida Sans Unicode" panose="020B0602030504020204" pitchFamily="34" charset="0"/>
              </a:rPr>
              <a:t>omprendre</a:t>
            </a:r>
            <a:r>
              <a:rPr lang="en-US" sz="1700" b="0" i="0" dirty="0">
                <a:solidFill>
                  <a:schemeClr val="tx1"/>
                </a:solidFill>
                <a:latin typeface="Lucida Sans Unicode" panose="020B0602030504020204" pitchFamily="34" charset="0"/>
                <a:ea typeface="+mn-ea"/>
                <a:cs typeface="Lucida Sans Unicode" panose="020B0602030504020204" pitchFamily="34" charset="0"/>
              </a:rPr>
              <a:t> </a:t>
            </a:r>
            <a:r>
              <a:rPr lang="en-US" sz="1700" b="0" i="0" dirty="0" err="1">
                <a:solidFill>
                  <a:schemeClr val="tx1"/>
                </a:solidFill>
                <a:latin typeface="Lucida Sans Unicode" panose="020B0602030504020204" pitchFamily="34" charset="0"/>
                <a:ea typeface="+mn-ea"/>
                <a:cs typeface="Lucida Sans Unicode" panose="020B0602030504020204" pitchFamily="34" charset="0"/>
              </a:rPr>
              <a:t>cette</a:t>
            </a:r>
            <a:r>
              <a:rPr lang="en-US" sz="1700" b="0" i="0" dirty="0">
                <a:solidFill>
                  <a:schemeClr val="tx1"/>
                </a:solidFill>
                <a:latin typeface="Lucida Sans Unicode" panose="020B0602030504020204" pitchFamily="34" charset="0"/>
                <a:ea typeface="+mn-ea"/>
                <a:cs typeface="Lucida Sans Unicode" panose="020B0602030504020204" pitchFamily="34" charset="0"/>
              </a:rPr>
              <a:t> </a:t>
            </a:r>
            <a:r>
              <a:rPr lang="en-US" sz="1700" b="0" i="0" dirty="0" err="1">
                <a:solidFill>
                  <a:schemeClr val="tx1"/>
                </a:solidFill>
                <a:latin typeface="Lucida Sans Unicode" panose="020B0602030504020204" pitchFamily="34" charset="0"/>
                <a:ea typeface="+mn-ea"/>
                <a:cs typeface="Lucida Sans Unicode" panose="020B0602030504020204" pitchFamily="34" charset="0"/>
              </a:rPr>
              <a:t>technologie</a:t>
            </a:r>
            <a:endParaRPr lang="en-US" sz="1700" dirty="0">
              <a:solidFill>
                <a:schemeClr val="tx1"/>
              </a:solidFill>
              <a:latin typeface="Lucida Sans Unicode" panose="020B0602030504020204" pitchFamily="34" charset="0"/>
              <a:ea typeface="+mn-ea"/>
              <a:cs typeface="Lucida Sans Unicode" panose="020B0602030504020204" pitchFamily="34" charset="0"/>
            </a:endParaRPr>
          </a:p>
          <a:p>
            <a:pPr marL="285750" indent="-285750">
              <a:lnSpc>
                <a:spcPct val="9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700" b="0" i="0" dirty="0" err="1">
                <a:solidFill>
                  <a:schemeClr val="tx1"/>
                </a:solidFill>
                <a:latin typeface="Lucida Sans Unicode" panose="020B0602030504020204" pitchFamily="34" charset="0"/>
                <a:ea typeface="+mn-ea"/>
                <a:cs typeface="Lucida Sans Unicode" panose="020B0602030504020204" pitchFamily="34" charset="0"/>
              </a:rPr>
              <a:t>Appréhender</a:t>
            </a:r>
            <a:r>
              <a:rPr lang="en-US" sz="1700" b="0" i="0" dirty="0">
                <a:solidFill>
                  <a:schemeClr val="tx1"/>
                </a:solidFill>
                <a:latin typeface="Lucida Sans Unicode" panose="020B0602030504020204" pitchFamily="34" charset="0"/>
                <a:ea typeface="+mn-ea"/>
                <a:cs typeface="Lucida Sans Unicode" panose="020B0602030504020204" pitchFamily="34" charset="0"/>
              </a:rPr>
              <a:t> les </a:t>
            </a:r>
            <a:r>
              <a:rPr lang="en-US" sz="1700" b="0" i="0" dirty="0" err="1">
                <a:solidFill>
                  <a:schemeClr val="tx1"/>
                </a:solidFill>
                <a:latin typeface="Lucida Sans Unicode" panose="020B0602030504020204" pitchFamily="34" charset="0"/>
                <a:ea typeface="+mn-ea"/>
                <a:cs typeface="Lucida Sans Unicode" panose="020B0602030504020204" pitchFamily="34" charset="0"/>
              </a:rPr>
              <a:t>opportunités</a:t>
            </a:r>
            <a:r>
              <a:rPr lang="en-US" sz="1700" b="0" i="0" dirty="0">
                <a:solidFill>
                  <a:schemeClr val="tx1"/>
                </a:solidFill>
                <a:latin typeface="Lucida Sans Unicode" panose="020B0602030504020204" pitchFamily="34" charset="0"/>
                <a:ea typeface="+mn-ea"/>
                <a:cs typeface="Lucida Sans Unicode" panose="020B0602030504020204" pitchFamily="34" charset="0"/>
              </a:rPr>
              <a:t> </a:t>
            </a:r>
          </a:p>
          <a:p>
            <a:pPr marL="285750" indent="-285750">
              <a:lnSpc>
                <a:spcPct val="9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700" dirty="0" err="1">
                <a:solidFill>
                  <a:schemeClr val="tx1"/>
                </a:solidFill>
                <a:latin typeface="Lucida Sans Unicode" panose="020B0602030504020204" pitchFamily="34" charset="0"/>
                <a:ea typeface="+mn-ea"/>
                <a:cs typeface="Lucida Sans Unicode" panose="020B0602030504020204" pitchFamily="34" charset="0"/>
              </a:rPr>
              <a:t>D</a:t>
            </a:r>
            <a:r>
              <a:rPr lang="en-US" sz="1700" b="0" i="0" dirty="0" err="1">
                <a:solidFill>
                  <a:schemeClr val="tx1"/>
                </a:solidFill>
                <a:latin typeface="Lucida Sans Unicode" panose="020B0602030504020204" pitchFamily="34" charset="0"/>
                <a:ea typeface="+mn-ea"/>
                <a:cs typeface="Lucida Sans Unicode" panose="020B0602030504020204" pitchFamily="34" charset="0"/>
              </a:rPr>
              <a:t>évelopper</a:t>
            </a:r>
            <a:r>
              <a:rPr lang="en-US" sz="1700" b="0" i="0" dirty="0">
                <a:solidFill>
                  <a:schemeClr val="tx1"/>
                </a:solidFill>
                <a:latin typeface="Lucida Sans Unicode" panose="020B0602030504020204" pitchFamily="34" charset="0"/>
                <a:ea typeface="+mn-ea"/>
                <a:cs typeface="Lucida Sans Unicode" panose="020B0602030504020204" pitchFamily="34" charset="0"/>
              </a:rPr>
              <a:t> un esprit critique à son </a:t>
            </a:r>
            <a:r>
              <a:rPr lang="en-US" sz="1700" b="0" i="0" dirty="0" err="1">
                <a:solidFill>
                  <a:schemeClr val="tx1"/>
                </a:solidFill>
                <a:latin typeface="Lucida Sans Unicode" panose="020B0602030504020204" pitchFamily="34" charset="0"/>
                <a:ea typeface="+mn-ea"/>
                <a:cs typeface="Lucida Sans Unicode" panose="020B0602030504020204" pitchFamily="34" charset="0"/>
              </a:rPr>
              <a:t>égard</a:t>
            </a:r>
            <a:r>
              <a:rPr lang="en-US" sz="1700" b="0" i="0" dirty="0">
                <a:solidFill>
                  <a:schemeClr val="tx1"/>
                </a:solidFill>
                <a:latin typeface="Lucida Sans Unicode" panose="020B0602030504020204" pitchFamily="34" charset="0"/>
                <a:ea typeface="+mn-ea"/>
                <a:cs typeface="Lucida Sans Unicode" panose="020B0602030504020204" pitchFamily="34" charset="0"/>
              </a:rPr>
              <a:t> 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B0225673-67BF-A367-F6F7-ED32D3A3063F}"/>
              </a:ext>
            </a:extLst>
          </p:cNvPr>
          <p:cNvSpPr txBox="1"/>
          <p:nvPr/>
        </p:nvSpPr>
        <p:spPr>
          <a:xfrm>
            <a:off x="533400" y="1371600"/>
            <a:ext cx="8229600" cy="5978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800" dirty="0" err="1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Outil</a:t>
            </a:r>
            <a:r>
              <a:rPr lang="en-US" sz="180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 au service de </a:t>
            </a:r>
            <a:r>
              <a:rPr lang="en-US" sz="1800" dirty="0" err="1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l’enseignement</a:t>
            </a:r>
            <a:r>
              <a:rPr lang="en-US" sz="180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et des </a:t>
            </a:r>
            <a:r>
              <a:rPr lang="en-US" sz="1800" dirty="0" err="1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apprentissages</a:t>
            </a:r>
            <a:r>
              <a:rPr lang="en-US" sz="180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OU remise en question des </a:t>
            </a:r>
            <a:r>
              <a:rPr lang="en-US" sz="1800" dirty="0" err="1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fondamentaux</a:t>
            </a:r>
            <a:r>
              <a:rPr lang="en-US" sz="180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de </a:t>
            </a:r>
            <a:r>
              <a:rPr lang="en-US" sz="1800" dirty="0" err="1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l’école</a:t>
            </a:r>
            <a:r>
              <a:rPr lang="en-US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?</a:t>
            </a:r>
            <a:endParaRPr lang="en-US" sz="1800" dirty="0">
              <a:solidFill>
                <a:schemeClr val="tx1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ADC9E261-0F29-ED3A-BE4B-5AB487979977}"/>
              </a:ext>
            </a:extLst>
          </p:cNvPr>
          <p:cNvSpPr txBox="1"/>
          <p:nvPr/>
        </p:nvSpPr>
        <p:spPr>
          <a:xfrm>
            <a:off x="914400" y="5105400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Doit </a:t>
            </a:r>
            <a:r>
              <a:rPr lang="en-US" sz="1800" dirty="0" err="1">
                <a:solidFill>
                  <a:schemeClr val="tx1"/>
                </a:solidFill>
              </a:rPr>
              <a:t>être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utilisée</a:t>
            </a:r>
            <a:r>
              <a:rPr lang="en-US" sz="1800" dirty="0">
                <a:solidFill>
                  <a:schemeClr val="tx1"/>
                </a:solidFill>
              </a:rPr>
              <a:t> dans le respect d’un </a:t>
            </a:r>
            <a:r>
              <a:rPr lang="en-US" sz="180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cadre </a:t>
            </a:r>
            <a:r>
              <a:rPr lang="en-US" sz="1800" dirty="0" err="1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é</a:t>
            </a:r>
            <a:r>
              <a:rPr lang="en-US" sz="1800" dirty="0" err="1">
                <a:solidFill>
                  <a:schemeClr val="tx1"/>
                </a:solidFill>
              </a:rPr>
              <a:t>thique</a:t>
            </a:r>
            <a:r>
              <a:rPr lang="en-US" sz="1800" dirty="0">
                <a:solidFill>
                  <a:schemeClr val="tx1"/>
                </a:solidFill>
              </a:rPr>
              <a:t> et </a:t>
            </a:r>
            <a:r>
              <a:rPr lang="en-US" sz="1800" dirty="0" err="1">
                <a:solidFill>
                  <a:schemeClr val="tx1"/>
                </a:solidFill>
              </a:rPr>
              <a:t>juridique</a:t>
            </a:r>
            <a:endParaRPr lang="en-US" sz="1800" dirty="0">
              <a:solidFill>
                <a:schemeClr val="tx1"/>
              </a:solidFill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03787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2FF5FE6-D88A-3012-766F-2719AA7EB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533400"/>
            <a:ext cx="6259907" cy="635000"/>
          </a:xfrm>
        </p:spPr>
        <p:txBody>
          <a:bodyPr/>
          <a:lstStyle/>
          <a:p>
            <a:r>
              <a:rPr lang="fr-FR" dirty="0"/>
              <a:t>Deux extraits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9630AC9-90B1-EFE4-E810-2461B37C8C9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48780"/>
          <a:stretch>
            <a:fillRect/>
          </a:stretch>
        </p:blipFill>
        <p:spPr>
          <a:xfrm>
            <a:off x="457199" y="1714500"/>
            <a:ext cx="8077879" cy="16383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975EC43F-3A50-D9FD-21B0-2197E8BECC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3581399"/>
            <a:ext cx="8125570" cy="2133601"/>
          </a:xfrm>
          <a:prstGeom prst="rect">
            <a:avLst/>
          </a:prstGeom>
          <a:ln>
            <a:solidFill>
              <a:schemeClr val="tx1"/>
            </a:solidFill>
          </a:ln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Encre 2">
                <a:extLst>
                  <a:ext uri="{FF2B5EF4-FFF2-40B4-BE49-F238E27FC236}">
                    <a16:creationId xmlns:a16="http://schemas.microsoft.com/office/drawing/2014/main" id="{B9385EDC-355F-2136-4BA2-595853D12C91}"/>
                  </a:ext>
                </a:extLst>
              </p14:cNvPr>
              <p14:cNvContentPartPr/>
              <p14:nvPr/>
            </p14:nvContentPartPr>
            <p14:xfrm>
              <a:off x="5910771" y="4974429"/>
              <a:ext cx="1947600" cy="55440"/>
            </p14:xfrm>
          </p:contentPart>
        </mc:Choice>
        <mc:Fallback>
          <p:pic>
            <p:nvPicPr>
              <p:cNvPr id="3" name="Encre 2">
                <a:extLst>
                  <a:ext uri="{FF2B5EF4-FFF2-40B4-BE49-F238E27FC236}">
                    <a16:creationId xmlns:a16="http://schemas.microsoft.com/office/drawing/2014/main" id="{B9385EDC-355F-2136-4BA2-595853D12C9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857131" y="4866429"/>
                <a:ext cx="2055240" cy="27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5" name="Encre 4">
                <a:extLst>
                  <a:ext uri="{FF2B5EF4-FFF2-40B4-BE49-F238E27FC236}">
                    <a16:creationId xmlns:a16="http://schemas.microsoft.com/office/drawing/2014/main" id="{C69FD74D-7CB5-41B6-6106-F6E125E9A2E5}"/>
                  </a:ext>
                </a:extLst>
              </p14:cNvPr>
              <p14:cNvContentPartPr/>
              <p14:nvPr/>
            </p14:nvContentPartPr>
            <p14:xfrm>
              <a:off x="1109811" y="5192229"/>
              <a:ext cx="2983320" cy="21960"/>
            </p14:xfrm>
          </p:contentPart>
        </mc:Choice>
        <mc:Fallback>
          <p:pic>
            <p:nvPicPr>
              <p:cNvPr id="5" name="Encre 4">
                <a:extLst>
                  <a:ext uri="{FF2B5EF4-FFF2-40B4-BE49-F238E27FC236}">
                    <a16:creationId xmlns:a16="http://schemas.microsoft.com/office/drawing/2014/main" id="{C69FD74D-7CB5-41B6-6106-F6E125E9A2E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56171" y="5084229"/>
                <a:ext cx="3090960" cy="23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9" name="Encre 8">
                <a:extLst>
                  <a:ext uri="{FF2B5EF4-FFF2-40B4-BE49-F238E27FC236}">
                    <a16:creationId xmlns:a16="http://schemas.microsoft.com/office/drawing/2014/main" id="{672CEB90-CA62-C887-7871-8AB8AF56FF81}"/>
                  </a:ext>
                </a:extLst>
              </p14:cNvPr>
              <p14:cNvContentPartPr/>
              <p14:nvPr/>
            </p14:nvContentPartPr>
            <p14:xfrm>
              <a:off x="4223451" y="2351469"/>
              <a:ext cx="3984480" cy="97920"/>
            </p14:xfrm>
          </p:contentPart>
        </mc:Choice>
        <mc:Fallback>
          <p:pic>
            <p:nvPicPr>
              <p:cNvPr id="9" name="Encre 8">
                <a:extLst>
                  <a:ext uri="{FF2B5EF4-FFF2-40B4-BE49-F238E27FC236}">
                    <a16:creationId xmlns:a16="http://schemas.microsoft.com/office/drawing/2014/main" id="{672CEB90-CA62-C887-7871-8AB8AF56FF81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169451" y="2243469"/>
                <a:ext cx="4092120" cy="31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1" name="Encre 10">
                <a:extLst>
                  <a:ext uri="{FF2B5EF4-FFF2-40B4-BE49-F238E27FC236}">
                    <a16:creationId xmlns:a16="http://schemas.microsoft.com/office/drawing/2014/main" id="{E9B16E23-3091-9193-9502-C7C24B07ADF6}"/>
                  </a:ext>
                </a:extLst>
              </p14:cNvPr>
              <p14:cNvContentPartPr/>
              <p14:nvPr/>
            </p14:nvContentPartPr>
            <p14:xfrm>
              <a:off x="1088211" y="2568909"/>
              <a:ext cx="5269320" cy="55080"/>
            </p14:xfrm>
          </p:contentPart>
        </mc:Choice>
        <mc:Fallback>
          <p:pic>
            <p:nvPicPr>
              <p:cNvPr id="11" name="Encre 10">
                <a:extLst>
                  <a:ext uri="{FF2B5EF4-FFF2-40B4-BE49-F238E27FC236}">
                    <a16:creationId xmlns:a16="http://schemas.microsoft.com/office/drawing/2014/main" id="{E9B16E23-3091-9193-9502-C7C24B07ADF6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034571" y="2460909"/>
                <a:ext cx="5376960" cy="270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649176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D1B960B-BCBD-9A4D-6CF7-7C698C1E4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9093" y="402742"/>
            <a:ext cx="4242435" cy="492443"/>
          </a:xfrm>
        </p:spPr>
        <p:txBody>
          <a:bodyPr/>
          <a:lstStyle/>
          <a:p>
            <a:r>
              <a:rPr lang="fr-FR" sz="3200" dirty="0"/>
              <a:t>Faire publier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E5A3693-26FC-2726-B942-69F02F3C37E9}"/>
              </a:ext>
            </a:extLst>
          </p:cNvPr>
          <p:cNvSpPr txBox="1"/>
          <p:nvPr/>
        </p:nvSpPr>
        <p:spPr>
          <a:xfrm>
            <a:off x="457200" y="1524000"/>
            <a:ext cx="82296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fr-FR" b="1" i="0" dirty="0">
                <a:solidFill>
                  <a:srgbClr val="495057"/>
                </a:solidFill>
                <a:effectLst/>
                <a:latin typeface="-apple-system"/>
              </a:rPr>
              <a:t>Réalisation d'une activité dans le cadre de la semaine de la presse</a:t>
            </a:r>
          </a:p>
          <a:p>
            <a:pPr algn="l" rtl="0"/>
            <a:r>
              <a:rPr lang="fr-FR" b="1" dirty="0">
                <a:solidFill>
                  <a:srgbClr val="495057"/>
                </a:solidFill>
                <a:latin typeface="-apple-system"/>
              </a:rPr>
              <a:t>(</a:t>
            </a:r>
            <a:r>
              <a:rPr lang="fr-FR" b="1" i="0" dirty="0">
                <a:solidFill>
                  <a:srgbClr val="495057"/>
                </a:solidFill>
                <a:effectLst/>
                <a:latin typeface="-apple-system"/>
              </a:rPr>
              <a:t>une thématique pour chacun des groupes ):</a:t>
            </a:r>
          </a:p>
          <a:p>
            <a:pPr algn="l" rtl="0"/>
            <a:endParaRPr lang="fr-FR" b="1" i="0" dirty="0">
              <a:solidFill>
                <a:srgbClr val="495057"/>
              </a:solidFill>
              <a:effectLst/>
              <a:latin typeface="-apple-system"/>
            </a:endParaRPr>
          </a:p>
          <a:p>
            <a:pPr marL="285750" lvl="2" indent="-28575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b="0" i="0" dirty="0">
                <a:solidFill>
                  <a:srgbClr val="495057"/>
                </a:solidFill>
                <a:effectLst/>
                <a:latin typeface="-apple-system"/>
              </a:rPr>
              <a:t>Amener les élèves à comprendre ce qu'est une information</a:t>
            </a:r>
          </a:p>
          <a:p>
            <a:pPr marL="285750" lvl="2" indent="-28575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b="0" i="0" dirty="0">
                <a:solidFill>
                  <a:srgbClr val="495057"/>
                </a:solidFill>
                <a:effectLst/>
                <a:latin typeface="-apple-system"/>
              </a:rPr>
              <a:t>Amener les élèves à comprendre ce qu'est une encyclopédie</a:t>
            </a:r>
          </a:p>
          <a:p>
            <a:pPr marL="285750" lvl="2" indent="-28575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b="0" i="0" dirty="0">
                <a:solidFill>
                  <a:srgbClr val="495057"/>
                </a:solidFill>
                <a:effectLst/>
                <a:latin typeface="-apple-system"/>
              </a:rPr>
              <a:t>Plonger les élèves dans une rédaction argumentée pour produire un contenu scientifique</a:t>
            </a:r>
          </a:p>
          <a:p>
            <a:pPr marL="285750" lvl="2" indent="-28575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b="0" i="0" dirty="0">
                <a:solidFill>
                  <a:srgbClr val="495057"/>
                </a:solidFill>
                <a:effectLst/>
                <a:latin typeface="-apple-system"/>
              </a:rPr>
              <a:t>Evaluer les résultats d'une recherche d'information. </a:t>
            </a:r>
          </a:p>
          <a:p>
            <a:pPr marL="285750" lvl="2" indent="-28575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dirty="0">
                <a:solidFill>
                  <a:srgbClr val="495057"/>
                </a:solidFill>
                <a:latin typeface="-apple-system"/>
              </a:rPr>
              <a:t>Evaluer la fiabilité d’une information</a:t>
            </a:r>
            <a:endParaRPr lang="fr-FR" b="0" i="0" dirty="0">
              <a:solidFill>
                <a:srgbClr val="495057"/>
              </a:solidFill>
              <a:effectLst/>
              <a:latin typeface="-apple-system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667240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F2EE8C6-FBDA-593F-A465-D883D1620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9093" y="402742"/>
            <a:ext cx="5955107" cy="635000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E85235A-4C73-F093-2C59-8775FC6C98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3855"/>
            <a:ext cx="7156573" cy="6701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8210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227F01D-8897-4EDF-2578-B4049093F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1" y="402742"/>
            <a:ext cx="7772400" cy="553998"/>
          </a:xfrm>
        </p:spPr>
        <p:txBody>
          <a:bodyPr/>
          <a:lstStyle/>
          <a:p>
            <a:r>
              <a:rPr lang="fr-FR" sz="3600" dirty="0"/>
              <a:t>La technologie va plus vite que l’école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A401201B-72E8-1604-6027-B2FAFF22CC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1447800"/>
            <a:ext cx="6019800" cy="4660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8507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E8CB72-F5D4-097A-07B7-69612437F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9093" y="402742"/>
            <a:ext cx="4242435" cy="635000"/>
          </a:xfrm>
        </p:spPr>
        <p:txBody>
          <a:bodyPr wrap="square">
            <a:normAutofit/>
          </a:bodyPr>
          <a:lstStyle/>
          <a:p>
            <a:pPr>
              <a:lnSpc>
                <a:spcPct val="90000"/>
              </a:lnSpc>
            </a:pPr>
            <a:r>
              <a:rPr lang="fr-FR" sz="2200"/>
              <a:t>Importance des connaissances disciplinaires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A36F5C96-80AC-4434-2CB6-62C9C8FD5D3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4186" r="10564"/>
          <a:stretch>
            <a:fillRect/>
          </a:stretch>
        </p:blipFill>
        <p:spPr>
          <a:xfrm>
            <a:off x="457200" y="1577340"/>
            <a:ext cx="3977640" cy="4526280"/>
          </a:xfrm>
          <a:prstGeom prst="rect">
            <a:avLst/>
          </a:prstGeom>
          <a:noFill/>
        </p:spPr>
      </p:pic>
      <p:pic>
        <p:nvPicPr>
          <p:cNvPr id="8" name="Espace réservé du contenu 7">
            <a:extLst>
              <a:ext uri="{FF2B5EF4-FFF2-40B4-BE49-F238E27FC236}">
                <a16:creationId xmlns:a16="http://schemas.microsoft.com/office/drawing/2014/main" id="{C792A52E-79EC-6E3C-2741-BE4BBC6A572F}"/>
              </a:ext>
            </a:extLst>
          </p:cNvPr>
          <p:cNvPicPr>
            <a:picLocks noGrp="1" noChangeAspect="1"/>
          </p:cNvPicPr>
          <p:nvPr>
            <p:ph sz="half" idx="3"/>
          </p:nvPr>
        </p:nvPicPr>
        <p:blipFill>
          <a:blip r:embed="rId4"/>
          <a:stretch>
            <a:fillRect/>
          </a:stretch>
        </p:blipFill>
        <p:spPr>
          <a:xfrm>
            <a:off x="4708525" y="2703551"/>
            <a:ext cx="3978275" cy="2274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6875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hlinkClick r:id="rId3"/>
            <a:extLst>
              <a:ext uri="{FF2B5EF4-FFF2-40B4-BE49-F238E27FC236}">
                <a16:creationId xmlns:a16="http://schemas.microsoft.com/office/drawing/2014/main" id="{C78D2F15-3A54-4713-2280-90B93EB4FA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8510" y="889326"/>
            <a:ext cx="9095877" cy="914400"/>
          </a:xfrm>
          <a:prstGeom prst="rect">
            <a:avLst/>
          </a:prstGeom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id="{3646E537-40DD-C0BD-E043-8CEFEC869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9093" y="402742"/>
            <a:ext cx="4242435" cy="635000"/>
          </a:xfrm>
        </p:spPr>
        <p:txBody>
          <a:bodyPr/>
          <a:lstStyle/>
          <a:p>
            <a:r>
              <a:rPr lang="fr-FR" dirty="0"/>
              <a:t>Se Former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890E1928-3968-5C54-82CE-81D5FD3343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" y="1949545"/>
            <a:ext cx="5175326" cy="217183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7FB0D5D9-784C-5C12-6AD7-769E4DC7AF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98846" y="4267200"/>
            <a:ext cx="5871547" cy="2311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278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C059CC-94D5-4F83-C5C7-EEA430AEC9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3E4848-9F31-3473-65B0-399B17EF7E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446" y="2743200"/>
            <a:ext cx="7479107" cy="1649041"/>
          </a:xfrm>
        </p:spPr>
        <p:txBody>
          <a:bodyPr/>
          <a:lstStyle/>
          <a:p>
            <a:pPr lvl="0">
              <a:lnSpc>
                <a:spcPct val="115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fr-FR" sz="4800" b="1" kern="1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Institutionnalisation de l'EMI</a:t>
            </a:r>
            <a:endParaRPr lang="fr-FR" sz="4800" kern="100" dirty="0">
              <a:effectLst/>
              <a:latin typeface="+mj-lt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65006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EBE41D2-0870-5F2B-8B98-E2725DE2F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9093" y="402742"/>
            <a:ext cx="7098107" cy="1846659"/>
          </a:xfrm>
        </p:spPr>
        <p:txBody>
          <a:bodyPr/>
          <a:lstStyle/>
          <a:p>
            <a:r>
              <a:rPr lang="fr-FR" dirty="0"/>
              <a:t>Constat n°1 : nous vivons dans une </a:t>
            </a:r>
            <a:r>
              <a:rPr lang="fr-FR" b="1" dirty="0"/>
              <a:t>société de l'information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C56AC4F-2685-71B6-51EC-6384DAC7B7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2209800"/>
            <a:ext cx="8062595" cy="3108543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b="1" dirty="0">
                <a:latin typeface="Lucida Sans" charset="0"/>
              </a:rPr>
              <a:t>Société de l’information </a:t>
            </a:r>
            <a:r>
              <a:rPr lang="fr-FR" dirty="0">
                <a:latin typeface="Lucida Sans" charset="0"/>
              </a:rPr>
              <a:t>: société dans lequel les technologies de l’information jouent un rôle fondamental (continuité de la société industrielle).</a:t>
            </a:r>
          </a:p>
          <a:p>
            <a:endParaRPr lang="fr-FR" dirty="0">
              <a:latin typeface="Lucida Sans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>
                <a:latin typeface="Lucida Sans" charset="0"/>
              </a:rPr>
              <a:t>L'information devient la principale valeur marchande, son accès un enjeu économique, politique et  social</a:t>
            </a:r>
            <a:r>
              <a:rPr lang="fr-FR" b="1" dirty="0">
                <a:latin typeface="Lucida Sans" charset="0"/>
              </a:rPr>
              <a:t> </a:t>
            </a:r>
          </a:p>
          <a:p>
            <a:endParaRPr lang="fr-FR" b="1" dirty="0">
              <a:latin typeface="Lucida Sans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>
                <a:latin typeface="Lucida Sans" charset="0"/>
              </a:rPr>
              <a:t>Augmentation des publications et organisation de la connaissance</a:t>
            </a:r>
          </a:p>
          <a:p>
            <a:pPr>
              <a:lnSpc>
                <a:spcPts val="1800"/>
              </a:lnSpc>
              <a:spcAft>
                <a:spcPts val="600"/>
              </a:spcAft>
            </a:pPr>
            <a:endParaRPr lang="fr-FR" dirty="0"/>
          </a:p>
          <a:p>
            <a:pPr algn="ctr">
              <a:lnSpc>
                <a:spcPts val="1800"/>
              </a:lnSpc>
              <a:spcAft>
                <a:spcPts val="600"/>
              </a:spcAft>
            </a:pPr>
            <a:r>
              <a:rPr lang="fr-FR" dirty="0">
                <a:latin typeface="Lucida Sans" charset="0"/>
              </a:rPr>
              <a:t>Nécessité de posséder une </a:t>
            </a:r>
            <a:r>
              <a:rPr lang="fr-FR" b="1" dirty="0">
                <a:solidFill>
                  <a:srgbClr val="E45164"/>
                </a:solidFill>
                <a:latin typeface="Lucida Sans" charset="0"/>
              </a:rPr>
              <a:t>culture de l'information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535250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E847A8D-B682-E212-A5A8-E9CDB576C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9093" y="402742"/>
            <a:ext cx="6945707" cy="1846659"/>
          </a:xfrm>
        </p:spPr>
        <p:txBody>
          <a:bodyPr/>
          <a:lstStyle/>
          <a:p>
            <a:r>
              <a:rPr lang="fr-FR" dirty="0"/>
              <a:t>Constat n°2 : nous vivons dans une </a:t>
            </a:r>
            <a:r>
              <a:rPr lang="fr-FR" b="1" dirty="0"/>
              <a:t>société numérique</a:t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F9C6B51-309F-BDF8-0DB5-E249F922BD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2133600"/>
            <a:ext cx="8062595" cy="3877985"/>
          </a:xfrm>
        </p:spPr>
        <p:txBody>
          <a:bodyPr/>
          <a:lstStyle/>
          <a:p>
            <a:endParaRPr lang="fr-FR" dirty="0"/>
          </a:p>
          <a:p>
            <a:r>
              <a:rPr lang="fr-FR" b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Développement des technologies numériques </a:t>
            </a:r>
          </a:p>
          <a:p>
            <a:endParaRPr lang="fr-FR" b="1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r>
              <a:rPr lang="fr-FR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Société immergée dans un environnement médiatique continu via le numérique: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FR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multiplication des écrans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FR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explosion informationnelle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FR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nouveaux modes d’accès à l’information et de sa production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FR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nouveaux modes de communication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FR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traçabilités des individus…</a:t>
            </a:r>
          </a:p>
          <a:p>
            <a:endParaRPr lang="fr-FR" b="1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algn="ctr"/>
            <a:r>
              <a:rPr lang="fr-FR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Nécessité d'une </a:t>
            </a:r>
            <a:r>
              <a:rPr lang="fr-FR" b="1" dirty="0">
                <a:solidFill>
                  <a:srgbClr val="E45164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culture médiatique et informatique</a:t>
            </a:r>
          </a:p>
          <a:p>
            <a:pPr algn="ctr"/>
            <a:r>
              <a:rPr lang="fr-FR" b="1" dirty="0"/>
              <a:t> 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878365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061D02-3A76-63C8-0824-B9C8B5CD1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02743"/>
            <a:ext cx="7772399" cy="1426057"/>
          </a:xfrm>
        </p:spPr>
        <p:txBody>
          <a:bodyPr/>
          <a:lstStyle/>
          <a:p>
            <a:pPr algn="l" rtl="0"/>
            <a:r>
              <a:rPr lang="fr-FR" sz="3200" dirty="0"/>
              <a:t>« </a:t>
            </a:r>
            <a:r>
              <a:rPr lang="fr-FR" sz="2400" b="1" dirty="0">
                <a:latin typeface="Lato" panose="020F0502020204030203" pitchFamily="34" charset="0"/>
              </a:rPr>
              <a:t>L’école et la famille partagent la responsabilité de préparer les jeunes à vivre dans un monde dominé par les images, les mots et les sons</a:t>
            </a:r>
            <a:r>
              <a:rPr lang="fr-FR" sz="3200" b="1" dirty="0">
                <a:latin typeface="Lato" panose="020F0502020204030203" pitchFamily="34" charset="0"/>
              </a:rPr>
              <a:t>. »</a:t>
            </a:r>
            <a:br>
              <a:rPr lang="fr-FR" sz="3200" b="1" dirty="0"/>
            </a:br>
            <a:endParaRPr lang="fr-FR" sz="3200" b="1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59227F6-6C86-507E-D533-0FB65F11F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981200"/>
            <a:ext cx="3657600" cy="3600986"/>
          </a:xfrm>
        </p:spPr>
        <p:txBody>
          <a:bodyPr/>
          <a:lstStyle/>
          <a:p>
            <a:r>
              <a:rPr lang="fr-FR" b="1" dirty="0">
                <a:solidFill>
                  <a:srgbClr val="E45164"/>
                </a:solidFill>
              </a:rPr>
              <a:t>Education aux médias</a:t>
            </a:r>
          </a:p>
          <a:p>
            <a:r>
              <a:rPr lang="fr-FR" dirty="0"/>
              <a:t>« Renforcer de la citoyenneté par le développement de la pensée critique et d’une conscience politique ». </a:t>
            </a:r>
          </a:p>
          <a:p>
            <a:endParaRPr lang="fr-FR" dirty="0"/>
          </a:p>
          <a:p>
            <a:r>
              <a:rPr lang="fr-FR" b="1" dirty="0">
                <a:solidFill>
                  <a:srgbClr val="E45164"/>
                </a:solidFill>
              </a:rPr>
              <a:t>1976</a:t>
            </a:r>
            <a:r>
              <a:rPr lang="fr-FR" dirty="0"/>
              <a:t> : Réforme Haby</a:t>
            </a:r>
          </a:p>
          <a:p>
            <a:endParaRPr lang="fr-FR" dirty="0"/>
          </a:p>
          <a:p>
            <a:r>
              <a:rPr lang="fr-FR" b="1" dirty="0">
                <a:solidFill>
                  <a:srgbClr val="E45164"/>
                </a:solidFill>
              </a:rPr>
              <a:t>1982 : </a:t>
            </a:r>
          </a:p>
          <a:p>
            <a:r>
              <a:rPr lang="fr-FR" dirty="0"/>
              <a:t>Déclaration de Grünwald (UNESCO)</a:t>
            </a:r>
          </a:p>
          <a:p>
            <a:r>
              <a:rPr lang="fr-FR" dirty="0"/>
              <a:t>Rapport Gonnet et </a:t>
            </a:r>
            <a:r>
              <a:rPr lang="fr-FR" dirty="0" err="1"/>
              <a:t>Vandervoode</a:t>
            </a:r>
            <a:endParaRPr lang="fr-FR" dirty="0"/>
          </a:p>
          <a:p>
            <a:endParaRPr lang="fr-FR" dirty="0"/>
          </a:p>
          <a:p>
            <a:r>
              <a:rPr lang="fr-FR" b="1" dirty="0">
                <a:solidFill>
                  <a:srgbClr val="E45164"/>
                </a:solidFill>
              </a:rPr>
              <a:t>1983  </a:t>
            </a:r>
            <a:r>
              <a:rPr lang="fr-FR" dirty="0"/>
              <a:t>: CLEMI</a:t>
            </a:r>
          </a:p>
          <a:p>
            <a:endParaRPr lang="fr-FR" dirty="0"/>
          </a:p>
        </p:txBody>
      </p:sp>
      <p:sp>
        <p:nvSpPr>
          <p:cNvPr id="4" name="Espace réservé du texte 2">
            <a:extLst>
              <a:ext uri="{FF2B5EF4-FFF2-40B4-BE49-F238E27FC236}">
                <a16:creationId xmlns:a16="http://schemas.microsoft.com/office/drawing/2014/main" id="{A3D5F7E1-ED03-59BF-0E08-90CF8661151B}"/>
              </a:ext>
            </a:extLst>
          </p:cNvPr>
          <p:cNvSpPr txBox="1">
            <a:spLocks/>
          </p:cNvSpPr>
          <p:nvPr/>
        </p:nvSpPr>
        <p:spPr>
          <a:xfrm>
            <a:off x="4572000" y="1905000"/>
            <a:ext cx="4242435" cy="360098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>
                <a:solidFill>
                  <a:srgbClr val="E45164"/>
                </a:solidFill>
              </a:rPr>
              <a:t>Education à l’information</a:t>
            </a:r>
          </a:p>
          <a:p>
            <a:r>
              <a:rPr lang="fr-FR" dirty="0"/>
              <a:t>« Disposer de ressources pertinentes pour parvenir à se constituer un avis ». </a:t>
            </a:r>
          </a:p>
          <a:p>
            <a:endParaRPr lang="fr-FR" dirty="0"/>
          </a:p>
          <a:p>
            <a:r>
              <a:rPr lang="fr-FR" b="1" dirty="0">
                <a:solidFill>
                  <a:srgbClr val="E45164"/>
                </a:solidFill>
              </a:rPr>
              <a:t>1948</a:t>
            </a:r>
            <a:r>
              <a:rPr lang="fr-FR" dirty="0"/>
              <a:t> : article 19 de la Déclaration universelle des droits de l'Homme</a:t>
            </a:r>
          </a:p>
          <a:p>
            <a:endParaRPr lang="fr-FR" dirty="0"/>
          </a:p>
          <a:p>
            <a:r>
              <a:rPr lang="fr-FR" b="1" dirty="0">
                <a:solidFill>
                  <a:srgbClr val="E45164"/>
                </a:solidFill>
              </a:rPr>
              <a:t>1974 </a:t>
            </a:r>
            <a:r>
              <a:rPr lang="fr-FR" dirty="0"/>
              <a:t>: </a:t>
            </a:r>
            <a:r>
              <a:rPr lang="fr-FR" i="1" dirty="0"/>
              <a:t>information literacy </a:t>
            </a:r>
            <a:r>
              <a:rPr lang="fr-FR" dirty="0"/>
              <a:t>(Paul Zurkowski)</a:t>
            </a:r>
          </a:p>
          <a:p>
            <a:endParaRPr lang="fr-FR" dirty="0"/>
          </a:p>
          <a:p>
            <a:r>
              <a:rPr lang="fr-FR" b="1" dirty="0">
                <a:solidFill>
                  <a:srgbClr val="E45164"/>
                </a:solidFill>
              </a:rPr>
              <a:t>2003</a:t>
            </a:r>
            <a:r>
              <a:rPr lang="fr-FR" dirty="0"/>
              <a:t> : Déclaration de Prague  (UNESCO)</a:t>
            </a:r>
          </a:p>
          <a:p>
            <a:endParaRPr lang="fr-FR" dirty="0"/>
          </a:p>
          <a:p>
            <a:r>
              <a:rPr lang="fr-FR" b="1" dirty="0">
                <a:solidFill>
                  <a:srgbClr val="E45164"/>
                </a:solidFill>
              </a:rPr>
              <a:t>2005</a:t>
            </a:r>
            <a:r>
              <a:rPr lang="fr-FR" dirty="0"/>
              <a:t> : Proclamation d’Alexandrie (UNESCO)</a:t>
            </a:r>
          </a:p>
          <a:p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7BD1462-125F-A02D-3681-E04B0B1C565D}"/>
              </a:ext>
            </a:extLst>
          </p:cNvPr>
          <p:cNvSpPr txBox="1"/>
          <p:nvPr/>
        </p:nvSpPr>
        <p:spPr>
          <a:xfrm>
            <a:off x="914400" y="5562600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E45164"/>
                </a:solidFill>
                <a:latin typeface="+mn-lt"/>
              </a:rPr>
              <a:t>2013</a:t>
            </a:r>
            <a:r>
              <a:rPr lang="fr-FR" dirty="0">
                <a:latin typeface="+mn-lt"/>
              </a:rPr>
              <a:t> : </a:t>
            </a:r>
            <a:r>
              <a:rPr lang="fr-FR" b="1" dirty="0">
                <a:solidFill>
                  <a:srgbClr val="E45164"/>
                </a:solidFill>
                <a:latin typeface="+mn-lt"/>
              </a:rPr>
              <a:t>Education aux médias et à l’information </a:t>
            </a:r>
            <a:r>
              <a:rPr lang="fr-FR" dirty="0">
                <a:latin typeface="+mn-lt"/>
              </a:rPr>
              <a:t>intégrée dans le socle commun puis dans le </a:t>
            </a:r>
            <a:r>
              <a:rPr lang="fr-FR" b="1" dirty="0">
                <a:solidFill>
                  <a:srgbClr val="E45164"/>
                </a:solidFill>
                <a:latin typeface="+mn-lt"/>
              </a:rPr>
              <a:t>parcours citoyen (2015)</a:t>
            </a:r>
          </a:p>
        </p:txBody>
      </p:sp>
    </p:spTree>
    <p:extLst>
      <p:ext uri="{BB962C8B-B14F-4D97-AF65-F5344CB8AC3E}">
        <p14:creationId xmlns:p14="http://schemas.microsoft.com/office/powerpoint/2010/main" val="41560665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D9B33F2-3B47-A4A4-95F8-325513A5B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88" y="457200"/>
            <a:ext cx="7858023" cy="492443"/>
          </a:xfrm>
        </p:spPr>
        <p:txBody>
          <a:bodyPr/>
          <a:lstStyle/>
          <a:p>
            <a:r>
              <a:rPr lang="fr-FR" sz="3200" dirty="0"/>
              <a:t>UNESCO : Media &amp; Information literacy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161BD87-069C-B173-14FA-3F1925C7E7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1697" y="5429253"/>
            <a:ext cx="8062595" cy="553998"/>
          </a:xfrm>
        </p:spPr>
        <p:txBody>
          <a:bodyPr/>
          <a:lstStyle/>
          <a:p>
            <a:pPr algn="ctr"/>
            <a:r>
              <a:rPr lang="fr-FR" b="1" i="1" dirty="0">
                <a:solidFill>
                  <a:srgbClr val="000000"/>
                </a:solidFill>
              </a:rPr>
              <a:t>L</a:t>
            </a:r>
            <a:r>
              <a:rPr lang="fr-FR" sz="1800" b="1" i="1" u="none" strike="noStrike" baseline="0" dirty="0">
                <a:solidFill>
                  <a:srgbClr val="000000"/>
                </a:solidFill>
              </a:rPr>
              <a:t>’information est pour tous : la comprendre, la créer ou l’acquérir doit être possible pour tous les citoyens </a:t>
            </a:r>
            <a:endParaRPr lang="fr-FR" b="1" i="1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BE04408-1A3E-E07E-274B-39A8BD35C3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427" y="1104881"/>
            <a:ext cx="7367373" cy="4169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7089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D529E1F8-7BCA-BAA3-D6A4-426F6BAFD20F}"/>
              </a:ext>
            </a:extLst>
          </p:cNvPr>
          <p:cNvSpPr/>
          <p:nvPr/>
        </p:nvSpPr>
        <p:spPr>
          <a:xfrm>
            <a:off x="5007015" y="1939268"/>
            <a:ext cx="3844428" cy="346115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FCACE14-334C-4A70-AC44-57FEF89E9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754" y="748301"/>
            <a:ext cx="5506491" cy="685800"/>
          </a:xfrm>
          <a:noFill/>
          <a:ln>
            <a:solidFill>
              <a:schemeClr val="bg1"/>
            </a:solidFill>
          </a:ln>
        </p:spPr>
        <p:txBody>
          <a:bodyPr anchor="ctr">
            <a:noAutofit/>
          </a:bodyPr>
          <a:lstStyle/>
          <a:p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EMI, un terme polysémique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8299EFA4-178B-8320-A01A-E5D3E3E790E0}"/>
              </a:ext>
            </a:extLst>
          </p:cNvPr>
          <p:cNvSpPr txBox="1"/>
          <p:nvPr/>
        </p:nvSpPr>
        <p:spPr>
          <a:xfrm>
            <a:off x="447519" y="1550708"/>
            <a:ext cx="4225024" cy="43858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latin typeface="+mj-lt"/>
                <a:cs typeface="Calibri" panose="020F0502020204030204" pitchFamily="34" charset="0"/>
              </a:rPr>
              <a:t>4 domaines de compétences (MENJ, 2015)</a:t>
            </a:r>
          </a:p>
          <a:p>
            <a:endParaRPr lang="en-US" sz="1500" b="1" dirty="0">
              <a:cs typeface="Calibri" panose="020F0502020204030204" pitchFamily="34" charset="0"/>
            </a:endParaRPr>
          </a:p>
          <a:p>
            <a:pPr marL="214313" indent="-214313">
              <a:spcAft>
                <a:spcPts val="9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fr-FR" dirty="0"/>
              <a:t>Découvrir les médias sous leurs différentes formes </a:t>
            </a:r>
            <a:r>
              <a:rPr lang="fr-FR" dirty="0">
                <a:solidFill>
                  <a:srgbClr val="000000"/>
                </a:solidFill>
              </a:rPr>
              <a:t>(</a:t>
            </a:r>
            <a:r>
              <a:rPr lang="fr-FR" b="1" dirty="0">
                <a:solidFill>
                  <a:srgbClr val="000000"/>
                </a:solidFill>
              </a:rPr>
              <a:t>éducation aux médias</a:t>
            </a:r>
            <a:r>
              <a:rPr lang="fr-FR" dirty="0">
                <a:solidFill>
                  <a:srgbClr val="000000"/>
                </a:solidFill>
              </a:rPr>
              <a:t>) </a:t>
            </a:r>
          </a:p>
          <a:p>
            <a:pPr marL="214313" indent="-214313">
              <a:spcAft>
                <a:spcPts val="9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fr-FR" dirty="0"/>
              <a:t>Rechercher, identifier et organiser l’information</a:t>
            </a:r>
            <a:r>
              <a:rPr lang="fr-FR" dirty="0">
                <a:solidFill>
                  <a:srgbClr val="000000"/>
                </a:solidFill>
              </a:rPr>
              <a:t> (</a:t>
            </a:r>
            <a:r>
              <a:rPr lang="fr-FR" b="1" dirty="0">
                <a:solidFill>
                  <a:srgbClr val="000000"/>
                </a:solidFill>
              </a:rPr>
              <a:t>éducation à l’info-documentation</a:t>
            </a:r>
            <a:r>
              <a:rPr lang="fr-FR" dirty="0">
                <a:solidFill>
                  <a:srgbClr val="000000"/>
                </a:solidFill>
              </a:rPr>
              <a:t>)</a:t>
            </a:r>
          </a:p>
          <a:p>
            <a:pPr marL="214313" indent="-214313">
              <a:spcAft>
                <a:spcPts val="9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fr-FR" dirty="0"/>
              <a:t>Découvrir ses droits </a:t>
            </a:r>
            <a:br>
              <a:rPr lang="fr-FR" dirty="0"/>
            </a:br>
            <a:r>
              <a:rPr lang="fr-FR" dirty="0"/>
              <a:t>et ses responsabilités dans l’usage</a:t>
            </a:r>
            <a:br>
              <a:rPr lang="fr-FR" dirty="0"/>
            </a:br>
            <a:r>
              <a:rPr lang="fr-FR" dirty="0"/>
              <a:t>des médias (</a:t>
            </a:r>
            <a:r>
              <a:rPr lang="fr-FR" dirty="0">
                <a:solidFill>
                  <a:srgbClr val="000000"/>
                </a:solidFill>
              </a:rPr>
              <a:t>(</a:t>
            </a:r>
            <a:r>
              <a:rPr lang="fr-FR" b="1" dirty="0">
                <a:solidFill>
                  <a:srgbClr val="000000"/>
                </a:solidFill>
              </a:rPr>
              <a:t>maitrise du numérique</a:t>
            </a:r>
            <a:r>
              <a:rPr lang="fr-FR" dirty="0">
                <a:solidFill>
                  <a:srgbClr val="000000"/>
                </a:solidFill>
              </a:rPr>
              <a:t>)</a:t>
            </a:r>
          </a:p>
          <a:p>
            <a:pPr marL="214313" indent="-214313">
              <a:spcAft>
                <a:spcPts val="9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fr-FR" dirty="0"/>
              <a:t>Écrire, créer, publier ; réaliser </a:t>
            </a:r>
            <a:br>
              <a:rPr lang="fr-FR" dirty="0"/>
            </a:br>
            <a:r>
              <a:rPr lang="fr-FR" dirty="0"/>
              <a:t>une production collective </a:t>
            </a:r>
            <a:r>
              <a:rPr lang="fr-FR" dirty="0">
                <a:solidFill>
                  <a:srgbClr val="000000"/>
                </a:solidFill>
              </a:rPr>
              <a:t>(</a:t>
            </a:r>
            <a:r>
              <a:rPr lang="fr-FR" b="1" dirty="0">
                <a:solidFill>
                  <a:srgbClr val="000000"/>
                </a:solidFill>
              </a:rPr>
              <a:t>soft </a:t>
            </a:r>
            <a:r>
              <a:rPr lang="fr-FR" b="1" dirty="0" err="1">
                <a:solidFill>
                  <a:srgbClr val="000000"/>
                </a:solidFill>
              </a:rPr>
              <a:t>skills</a:t>
            </a:r>
            <a:r>
              <a:rPr lang="fr-FR" dirty="0">
                <a:solidFill>
                  <a:srgbClr val="000000"/>
                </a:solidFill>
              </a:rPr>
              <a:t>)</a:t>
            </a:r>
            <a:endParaRPr lang="fr-FR" b="1" dirty="0">
              <a:cs typeface="Calibri" panose="020F0502020204030204" pitchFamily="34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934BC2C-7B35-0B77-D545-13F0EF51F0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0829" y="5766447"/>
            <a:ext cx="523427" cy="686504"/>
          </a:xfrm>
          <a:prstGeom prst="rect">
            <a:avLst/>
          </a:prstGeom>
        </p:spPr>
      </p:pic>
      <p:grpSp>
        <p:nvGrpSpPr>
          <p:cNvPr id="4" name="Groupe 3">
            <a:extLst>
              <a:ext uri="{FF2B5EF4-FFF2-40B4-BE49-F238E27FC236}">
                <a16:creationId xmlns:a16="http://schemas.microsoft.com/office/drawing/2014/main" id="{0E84DB38-E340-2655-D8A1-9BA8098E373B}"/>
              </a:ext>
            </a:extLst>
          </p:cNvPr>
          <p:cNvGrpSpPr/>
          <p:nvPr/>
        </p:nvGrpSpPr>
        <p:grpSpPr>
          <a:xfrm>
            <a:off x="5063028" y="2200781"/>
            <a:ext cx="3788415" cy="2938131"/>
            <a:chOff x="5122671" y="1570392"/>
            <a:chExt cx="3788415" cy="2938131"/>
          </a:xfrm>
        </p:grpSpPr>
        <p:sp>
          <p:nvSpPr>
            <p:cNvPr id="5" name="Rectangle : coins arrondis 4">
              <a:extLst>
                <a:ext uri="{FF2B5EF4-FFF2-40B4-BE49-F238E27FC236}">
                  <a16:creationId xmlns:a16="http://schemas.microsoft.com/office/drawing/2014/main" id="{4391898F-EF68-6936-E09E-54448EE60DDA}"/>
                </a:ext>
              </a:extLst>
            </p:cNvPr>
            <p:cNvSpPr/>
            <p:nvPr/>
          </p:nvSpPr>
          <p:spPr>
            <a:xfrm>
              <a:off x="5198095" y="2050805"/>
              <a:ext cx="3534506" cy="567104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>
                  <a:solidFill>
                    <a:schemeClr val="tx1"/>
                  </a:solidFill>
                </a:rPr>
                <a:t>Information news</a:t>
              </a:r>
              <a:endParaRPr lang="fr-FR" b="1" dirty="0">
                <a:solidFill>
                  <a:srgbClr val="FF0000"/>
                </a:solidFill>
              </a:endParaRPr>
            </a:p>
            <a:p>
              <a:pPr algn="ctr"/>
              <a:r>
                <a:rPr lang="fr-FR" b="1" dirty="0">
                  <a:solidFill>
                    <a:schemeClr val="tx1"/>
                  </a:solidFill>
                </a:rPr>
                <a:t>Littératie médiatique</a:t>
              </a:r>
            </a:p>
          </p:txBody>
        </p:sp>
        <p:sp>
          <p:nvSpPr>
            <p:cNvPr id="7" name="Rectangle : coins arrondis 6">
              <a:extLst>
                <a:ext uri="{FF2B5EF4-FFF2-40B4-BE49-F238E27FC236}">
                  <a16:creationId xmlns:a16="http://schemas.microsoft.com/office/drawing/2014/main" id="{15297D05-54E8-91CD-E150-00EA943FB85E}"/>
                </a:ext>
              </a:extLst>
            </p:cNvPr>
            <p:cNvSpPr/>
            <p:nvPr/>
          </p:nvSpPr>
          <p:spPr>
            <a:xfrm>
              <a:off x="5209857" y="2868490"/>
              <a:ext cx="3534506" cy="567104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tx1"/>
                </a:solidFill>
              </a:endParaRPr>
            </a:p>
            <a:p>
              <a:pPr algn="ctr"/>
              <a:r>
                <a:rPr lang="fr-FR" dirty="0">
                  <a:solidFill>
                    <a:schemeClr val="tx1"/>
                  </a:solidFill>
                </a:rPr>
                <a:t>Information connaissance</a:t>
              </a:r>
            </a:p>
            <a:p>
              <a:pPr algn="ctr"/>
              <a:r>
                <a:rPr lang="fr-FR" b="1" dirty="0">
                  <a:solidFill>
                    <a:schemeClr val="tx1"/>
                  </a:solidFill>
                </a:rPr>
                <a:t>Littératie informationnelle</a:t>
              </a:r>
            </a:p>
            <a:p>
              <a:pPr algn="ctr"/>
              <a:endParaRPr lang="fr-FR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 : coins arrondis 9">
              <a:extLst>
                <a:ext uri="{FF2B5EF4-FFF2-40B4-BE49-F238E27FC236}">
                  <a16:creationId xmlns:a16="http://schemas.microsoft.com/office/drawing/2014/main" id="{2C26631C-316A-59C9-F1D2-2B4531605C58}"/>
                </a:ext>
              </a:extLst>
            </p:cNvPr>
            <p:cNvSpPr/>
            <p:nvPr/>
          </p:nvSpPr>
          <p:spPr>
            <a:xfrm>
              <a:off x="5198095" y="3672988"/>
              <a:ext cx="3534506" cy="567104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35000" algn="ctr"/>
              <a:endParaRPr lang="fr-FR" dirty="0">
                <a:solidFill>
                  <a:schemeClr val="tx1"/>
                </a:solidFill>
              </a:endParaRPr>
            </a:p>
            <a:p>
              <a:pPr marL="135000" algn="ctr"/>
              <a:r>
                <a:rPr lang="fr-FR" dirty="0">
                  <a:solidFill>
                    <a:schemeClr val="tx1"/>
                  </a:solidFill>
                </a:rPr>
                <a:t>Information data</a:t>
              </a:r>
            </a:p>
            <a:p>
              <a:pPr marL="135000" algn="ctr"/>
              <a:r>
                <a:rPr lang="fr-FR" b="1" dirty="0">
                  <a:solidFill>
                    <a:schemeClr val="tx1"/>
                  </a:solidFill>
                </a:rPr>
                <a:t>Littératie des </a:t>
              </a:r>
              <a:r>
                <a:rPr lang="fr-FR" b="1" dirty="0">
                  <a:solidFill>
                    <a:schemeClr val="tx2"/>
                  </a:solidFill>
                </a:rPr>
                <a:t>données</a:t>
              </a:r>
            </a:p>
            <a:p>
              <a:pPr algn="ctr"/>
              <a:endParaRPr lang="fr-FR" dirty="0">
                <a:solidFill>
                  <a:schemeClr val="tx1"/>
                </a:solidFill>
              </a:endParaRPr>
            </a:p>
          </p:txBody>
        </p:sp>
        <p:sp>
          <p:nvSpPr>
            <p:cNvPr id="14" name="Flèche : demi-tour 13">
              <a:extLst>
                <a:ext uri="{FF2B5EF4-FFF2-40B4-BE49-F238E27FC236}">
                  <a16:creationId xmlns:a16="http://schemas.microsoft.com/office/drawing/2014/main" id="{92740AA9-58A8-B88D-06B8-EA749E037C50}"/>
                </a:ext>
              </a:extLst>
            </p:cNvPr>
            <p:cNvSpPr/>
            <p:nvPr/>
          </p:nvSpPr>
          <p:spPr>
            <a:xfrm>
              <a:off x="5376580" y="1570392"/>
              <a:ext cx="3534506" cy="1757365"/>
            </a:xfrm>
            <a:prstGeom prst="uturnArrow">
              <a:avLst>
                <a:gd name="adj1" fmla="val 6694"/>
                <a:gd name="adj2" fmla="val 25000"/>
                <a:gd name="adj3" fmla="val 25000"/>
                <a:gd name="adj4" fmla="val 43750"/>
                <a:gd name="adj5" fmla="val 75000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15" name="Flèche : demi-tour 14">
              <a:extLst>
                <a:ext uri="{FF2B5EF4-FFF2-40B4-BE49-F238E27FC236}">
                  <a16:creationId xmlns:a16="http://schemas.microsoft.com/office/drawing/2014/main" id="{A26A4EDE-D632-FB3B-F5C7-4BA948744B27}"/>
                </a:ext>
              </a:extLst>
            </p:cNvPr>
            <p:cNvSpPr/>
            <p:nvPr/>
          </p:nvSpPr>
          <p:spPr>
            <a:xfrm rot="10800000">
              <a:off x="5122671" y="3125380"/>
              <a:ext cx="3338141" cy="1383143"/>
            </a:xfrm>
            <a:prstGeom prst="uturnArrow">
              <a:avLst>
                <a:gd name="adj1" fmla="val 6694"/>
                <a:gd name="adj2" fmla="val 25000"/>
                <a:gd name="adj3" fmla="val 25000"/>
                <a:gd name="adj4" fmla="val 43750"/>
                <a:gd name="adj5" fmla="val 75000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3063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1248</TotalTime>
  <Words>1920</Words>
  <Application>Microsoft Office PowerPoint</Application>
  <PresentationFormat>Affichage à l'écran (4:3)</PresentationFormat>
  <Paragraphs>236</Paragraphs>
  <Slides>33</Slides>
  <Notes>16</Notes>
  <HiddenSlides>0</HiddenSlides>
  <MMClips>0</MMClips>
  <ScaleCrop>false</ScaleCrop>
  <HeadingPairs>
    <vt:vector size="6" baseType="variant">
      <vt:variant>
        <vt:lpstr>Polices utilisées</vt:lpstr>
      </vt:variant>
      <vt:variant>
        <vt:i4>13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33</vt:i4>
      </vt:variant>
    </vt:vector>
  </HeadingPairs>
  <TitlesOfParts>
    <vt:vector size="47" baseType="lpstr">
      <vt:lpstr>-apple-system</vt:lpstr>
      <vt:lpstr>Aptos</vt:lpstr>
      <vt:lpstr>Arial</vt:lpstr>
      <vt:lpstr>Calibri</vt:lpstr>
      <vt:lpstr>Cambria</vt:lpstr>
      <vt:lpstr>Courier New</vt:lpstr>
      <vt:lpstr>Lato</vt:lpstr>
      <vt:lpstr>Lucida Sans</vt:lpstr>
      <vt:lpstr>Lucida Sans Unicode</vt:lpstr>
      <vt:lpstr>Sagona Book</vt:lpstr>
      <vt:lpstr>Symbol</vt:lpstr>
      <vt:lpstr>Times New Roman</vt:lpstr>
      <vt:lpstr>Wingdings</vt:lpstr>
      <vt:lpstr>Office Theme</vt:lpstr>
      <vt:lpstr>EMI et 1er degré</vt:lpstr>
      <vt:lpstr>EMI ?</vt:lpstr>
      <vt:lpstr>Faire publier</vt:lpstr>
      <vt:lpstr>Institutionnalisation de l'EMI</vt:lpstr>
      <vt:lpstr>Constat n°1 : nous vivons dans une société de l'information</vt:lpstr>
      <vt:lpstr>Constat n°2 : nous vivons dans une société numérique </vt:lpstr>
      <vt:lpstr>« L’école et la famille partagent la responsabilité de préparer les jeunes à vivre dans un monde dominé par les images, les mots et les sons. » </vt:lpstr>
      <vt:lpstr>UNESCO : Media &amp; Information literacy</vt:lpstr>
      <vt:lpstr>EMI, un terme polysémique</vt:lpstr>
      <vt:lpstr>Orientations pour l’EMI (cycles 2 et 3, 2016)</vt:lpstr>
      <vt:lpstr>L’EMI et Socle Commun de Connaissances, de Compétences et de Culture (SCCCC)</vt:lpstr>
      <vt:lpstr>Compétences du domaine 2 // Mise en activité</vt:lpstr>
      <vt:lpstr>EMI, « composante des actions relatives aux valeurs de la République »</vt:lpstr>
      <vt:lpstr>« L’EMI vise à éclairer le paysage informationnel dans lequel évoluent les élèves »</vt:lpstr>
      <vt:lpstr>Vademecum EMI (extrait)</vt:lpstr>
      <vt:lpstr>Vers une Education à la Culture  et à la Citoyenneté numérique</vt:lpstr>
      <vt:lpstr>ECCN</vt:lpstr>
      <vt:lpstr>Présentation PowerPoint</vt:lpstr>
      <vt:lpstr>Mettre en place l’EMI dans sa classe</vt:lpstr>
      <vt:lpstr>Priorités institutionnelles</vt:lpstr>
      <vt:lpstr>Savoir chercher, Savoir vérifier,  Savoir publier</vt:lpstr>
      <vt:lpstr>Présentation PowerPoint</vt:lpstr>
      <vt:lpstr>Deux entrées</vt:lpstr>
      <vt:lpstr>S’inscrire dans une démarche scientifique</vt:lpstr>
      <vt:lpstr>3 exemples d’investigation</vt:lpstr>
      <vt:lpstr>Savoir s’informer</vt:lpstr>
      <vt:lpstr>TRAME PEDAGOGIQUE 1</vt:lpstr>
      <vt:lpstr>Et l’IA ?</vt:lpstr>
      <vt:lpstr>Deux extraits</vt:lpstr>
      <vt:lpstr>Présentation PowerPoint</vt:lpstr>
      <vt:lpstr>La technologie va plus vite que l’école</vt:lpstr>
      <vt:lpstr>Importance des connaissances disciplinaires</vt:lpstr>
      <vt:lpstr>Se Former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Microsoft Office User</dc:creator>
  <cp:lastModifiedBy>Florence Colin</cp:lastModifiedBy>
  <cp:revision>35</cp:revision>
  <dcterms:created xsi:type="dcterms:W3CDTF">2024-12-08T07:22:23Z</dcterms:created>
  <dcterms:modified xsi:type="dcterms:W3CDTF">2025-10-13T09:14:35Z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2022-02-13T00:00:00Z</vt:filetime>
  </property>
  <property fmtid="{D5CDD505-2E9C-101B-9397-08002B2CF9AE}" pid="3" name="Creator">
    <vt:lpwstr>Impress</vt:lpwstr>
  </property>
  <property fmtid="{D5CDD505-2E9C-101B-9397-08002B2CF9AE}" pid="4" name="Producer">
    <vt:lpwstr>LibreOffice 6.4</vt:lpwstr>
  </property>
  <property fmtid="{D5CDD505-2E9C-101B-9397-08002B2CF9AE}" pid="5" name="LastSaved">
    <vt:filetime>2022-02-13T00:00:00Z</vt:filetime>
  </property>
</Properties>
</file>