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</p:sldMasterIdLst>
  <p:sldIdLst>
    <p:sldId id="274" r:id="rId2"/>
    <p:sldId id="292" r:id="rId3"/>
    <p:sldId id="293" r:id="rId4"/>
    <p:sldId id="277" r:id="rId5"/>
    <p:sldId id="279" r:id="rId6"/>
    <p:sldId id="278" r:id="rId7"/>
    <p:sldId id="295" r:id="rId8"/>
    <p:sldId id="280" r:id="rId9"/>
    <p:sldId id="282" r:id="rId10"/>
    <p:sldId id="294" r:id="rId11"/>
    <p:sldId id="283" r:id="rId12"/>
    <p:sldId id="284" r:id="rId13"/>
    <p:sldId id="289" r:id="rId14"/>
    <p:sldId id="285" r:id="rId15"/>
    <p:sldId id="290" r:id="rId16"/>
    <p:sldId id="291" r:id="rId17"/>
    <p:sldId id="256" r:id="rId18"/>
    <p:sldId id="275" r:id="rId19"/>
    <p:sldId id="276" r:id="rId20"/>
    <p:sldId id="258" r:id="rId21"/>
    <p:sldId id="257" r:id="rId22"/>
    <p:sldId id="259" r:id="rId23"/>
    <p:sldId id="261" r:id="rId24"/>
    <p:sldId id="260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3" r:id="rId35"/>
    <p:sldId id="272" r:id="rId36"/>
    <p:sldId id="286" r:id="rId37"/>
    <p:sldId id="287" r:id="rId3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9" d="100"/>
          <a:sy n="99" d="100"/>
        </p:scale>
        <p:origin x="-118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CA13-F498-FB48-90A0-9CF5864421DD}" type="datetimeFigureOut">
              <a:rPr lang="fr-FR" smtClean="0"/>
              <a:t>05/09/24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82FF-53F4-054C-B561-B0C50864FEB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CA13-F498-FB48-90A0-9CF5864421DD}" type="datetimeFigureOut">
              <a:rPr lang="fr-FR" smtClean="0"/>
              <a:t>05/09/24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82FF-53F4-054C-B561-B0C50864FEB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CA13-F498-FB48-90A0-9CF5864421DD}" type="datetimeFigureOut">
              <a:rPr lang="fr-FR" smtClean="0"/>
              <a:t>05/09/24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82FF-53F4-054C-B561-B0C50864FEB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CA13-F498-FB48-90A0-9CF5864421DD}" type="datetimeFigureOut">
              <a:rPr lang="fr-FR" smtClean="0"/>
              <a:t>05/09/24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82FF-53F4-054C-B561-B0C50864FEB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CA13-F498-FB48-90A0-9CF5864421DD}" type="datetimeFigureOut">
              <a:rPr lang="fr-FR" smtClean="0"/>
              <a:t>05/09/24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82FF-53F4-054C-B561-B0C50864FEB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CA13-F498-FB48-90A0-9CF5864421DD}" type="datetimeFigureOut">
              <a:rPr lang="fr-FR" smtClean="0"/>
              <a:t>05/09/24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82FF-53F4-054C-B561-B0C50864FEB7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CA13-F498-FB48-90A0-9CF5864421DD}" type="datetimeFigureOut">
              <a:rPr lang="fr-FR" smtClean="0"/>
              <a:t>05/09/24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82FF-53F4-054C-B561-B0C50864FEB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CA13-F498-FB48-90A0-9CF5864421DD}" type="datetimeFigureOut">
              <a:rPr lang="fr-FR" smtClean="0"/>
              <a:t>05/09/24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82FF-53F4-054C-B561-B0C50864FEB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CA13-F498-FB48-90A0-9CF5864421DD}" type="datetimeFigureOut">
              <a:rPr lang="fr-FR" smtClean="0"/>
              <a:t>05/09/24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82FF-53F4-054C-B561-B0C50864FEB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CA13-F498-FB48-90A0-9CF5864421DD}" type="datetimeFigureOut">
              <a:rPr lang="fr-FR" smtClean="0"/>
              <a:t>05/09/24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60182FF-53F4-054C-B561-B0C50864FEB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CA13-F498-FB48-90A0-9CF5864421DD}" type="datetimeFigureOut">
              <a:rPr lang="fr-FR" smtClean="0"/>
              <a:t>05/09/24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82FF-53F4-054C-B561-B0C50864FEB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4ACCA13-F498-FB48-90A0-9CF5864421DD}" type="datetimeFigureOut">
              <a:rPr lang="fr-FR" smtClean="0"/>
              <a:t>05/09/24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60182FF-53F4-054C-B561-B0C50864FEB7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4" Type="http://schemas.openxmlformats.org/officeDocument/2006/relationships/video" Target="../media/media5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eduscol.education.fr/2335/education-musicale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82581"/>
          </a:xfrm>
        </p:spPr>
        <p:txBody>
          <a:bodyPr>
            <a:normAutofit/>
          </a:bodyPr>
          <a:lstStyle/>
          <a:p>
            <a:r>
              <a:rPr lang="fr-FR" dirty="0" smtClean="0"/>
              <a:t>Programmes officiels et mise en œuvre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39683" y="1912106"/>
            <a:ext cx="9004317" cy="166905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400" dirty="0"/>
              <a:t>La transmission de la musique au collège: quelques </a:t>
            </a:r>
            <a:r>
              <a:rPr lang="fr-FR" sz="2400" dirty="0" smtClean="0"/>
              <a:t>principes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/>
              <a:t>Un exemple d’appropriation</a:t>
            </a:r>
            <a:r>
              <a:rPr lang="fr-FR" sz="2400" dirty="0"/>
              <a:t> </a:t>
            </a:r>
            <a:r>
              <a:rPr lang="fr-FR" sz="2400" dirty="0" smtClean="0"/>
              <a:t>de notions en classe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/>
              <a:t>Ressources ministérielles </a:t>
            </a:r>
            <a:r>
              <a:rPr lang="mr-IN" sz="2400" dirty="0" smtClean="0"/>
              <a:t>–</a:t>
            </a:r>
            <a:r>
              <a:rPr lang="fr-FR" sz="2400" dirty="0" smtClean="0"/>
              <a:t> présentation des programmes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4775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98200" y="184563"/>
            <a:ext cx="7620377" cy="817863"/>
          </a:xfrm>
        </p:spPr>
        <p:txBody>
          <a:bodyPr>
            <a:noAutofit/>
          </a:bodyPr>
          <a:lstStyle/>
          <a:p>
            <a:r>
              <a:rPr lang="fr-FR" sz="2400" dirty="0" smtClean="0"/>
              <a:t>Créer un texte qui permette de chanter le thème</a:t>
            </a:r>
            <a:endParaRPr lang="fr-FR" sz="2400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98426"/>
              </p:ext>
            </p:extLst>
          </p:nvPr>
        </p:nvGraphicFramePr>
        <p:xfrm>
          <a:off x="1277044" y="1542004"/>
          <a:ext cx="6096000" cy="2225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51526"/>
                <a:gridCol w="5344474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Pour bien chanter cette mélodie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D’abord</a:t>
                      </a:r>
                      <a:r>
                        <a:rPr lang="fr-FR" baseline="0" dirty="0" smtClean="0"/>
                        <a:t> je pense au contact du sol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Je me tiens droit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Regarde les autres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Et on respire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4+1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Pour bien partir  CAR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227786"/>
              </p:ext>
            </p:extLst>
          </p:nvPr>
        </p:nvGraphicFramePr>
        <p:xfrm>
          <a:off x="1277044" y="4081580"/>
          <a:ext cx="6096000" cy="7416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51526"/>
                <a:gridCol w="5344474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Et on respire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Et c’est fini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1411179" y="1027062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Proposez un texte respectant la prosodie suivante: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4205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59833" y="385202"/>
            <a:ext cx="8229600" cy="824234"/>
          </a:xfrm>
        </p:spPr>
        <p:txBody>
          <a:bodyPr>
            <a:noAutofit/>
          </a:bodyPr>
          <a:lstStyle/>
          <a:p>
            <a:pPr algn="ctr"/>
            <a:r>
              <a:rPr lang="fr-FR" sz="2400" dirty="0" smtClean="0"/>
              <a:t>Proposer une pratique instrumentale (accompagnement du thème)</a:t>
            </a:r>
            <a:endParaRPr lang="fr-FR" sz="24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182787"/>
              </p:ext>
            </p:extLst>
          </p:nvPr>
        </p:nvGraphicFramePr>
        <p:xfrm>
          <a:off x="1637860" y="1462815"/>
          <a:ext cx="6096000" cy="1483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Ré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Ré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La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La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Ré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Ré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La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101943"/>
              </p:ext>
            </p:extLst>
          </p:nvPr>
        </p:nvGraphicFramePr>
        <p:xfrm>
          <a:off x="1637860" y="3502819"/>
          <a:ext cx="6096000" cy="1483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Ré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Ré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La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La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Ré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Do#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Fa#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Sol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53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Pour présenter la problématique aux élèves, prévoir une accroche</a:t>
            </a:r>
            <a:endParaRPr lang="fr-FR" dirty="0"/>
          </a:p>
        </p:txBody>
      </p:sp>
      <p:pic>
        <p:nvPicPr>
          <p:cNvPr id="4" name="Picture 2" descr="La fontaine du dialogue">
            <a:extLst>
              <a:ext uri="{FF2B5EF4-FFF2-40B4-BE49-F238E27FC236}">
                <a16:creationId xmlns:lc="http://schemas.openxmlformats.org/drawingml/2006/lockedCanvas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id="{B6600CB3-8C51-4E3F-BB63-5B783CCB677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70" y="2111128"/>
            <a:ext cx="2202530" cy="2767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Le_secret_Rodin">
            <a:extLst>
              <a:ext uri="{FF2B5EF4-FFF2-40B4-BE49-F238E27FC236}">
                <a16:creationId xmlns:lc="http://schemas.openxmlformats.org/drawingml/2006/lockedCanvas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id="{A63B549E-EDCC-4F95-81EC-8317E9E305A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2386" r="15874"/>
          <a:stretch>
            <a:fillRect/>
          </a:stretch>
        </p:blipFill>
        <p:spPr bwMode="auto">
          <a:xfrm>
            <a:off x="1141103" y="2111128"/>
            <a:ext cx="2544950" cy="2767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1141103" y="5104321"/>
            <a:ext cx="307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Le secret </a:t>
            </a:r>
          </a:p>
          <a:p>
            <a:r>
              <a:rPr lang="fr-FR" dirty="0" smtClean="0"/>
              <a:t>d’Auguste Rodin (1840-1917)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630470" y="5111283"/>
            <a:ext cx="2892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La fontaine du dialogue </a:t>
            </a:r>
          </a:p>
          <a:p>
            <a:r>
              <a:rPr lang="fr-FR" dirty="0"/>
              <a:t>d</a:t>
            </a:r>
            <a:r>
              <a:rPr lang="fr-FR" dirty="0" smtClean="0"/>
              <a:t>e </a:t>
            </a:r>
            <a:r>
              <a:rPr lang="fr-FR" dirty="0" err="1" smtClean="0"/>
              <a:t>Gualtiero</a:t>
            </a:r>
            <a:r>
              <a:rPr lang="fr-FR" dirty="0" smtClean="0"/>
              <a:t> </a:t>
            </a:r>
            <a:r>
              <a:rPr lang="fr-FR" dirty="0" err="1" smtClean="0"/>
              <a:t>Busato</a:t>
            </a:r>
            <a:r>
              <a:rPr lang="fr-FR" dirty="0" smtClean="0"/>
              <a:t> (1941-)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5590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219200"/>
          </a:xfrm>
        </p:spPr>
        <p:txBody>
          <a:bodyPr/>
          <a:lstStyle/>
          <a:p>
            <a:pPr algn="ctr"/>
            <a:r>
              <a:rPr lang="fr-FR" dirty="0" smtClean="0"/>
              <a:t>Prévoir un scénario pédagogique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3140126"/>
            <a:ext cx="8229600" cy="29558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9600" dirty="0" smtClean="0"/>
              <a:t>?</a:t>
            </a:r>
            <a:endParaRPr lang="fr-FR" sz="9600" dirty="0"/>
          </a:p>
        </p:txBody>
      </p:sp>
    </p:spTree>
    <p:extLst>
      <p:ext uri="{BB962C8B-B14F-4D97-AF65-F5344CB8AC3E}">
        <p14:creationId xmlns:p14="http://schemas.microsoft.com/office/powerpoint/2010/main" val="161443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47299"/>
          </a:xfrm>
        </p:spPr>
        <p:txBody>
          <a:bodyPr>
            <a:normAutofit/>
          </a:bodyPr>
          <a:lstStyle/>
          <a:p>
            <a:r>
              <a:rPr lang="fr-FR" sz="3200" dirty="0" smtClean="0"/>
              <a:t>Scénario pédagogique envisageable</a:t>
            </a:r>
            <a:endParaRPr lang="fr-FR" sz="3200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00954" y="899699"/>
            <a:ext cx="8229600" cy="4572000"/>
          </a:xfrm>
        </p:spPr>
        <p:txBody>
          <a:bodyPr>
            <a:normAutofit fontScale="85000" lnSpcReduction="10000"/>
          </a:bodyPr>
          <a:lstStyle/>
          <a:p>
            <a:r>
              <a:rPr lang="fr-FR" sz="2200" dirty="0" smtClean="0"/>
              <a:t>Titre: Le dialogue musical</a:t>
            </a:r>
          </a:p>
          <a:p>
            <a:r>
              <a:rPr lang="fr-FR" sz="2200" dirty="0" smtClean="0"/>
              <a:t>Problématique: Le dialogue peut-il être mis en musique?</a:t>
            </a:r>
          </a:p>
          <a:p>
            <a:endParaRPr lang="fr-FR" sz="1800" dirty="0" smtClean="0"/>
          </a:p>
          <a:p>
            <a:r>
              <a:rPr lang="fr-FR" sz="1800" dirty="0" smtClean="0"/>
              <a:t>Scénario:</a:t>
            </a:r>
          </a:p>
          <a:p>
            <a:pPr marL="0" indent="0">
              <a:buNone/>
            </a:pPr>
            <a:r>
              <a:rPr lang="fr-FR" sz="1800" dirty="0"/>
              <a:t>- Découverte de la notion de dialogue en musique (hypothèses) + Comment des instruments peuvent ils se concerter? (le dialogue non-verbal) (2 séances)</a:t>
            </a:r>
          </a:p>
          <a:p>
            <a:pPr>
              <a:buFont typeface="Wingdings" charset="2"/>
              <a:buChar char="ü"/>
            </a:pPr>
            <a:r>
              <a:rPr lang="fr-FR" sz="1800" dirty="0" smtClean="0"/>
              <a:t>Séance n°1 présentation + début concerto</a:t>
            </a:r>
          </a:p>
          <a:p>
            <a:pPr>
              <a:buFont typeface="Wingdings" charset="2"/>
              <a:buChar char="ü"/>
            </a:pPr>
            <a:r>
              <a:rPr lang="fr-FR" sz="1800" dirty="0" smtClean="0"/>
              <a:t>Séance n°2 concerto + forme rondo</a:t>
            </a:r>
            <a:endParaRPr lang="fr-FR" sz="1800" dirty="0"/>
          </a:p>
          <a:p>
            <a:pPr marL="0" indent="0">
              <a:buNone/>
            </a:pPr>
            <a:r>
              <a:rPr lang="fr-FR" sz="1800" dirty="0"/>
              <a:t>- Comment le dialogue vocal peut il être mis en musique? (3 séances) </a:t>
            </a:r>
          </a:p>
          <a:p>
            <a:pPr>
              <a:buFont typeface="Wingdings" charset="2"/>
              <a:buChar char="ü"/>
            </a:pPr>
            <a:r>
              <a:rPr lang="fr-FR" sz="1800" dirty="0"/>
              <a:t>Séance n°3 chant </a:t>
            </a:r>
            <a:r>
              <a:rPr lang="fr-FR" sz="1800" dirty="0" err="1" smtClean="0"/>
              <a:t>responsorial</a:t>
            </a:r>
            <a:r>
              <a:rPr lang="fr-FR" sz="1800" dirty="0" smtClean="0"/>
              <a:t> (</a:t>
            </a:r>
            <a:r>
              <a:rPr lang="fr-FR" sz="1800" dirty="0" err="1" smtClean="0"/>
              <a:t>Baga</a:t>
            </a:r>
            <a:r>
              <a:rPr lang="fr-FR" sz="1800" dirty="0" smtClean="0"/>
              <a:t> </a:t>
            </a:r>
            <a:r>
              <a:rPr lang="fr-FR" sz="1800" dirty="0" err="1" smtClean="0"/>
              <a:t>giné</a:t>
            </a:r>
            <a:r>
              <a:rPr lang="fr-FR" sz="1800" dirty="0" smtClean="0"/>
              <a:t> Ou 18 </a:t>
            </a:r>
            <a:r>
              <a:rPr lang="fr-FR" sz="1800" dirty="0" err="1" smtClean="0"/>
              <a:t>hammers</a:t>
            </a:r>
            <a:r>
              <a:rPr lang="fr-FR" sz="1800" dirty="0" smtClean="0"/>
              <a:t>)+</a:t>
            </a:r>
            <a:r>
              <a:rPr lang="fr-FR" sz="1800" dirty="0"/>
              <a:t>chant </a:t>
            </a:r>
            <a:r>
              <a:rPr lang="fr-FR" sz="1800" dirty="0" smtClean="0"/>
              <a:t>antiphonique (Dies Irae) </a:t>
            </a:r>
            <a:endParaRPr lang="fr-FR" sz="1800" dirty="0"/>
          </a:p>
          <a:p>
            <a:pPr>
              <a:buFont typeface="Wingdings" charset="2"/>
              <a:buChar char="ü"/>
            </a:pPr>
            <a:r>
              <a:rPr lang="fr-FR" sz="1800" dirty="0"/>
              <a:t>Séance n°4 évaluation </a:t>
            </a:r>
            <a:r>
              <a:rPr lang="fr-FR" sz="1800" dirty="0" err="1"/>
              <a:t>formative+</a:t>
            </a:r>
            <a:r>
              <a:rPr lang="fr-FR" sz="1800" dirty="0" err="1" smtClean="0"/>
              <a:t>écoutes</a:t>
            </a:r>
            <a:r>
              <a:rPr lang="fr-FR" sz="1800" dirty="0" smtClean="0"/>
              <a:t> comparées </a:t>
            </a:r>
            <a:r>
              <a:rPr lang="fr-FR" sz="1800" dirty="0"/>
              <a:t>(Ray Charles/Monteverdi)</a:t>
            </a:r>
          </a:p>
          <a:p>
            <a:pPr>
              <a:buFont typeface="Wingdings" charset="2"/>
              <a:buChar char="ü"/>
            </a:pPr>
            <a:r>
              <a:rPr lang="fr-FR" sz="1800" dirty="0"/>
              <a:t>Séance n°5 Le récitatif (</a:t>
            </a:r>
            <a:r>
              <a:rPr lang="fr-FR" sz="1800" dirty="0" err="1"/>
              <a:t>découverte+</a:t>
            </a:r>
            <a:r>
              <a:rPr lang="fr-FR" sz="1800" dirty="0" err="1" smtClean="0"/>
              <a:t>création</a:t>
            </a:r>
            <a:r>
              <a:rPr lang="fr-FR" sz="1800" dirty="0"/>
              <a:t> </a:t>
            </a:r>
            <a:r>
              <a:rPr lang="fr-FR" sz="1800" dirty="0" smtClean="0"/>
              <a:t>autour d’</a:t>
            </a:r>
            <a:r>
              <a:rPr lang="fr-FR" sz="1800" i="1" dirty="0" smtClean="0"/>
              <a:t>Il </a:t>
            </a:r>
            <a:r>
              <a:rPr lang="fr-FR" sz="1800" i="1" dirty="0" err="1" smtClean="0"/>
              <a:t>mondo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della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luna</a:t>
            </a:r>
            <a:r>
              <a:rPr lang="fr-FR" sz="1800" i="1" dirty="0" smtClean="0"/>
              <a:t> </a:t>
            </a:r>
            <a:r>
              <a:rPr lang="fr-FR" sz="1800" dirty="0" smtClean="0"/>
              <a:t>de Haydn)</a:t>
            </a:r>
            <a:endParaRPr lang="fr-FR" sz="1800" dirty="0"/>
          </a:p>
          <a:p>
            <a:r>
              <a:rPr lang="fr-FR" sz="1800" dirty="0"/>
              <a:t>- A vous de dialoguer en musique (1 séance)</a:t>
            </a:r>
          </a:p>
          <a:p>
            <a:pPr>
              <a:buFont typeface="Wingdings" charset="2"/>
              <a:buChar char="ü"/>
            </a:pPr>
            <a:r>
              <a:rPr lang="fr-FR" sz="1800" dirty="0"/>
              <a:t>Séance n°6 Evaluation</a:t>
            </a:r>
          </a:p>
          <a:p>
            <a:endParaRPr lang="fr-FR" sz="1800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299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5605"/>
          </a:xfrm>
        </p:spPr>
        <p:txBody>
          <a:bodyPr>
            <a:normAutofit/>
          </a:bodyPr>
          <a:lstStyle/>
          <a:p>
            <a:r>
              <a:rPr lang="fr-FR" dirty="0" smtClean="0"/>
              <a:t>Écoutes comparées</a:t>
            </a:r>
            <a:endParaRPr lang="fr-FR" dirty="0"/>
          </a:p>
        </p:txBody>
      </p:sp>
      <p:pic>
        <p:nvPicPr>
          <p:cNvPr id="4" name="Monteverdi - Lamento della Ninfa (Le Pont des Arts -eugène green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4926" y="864415"/>
            <a:ext cx="4311874" cy="2275711"/>
          </a:xfrm>
          <a:prstGeom prst="rect">
            <a:avLst/>
          </a:prstGeom>
        </p:spPr>
      </p:pic>
      <p:pic>
        <p:nvPicPr>
          <p:cNvPr id="5" name="Ray Charles Hit The Road Jack LIVE_480p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864415"/>
            <a:ext cx="3711113" cy="278333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8795" y="4147116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Ray Charles </a:t>
            </a:r>
            <a:r>
              <a:rPr lang="mr-IN" dirty="0" smtClean="0"/>
              <a:t>–</a:t>
            </a:r>
            <a:r>
              <a:rPr lang="fr-FR" dirty="0" smtClean="0"/>
              <a:t> Hit the road Jack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374926" y="3492949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Claudio Monteverdi </a:t>
            </a:r>
            <a:r>
              <a:rPr lang="mr-IN" dirty="0" smtClean="0"/>
              <a:t>–</a:t>
            </a:r>
            <a:r>
              <a:rPr lang="fr-FR" dirty="0" smtClean="0"/>
              <a:t> Lamento </a:t>
            </a:r>
            <a:r>
              <a:rPr lang="fr-FR" dirty="0" err="1" smtClean="0"/>
              <a:t>della</a:t>
            </a:r>
            <a:r>
              <a:rPr lang="fr-FR" dirty="0" smtClean="0"/>
              <a:t> </a:t>
            </a:r>
            <a:r>
              <a:rPr lang="fr-FR" dirty="0" err="1" smtClean="0"/>
              <a:t>ninfa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375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23711"/>
          </a:xfrm>
        </p:spPr>
        <p:txBody>
          <a:bodyPr/>
          <a:lstStyle/>
          <a:p>
            <a:r>
              <a:rPr lang="fr-FR" dirty="0" smtClean="0"/>
              <a:t>Le récitatif </a:t>
            </a:r>
            <a:endParaRPr lang="fr-FR" dirty="0"/>
          </a:p>
        </p:txBody>
      </p:sp>
      <p:pic>
        <p:nvPicPr>
          <p:cNvPr id="4" name="récitatif Flaminia Clarice Acte 1 sc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58771"/>
            <a:ext cx="7890320" cy="445611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05217" y="5827712"/>
            <a:ext cx="5486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Il </a:t>
            </a:r>
            <a:r>
              <a:rPr lang="fr-FR" i="1" dirty="0" err="1" smtClean="0"/>
              <a:t>mondo</a:t>
            </a:r>
            <a:r>
              <a:rPr lang="fr-FR" i="1" dirty="0" smtClean="0"/>
              <a:t> </a:t>
            </a:r>
            <a:r>
              <a:rPr lang="fr-FR" i="1" dirty="0" err="1" smtClean="0"/>
              <a:t>della</a:t>
            </a:r>
            <a:r>
              <a:rPr lang="fr-FR" i="1" dirty="0" smtClean="0"/>
              <a:t> </a:t>
            </a:r>
            <a:r>
              <a:rPr lang="fr-FR" i="1" dirty="0" err="1" smtClean="0"/>
              <a:t>luna</a:t>
            </a:r>
            <a:r>
              <a:rPr lang="fr-FR" dirty="0" smtClean="0"/>
              <a:t> </a:t>
            </a:r>
            <a:r>
              <a:rPr lang="mr-IN" dirty="0" smtClean="0"/>
              <a:t>–</a:t>
            </a:r>
            <a:r>
              <a:rPr lang="fr-FR" dirty="0" smtClean="0"/>
              <a:t> Joseph Haydn (acte 1 </a:t>
            </a:r>
            <a:r>
              <a:rPr lang="mr-IN" dirty="0" smtClean="0"/>
              <a:t>–</a:t>
            </a:r>
            <a:r>
              <a:rPr lang="fr-FR" dirty="0" smtClean="0"/>
              <a:t> scène 7)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83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7200" y="443132"/>
            <a:ext cx="8305800" cy="1981200"/>
          </a:xfrm>
        </p:spPr>
        <p:txBody>
          <a:bodyPr/>
          <a:lstStyle/>
          <a:p>
            <a:r>
              <a:rPr lang="fr-FR" sz="4000" dirty="0" smtClean="0"/>
              <a:t>Les textes officiels utiles pour enseigner l’éducation musicale </a:t>
            </a:r>
            <a:br>
              <a:rPr lang="fr-FR" sz="4000" dirty="0" smtClean="0"/>
            </a:br>
            <a:r>
              <a:rPr lang="fr-FR" sz="4000" dirty="0" smtClean="0"/>
              <a:t>au collège</a:t>
            </a:r>
            <a:endParaRPr lang="fr-FR" sz="4000" dirty="0"/>
          </a:p>
        </p:txBody>
      </p:sp>
      <p:sp>
        <p:nvSpPr>
          <p:cNvPr id="4" name="ZoneTexte 3"/>
          <p:cNvSpPr txBox="1"/>
          <p:nvPr/>
        </p:nvSpPr>
        <p:spPr>
          <a:xfrm>
            <a:off x="1213909" y="2984879"/>
            <a:ext cx="77129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000" dirty="0">
                <a:hlinkClick r:id="rId2"/>
              </a:rPr>
              <a:t>https://eduscol.education.fr/2335/education-musicale</a:t>
            </a:r>
            <a:r>
              <a:rPr lang="fr-FR" sz="2000" dirty="0"/>
              <a:t> </a:t>
            </a:r>
            <a:endParaRPr lang="fr-FR" sz="2000" dirty="0" smtClean="0"/>
          </a:p>
          <a:p>
            <a:pPr marL="285750" indent="-285750">
              <a:buFont typeface="Arial"/>
              <a:buChar char="•"/>
            </a:pPr>
            <a:r>
              <a:rPr lang="fr-FR" sz="2000" dirty="0" smtClean="0"/>
              <a:t>Le programme d’éducation musicale: B.O. du 30 juillet 2020</a:t>
            </a:r>
          </a:p>
          <a:p>
            <a:pPr marL="285750" indent="-285750">
              <a:buFont typeface="Arial"/>
              <a:buChar char="•"/>
            </a:pPr>
            <a:r>
              <a:rPr lang="fr-FR" sz="2000" dirty="0" smtClean="0"/>
              <a:t>Le socle commun de connaissances, de compétences et de culture: B.O. du 23 avril 2015</a:t>
            </a:r>
          </a:p>
          <a:p>
            <a:pPr marL="285750" indent="-285750">
              <a:buFont typeface="Arial"/>
              <a:buChar char="•"/>
            </a:pPr>
            <a:r>
              <a:rPr lang="fr-FR" sz="2000" dirty="0" err="1" smtClean="0"/>
              <a:t>Vademecum</a:t>
            </a:r>
            <a:r>
              <a:rPr lang="fr-FR" sz="2000" dirty="0" smtClean="0"/>
              <a:t> « La chorale à l’école, au collège et au lycée ». 11 décembre 2017</a:t>
            </a:r>
          </a:p>
          <a:p>
            <a:pPr marL="285750" indent="-285750">
              <a:buFont typeface="Arial"/>
              <a:buChar char="•"/>
            </a:pPr>
            <a:r>
              <a:rPr lang="fr-FR" sz="2000" dirty="0" smtClean="0"/>
              <a:t>Documents d’accompagnement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8041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76734"/>
          </a:xfrm>
        </p:spPr>
        <p:txBody>
          <a:bodyPr>
            <a:normAutofit/>
          </a:bodyPr>
          <a:lstStyle/>
          <a:p>
            <a:r>
              <a:rPr lang="fr-FR" dirty="0" smtClean="0"/>
              <a:t>Le socle commun de compétences</a:t>
            </a: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554798"/>
              </p:ext>
            </p:extLst>
          </p:nvPr>
        </p:nvGraphicFramePr>
        <p:xfrm>
          <a:off x="299877" y="903048"/>
          <a:ext cx="8572912" cy="57048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34780"/>
                <a:gridCol w="3583059"/>
                <a:gridCol w="3755073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 domaines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Domaine</a:t>
                      </a:r>
                      <a:r>
                        <a:rPr lang="fr-FR" sz="1600" b="1" baseline="0" dirty="0" smtClean="0"/>
                        <a:t> 1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Les langages pour penser et communiquer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apprentissage de la langue française, de langues étrangères et régionales, des langages informatiques, des médias, des arts et du corps.</a:t>
                      </a:r>
                      <a:endParaRPr lang="fr-F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Domaine 2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Les méthodes et outils pour apprendre 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enseignement des moyens d'accès à l'information et à la documentation, des outils numériques, de la conduite de projets et de l'organisation des apprentissages.</a:t>
                      </a:r>
                      <a:endParaRPr lang="fr-F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Domaine 3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La formation de la personne et du citoyen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apprentissage de la vie en société, de l'action collective, de la citoyenneté.</a:t>
                      </a:r>
                      <a:endParaRPr lang="fr-F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Domaine 4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Les systèmes naturels et techniques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approche scientifique et technique de la Terre et de l'univers, qui vise à développer la curiosité, le sens de l'observation et la capacité à résoudre des problèmes.</a:t>
                      </a:r>
                      <a:endParaRPr lang="fr-F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Domaine 5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Les représentations du monde et l'activité humaine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compréhension des sociétés dans le temps et l'espace, interprétation de leurs productions culturelles et connaissance du monde social contemporain.</a:t>
                      </a:r>
                      <a:endParaRPr lang="fr-FR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276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Contribution de l’EM au socle commun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952546" y="2205145"/>
            <a:ext cx="7250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dirty="0" smtClean="0"/>
              <a:t>Consulter le volet 2 des programmes d’EM pour chaque cycle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5204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49971" y="365760"/>
            <a:ext cx="3628766" cy="548640"/>
          </a:xfrm>
        </p:spPr>
        <p:txBody>
          <a:bodyPr/>
          <a:lstStyle/>
          <a:p>
            <a:r>
              <a:rPr lang="fr-FR" dirty="0" err="1" smtClean="0"/>
              <a:t>Eighteen</a:t>
            </a:r>
            <a:r>
              <a:rPr lang="fr-FR" dirty="0" smtClean="0"/>
              <a:t> </a:t>
            </a:r>
            <a:r>
              <a:rPr lang="fr-FR" dirty="0" err="1" smtClean="0"/>
              <a:t>Hammers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62462" y="1280216"/>
            <a:ext cx="4886026" cy="3579849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Well</a:t>
            </a:r>
            <a:r>
              <a:rPr lang="fr-FR" sz="2000" dirty="0" smtClean="0"/>
              <a:t> </a:t>
            </a:r>
            <a:r>
              <a:rPr lang="fr-FR" sz="2000" dirty="0" err="1" smtClean="0"/>
              <a:t>eighteen</a:t>
            </a:r>
            <a:r>
              <a:rPr lang="fr-FR" sz="2000" dirty="0" smtClean="0"/>
              <a:t> </a:t>
            </a:r>
            <a:r>
              <a:rPr lang="fr-FR" sz="2000" dirty="0" err="1" smtClean="0"/>
              <a:t>hammers</a:t>
            </a:r>
            <a:r>
              <a:rPr lang="fr-FR" sz="2000" dirty="0" smtClean="0"/>
              <a:t> stand (han-han)</a:t>
            </a:r>
          </a:p>
          <a:p>
            <a:r>
              <a:rPr lang="fr-FR" sz="2000" dirty="0" smtClean="0"/>
              <a:t>Standing in a line (bis)</a:t>
            </a:r>
          </a:p>
          <a:p>
            <a:endParaRPr lang="fr-FR" sz="2000" dirty="0" smtClean="0"/>
          </a:p>
          <a:p>
            <a:r>
              <a:rPr lang="fr-FR" sz="2000" dirty="0" err="1" smtClean="0"/>
              <a:t>Well</a:t>
            </a:r>
            <a:r>
              <a:rPr lang="fr-FR" sz="2000" dirty="0" smtClean="0"/>
              <a:t> </a:t>
            </a:r>
            <a:r>
              <a:rPr lang="fr-FR" sz="2000" dirty="0" err="1" smtClean="0"/>
              <a:t>they</a:t>
            </a:r>
            <a:r>
              <a:rPr lang="fr-FR" sz="2000" dirty="0" smtClean="0"/>
              <a:t> ring </a:t>
            </a:r>
            <a:r>
              <a:rPr lang="fr-FR" sz="2000" dirty="0" err="1" smtClean="0"/>
              <a:t>like</a:t>
            </a:r>
            <a:r>
              <a:rPr lang="fr-FR" sz="2000" dirty="0" smtClean="0"/>
              <a:t> </a:t>
            </a:r>
            <a:r>
              <a:rPr lang="fr-FR" sz="2000" dirty="0" err="1" smtClean="0"/>
              <a:t>silver</a:t>
            </a:r>
            <a:r>
              <a:rPr lang="fr-FR" sz="2000" dirty="0" smtClean="0"/>
              <a:t> and (han-han)</a:t>
            </a:r>
          </a:p>
          <a:p>
            <a:r>
              <a:rPr lang="fr-FR" sz="2000" dirty="0" smtClean="0"/>
              <a:t>And </a:t>
            </a:r>
            <a:r>
              <a:rPr lang="fr-FR" sz="2000" dirty="0" err="1" smtClean="0"/>
              <a:t>they</a:t>
            </a:r>
            <a:r>
              <a:rPr lang="fr-FR" sz="2000" dirty="0" smtClean="0"/>
              <a:t> </a:t>
            </a:r>
            <a:r>
              <a:rPr lang="fr-FR" sz="2000" dirty="0" err="1" smtClean="0"/>
              <a:t>shine</a:t>
            </a:r>
            <a:r>
              <a:rPr lang="fr-FR" sz="2000" dirty="0" smtClean="0"/>
              <a:t> </a:t>
            </a:r>
            <a:r>
              <a:rPr lang="fr-FR" sz="2000" dirty="0" err="1" smtClean="0"/>
              <a:t>like</a:t>
            </a:r>
            <a:r>
              <a:rPr lang="fr-FR" sz="2000" dirty="0" smtClean="0"/>
              <a:t> gold (bis)</a:t>
            </a:r>
          </a:p>
          <a:p>
            <a:endParaRPr lang="fr-FR" sz="2000" dirty="0" smtClean="0"/>
          </a:p>
          <a:p>
            <a:r>
              <a:rPr lang="fr-FR" sz="2000" dirty="0" smtClean="0"/>
              <a:t>No, </a:t>
            </a:r>
            <a:r>
              <a:rPr lang="fr-FR" sz="2000" dirty="0" err="1" smtClean="0"/>
              <a:t>there</a:t>
            </a:r>
            <a:r>
              <a:rPr lang="fr-FR" sz="2000" dirty="0" smtClean="0"/>
              <a:t> </a:t>
            </a:r>
            <a:r>
              <a:rPr lang="fr-FR" sz="2000" dirty="0" err="1" smtClean="0"/>
              <a:t>ain’t</a:t>
            </a:r>
            <a:r>
              <a:rPr lang="fr-FR" sz="2000" dirty="0" smtClean="0"/>
              <a:t> no </a:t>
            </a:r>
            <a:r>
              <a:rPr lang="fr-FR" sz="2000" dirty="0" err="1" smtClean="0"/>
              <a:t>hammer</a:t>
            </a:r>
            <a:r>
              <a:rPr lang="fr-FR" sz="2000" dirty="0" smtClean="0"/>
              <a:t> (han-han)</a:t>
            </a:r>
          </a:p>
          <a:p>
            <a:r>
              <a:rPr lang="fr-FR" sz="2000" dirty="0" smtClean="0"/>
              <a:t>That </a:t>
            </a:r>
            <a:r>
              <a:rPr lang="fr-FR" sz="2000" dirty="0" err="1" smtClean="0"/>
              <a:t>will</a:t>
            </a:r>
            <a:r>
              <a:rPr lang="fr-FR" sz="2000" dirty="0" smtClean="0"/>
              <a:t> ring </a:t>
            </a:r>
            <a:r>
              <a:rPr lang="fr-FR" sz="2000" dirty="0" err="1" smtClean="0"/>
              <a:t>like</a:t>
            </a:r>
            <a:r>
              <a:rPr lang="fr-FR" sz="2000" dirty="0" smtClean="0"/>
              <a:t> mine (bis)</a:t>
            </a:r>
          </a:p>
          <a:p>
            <a:endParaRPr lang="fr-FR" sz="2000" dirty="0" smtClean="0"/>
          </a:p>
          <a:p>
            <a:endParaRPr lang="fr-FR" sz="2000" dirty="0"/>
          </a:p>
        </p:txBody>
      </p:sp>
      <p:pic>
        <p:nvPicPr>
          <p:cNvPr id="4" name="eighteen hammers (work son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8488" y="4630793"/>
            <a:ext cx="461719" cy="46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90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438761" y="365760"/>
            <a:ext cx="7520940" cy="548640"/>
          </a:xfrm>
        </p:spPr>
        <p:txBody>
          <a:bodyPr/>
          <a:lstStyle/>
          <a:p>
            <a:r>
              <a:rPr lang="fr-FR" dirty="0" smtClean="0"/>
              <a:t>Quatre champs de compétences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71127" y="1523376"/>
            <a:ext cx="7526233" cy="3536634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fr-FR" sz="2000" dirty="0" smtClean="0"/>
              <a:t>Produire (chant, projet musical, pratique instrumentale, expression corporelle, MAO</a:t>
            </a:r>
            <a:r>
              <a:rPr lang="mr-IN" sz="2000" dirty="0" smtClean="0"/>
              <a:t>…</a:t>
            </a:r>
            <a:r>
              <a:rPr lang="fr-FR" sz="2000" dirty="0" smtClean="0"/>
              <a:t>)</a:t>
            </a:r>
          </a:p>
          <a:p>
            <a:pPr>
              <a:buFont typeface="+mj-lt"/>
              <a:buAutoNum type="arabicPeriod"/>
            </a:pPr>
            <a:endParaRPr lang="fr-FR" sz="2000" dirty="0" smtClean="0"/>
          </a:p>
          <a:p>
            <a:pPr>
              <a:buFont typeface="+mj-lt"/>
              <a:buAutoNum type="arabicPeriod"/>
            </a:pPr>
            <a:r>
              <a:rPr lang="fr-FR" sz="2000" dirty="0" smtClean="0"/>
              <a:t>Percevoir (écouter, voir, toucher)</a:t>
            </a:r>
          </a:p>
          <a:p>
            <a:pPr>
              <a:buFont typeface="+mj-lt"/>
              <a:buAutoNum type="arabicPeriod"/>
            </a:pPr>
            <a:endParaRPr lang="fr-FR" sz="2000" dirty="0" smtClean="0"/>
          </a:p>
          <a:p>
            <a:pPr>
              <a:buFont typeface="+mj-lt"/>
              <a:buAutoNum type="arabicPeriod"/>
            </a:pPr>
            <a:r>
              <a:rPr lang="fr-FR" sz="2000" dirty="0" smtClean="0"/>
              <a:t>Créer (mobiliser l’imagination des élèves dans le cadre d’une consigne de création)</a:t>
            </a:r>
          </a:p>
          <a:p>
            <a:pPr>
              <a:buFont typeface="+mj-lt"/>
              <a:buAutoNum type="arabicPeriod"/>
            </a:pPr>
            <a:endParaRPr lang="fr-FR" sz="2000" dirty="0" smtClean="0"/>
          </a:p>
          <a:p>
            <a:pPr>
              <a:buFont typeface="+mj-lt"/>
              <a:buAutoNum type="arabicPeriod"/>
            </a:pPr>
            <a:r>
              <a:rPr lang="fr-FR" sz="2000" dirty="0" smtClean="0"/>
              <a:t>Communiquer (mobiliser le langage oral)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33669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408960" y="365760"/>
            <a:ext cx="7520940" cy="548640"/>
          </a:xfrm>
        </p:spPr>
        <p:txBody>
          <a:bodyPr/>
          <a:lstStyle/>
          <a:p>
            <a:r>
              <a:rPr lang="fr-FR" dirty="0" smtClean="0"/>
              <a:t>Une pédagogie « </a:t>
            </a:r>
            <a:r>
              <a:rPr lang="fr-FR" dirty="0" err="1" smtClean="0"/>
              <a:t>spiralaire</a:t>
            </a:r>
            <a:r>
              <a:rPr lang="fr-FR" dirty="0" smtClean="0"/>
              <a:t> »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902178"/>
              </p:ext>
            </p:extLst>
          </p:nvPr>
        </p:nvGraphicFramePr>
        <p:xfrm>
          <a:off x="457200" y="2438881"/>
          <a:ext cx="127732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327"/>
              </a:tblGrid>
              <a:tr h="640080">
                <a:tc>
                  <a:txBody>
                    <a:bodyPr/>
                    <a:lstStyle/>
                    <a:p>
                      <a:r>
                        <a:rPr lang="fr-FR" dirty="0" smtClean="0"/>
                        <a:t>Chanter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054603"/>
              </p:ext>
            </p:extLst>
          </p:nvPr>
        </p:nvGraphicFramePr>
        <p:xfrm>
          <a:off x="457200" y="3263542"/>
          <a:ext cx="1277327" cy="64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77327"/>
              </a:tblGrid>
              <a:tr h="470392">
                <a:tc>
                  <a:txBody>
                    <a:bodyPr/>
                    <a:lstStyle/>
                    <a:p>
                      <a:r>
                        <a:rPr lang="fr-FR" dirty="0" smtClean="0"/>
                        <a:t>Ecouter,</a:t>
                      </a:r>
                      <a:r>
                        <a:rPr lang="fr-FR" baseline="0" dirty="0" smtClean="0"/>
                        <a:t> comparer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557509"/>
              </p:ext>
            </p:extLst>
          </p:nvPr>
        </p:nvGraphicFramePr>
        <p:xfrm>
          <a:off x="457200" y="4018137"/>
          <a:ext cx="1277327" cy="640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77327"/>
              </a:tblGrid>
              <a:tr h="470392">
                <a:tc>
                  <a:txBody>
                    <a:bodyPr/>
                    <a:lstStyle/>
                    <a:p>
                      <a:r>
                        <a:rPr lang="fr-FR" dirty="0" smtClean="0"/>
                        <a:t>Explorer, imaginer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725756"/>
              </p:ext>
            </p:extLst>
          </p:nvPr>
        </p:nvGraphicFramePr>
        <p:xfrm>
          <a:off x="457200" y="4767714"/>
          <a:ext cx="1277327" cy="64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7327"/>
              </a:tblGrid>
              <a:tr h="470392">
                <a:tc>
                  <a:txBody>
                    <a:bodyPr/>
                    <a:lstStyle/>
                    <a:p>
                      <a:r>
                        <a:rPr lang="fr-FR" dirty="0" smtClean="0"/>
                        <a:t>Echanger, partager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163420"/>
              </p:ext>
            </p:extLst>
          </p:nvPr>
        </p:nvGraphicFramePr>
        <p:xfrm>
          <a:off x="457200" y="1788837"/>
          <a:ext cx="1277327" cy="3657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77327"/>
              </a:tblGrid>
              <a:tr h="22630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rial"/>
                          <a:cs typeface="Arial"/>
                        </a:rPr>
                        <a:t>Cycle 2</a:t>
                      </a:r>
                      <a:endParaRPr lang="fr-FR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926779"/>
              </p:ext>
            </p:extLst>
          </p:nvPr>
        </p:nvGraphicFramePr>
        <p:xfrm>
          <a:off x="2551854" y="2438881"/>
          <a:ext cx="161049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0491"/>
              </a:tblGrid>
              <a:tr h="640080">
                <a:tc>
                  <a:txBody>
                    <a:bodyPr/>
                    <a:lstStyle/>
                    <a:p>
                      <a:r>
                        <a:rPr lang="fr-FR" dirty="0" smtClean="0"/>
                        <a:t>Interpréter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640817"/>
              </p:ext>
            </p:extLst>
          </p:nvPr>
        </p:nvGraphicFramePr>
        <p:xfrm>
          <a:off x="2551854" y="3263542"/>
          <a:ext cx="1610491" cy="63545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10491"/>
              </a:tblGrid>
              <a:tr h="635451">
                <a:tc>
                  <a:txBody>
                    <a:bodyPr/>
                    <a:lstStyle/>
                    <a:p>
                      <a:r>
                        <a:rPr lang="fr-FR" dirty="0" smtClean="0"/>
                        <a:t>Commenter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83929"/>
              </p:ext>
            </p:extLst>
          </p:nvPr>
        </p:nvGraphicFramePr>
        <p:xfrm>
          <a:off x="2551854" y="4018137"/>
          <a:ext cx="1610491" cy="640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10491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Créer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377866"/>
              </p:ext>
            </p:extLst>
          </p:nvPr>
        </p:nvGraphicFramePr>
        <p:xfrm>
          <a:off x="2551854" y="4767714"/>
          <a:ext cx="1610491" cy="64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10491"/>
              </a:tblGrid>
              <a:tr h="640080">
                <a:tc>
                  <a:txBody>
                    <a:bodyPr/>
                    <a:lstStyle/>
                    <a:p>
                      <a:r>
                        <a:rPr lang="fr-FR" dirty="0" smtClean="0"/>
                        <a:t>Argumenter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968690"/>
              </p:ext>
            </p:extLst>
          </p:nvPr>
        </p:nvGraphicFramePr>
        <p:xfrm>
          <a:off x="2551854" y="1788837"/>
          <a:ext cx="1610491" cy="3657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10491"/>
              </a:tblGrid>
              <a:tr h="22630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rial"/>
                          <a:cs typeface="Arial"/>
                        </a:rPr>
                        <a:t>Cycle 3</a:t>
                      </a:r>
                      <a:endParaRPr lang="fr-FR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1855514" y="2238734"/>
            <a:ext cx="467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+</a:t>
            </a:r>
            <a:endParaRPr lang="fr-FR" sz="40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1858506" y="2936771"/>
            <a:ext cx="467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+</a:t>
            </a:r>
            <a:endParaRPr lang="fr-FR" sz="40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1858506" y="3887419"/>
            <a:ext cx="467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+</a:t>
            </a:r>
            <a:endParaRPr lang="fr-FR" sz="40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1858506" y="4643886"/>
            <a:ext cx="467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+</a:t>
            </a:r>
            <a:endParaRPr lang="fr-FR" sz="4000" b="1" dirty="0"/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692007"/>
              </p:ext>
            </p:extLst>
          </p:nvPr>
        </p:nvGraphicFramePr>
        <p:xfrm>
          <a:off x="5169430" y="2438881"/>
          <a:ext cx="358938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9386"/>
              </a:tblGrid>
              <a:tr h="470392">
                <a:tc>
                  <a:txBody>
                    <a:bodyPr/>
                    <a:lstStyle/>
                    <a:p>
                      <a:r>
                        <a:rPr lang="fr-FR" dirty="0" smtClean="0"/>
                        <a:t>Réaliser des projets d’interprétation</a:t>
                      </a:r>
                      <a:r>
                        <a:rPr lang="fr-FR" baseline="0" dirty="0" smtClean="0"/>
                        <a:t> ou de création 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30978"/>
              </p:ext>
            </p:extLst>
          </p:nvPr>
        </p:nvGraphicFramePr>
        <p:xfrm>
          <a:off x="5169430" y="3263542"/>
          <a:ext cx="3570710" cy="64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70710"/>
              </a:tblGrid>
              <a:tr h="635451">
                <a:tc>
                  <a:txBody>
                    <a:bodyPr/>
                    <a:lstStyle/>
                    <a:p>
                      <a:r>
                        <a:rPr lang="fr-FR" dirty="0" smtClean="0"/>
                        <a:t>Construire une culture musicale commune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au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637337"/>
              </p:ext>
            </p:extLst>
          </p:nvPr>
        </p:nvGraphicFramePr>
        <p:xfrm>
          <a:off x="5169430" y="4018137"/>
          <a:ext cx="3570710" cy="640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70710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Produire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1" name="Tableau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129020"/>
              </p:ext>
            </p:extLst>
          </p:nvPr>
        </p:nvGraphicFramePr>
        <p:xfrm>
          <a:off x="5169430" y="4767714"/>
          <a:ext cx="3570710" cy="64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70710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Débattre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38328"/>
              </p:ext>
            </p:extLst>
          </p:nvPr>
        </p:nvGraphicFramePr>
        <p:xfrm>
          <a:off x="5169430" y="1788837"/>
          <a:ext cx="3570710" cy="3657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70710"/>
              </a:tblGrid>
              <a:tr h="22630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rial"/>
                          <a:cs typeface="Arial"/>
                        </a:rPr>
                        <a:t>Cycle 4</a:t>
                      </a:r>
                      <a:endParaRPr lang="fr-FR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ZoneTexte 22"/>
          <p:cNvSpPr txBox="1"/>
          <p:nvPr/>
        </p:nvSpPr>
        <p:spPr>
          <a:xfrm>
            <a:off x="4372966" y="2238734"/>
            <a:ext cx="467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+</a:t>
            </a:r>
            <a:endParaRPr lang="fr-FR" sz="40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4375958" y="2936771"/>
            <a:ext cx="467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+</a:t>
            </a:r>
            <a:endParaRPr lang="fr-FR" sz="40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4375958" y="3887419"/>
            <a:ext cx="467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+</a:t>
            </a:r>
            <a:endParaRPr lang="fr-FR" sz="40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4375958" y="4643886"/>
            <a:ext cx="467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+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1774125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749300"/>
            <a:ext cx="8229600" cy="736600"/>
          </a:xfrm>
        </p:spPr>
        <p:txBody>
          <a:bodyPr>
            <a:normAutofit/>
          </a:bodyPr>
          <a:lstStyle/>
          <a:p>
            <a:r>
              <a:rPr lang="fr-FR" dirty="0" smtClean="0"/>
              <a:t>Une organisation par compétences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8938" y="1752584"/>
            <a:ext cx="8686800" cy="1727168"/>
          </a:xfrm>
        </p:spPr>
        <p:txBody>
          <a:bodyPr>
            <a:normAutofit/>
          </a:bodyPr>
          <a:lstStyle/>
          <a:p>
            <a:r>
              <a:rPr lang="fr-FR" sz="1600" dirty="0" smtClean="0"/>
              <a:t>"</a:t>
            </a:r>
            <a:r>
              <a:rPr lang="fr-FR" sz="1600" dirty="0"/>
              <a:t>La compétence est la mobilisation ou l'activation de plusieurs savoirs, dans une situation et un contexte données"</a:t>
            </a:r>
            <a:r>
              <a:rPr lang="fr-FR" sz="1600" dirty="0" smtClean="0"/>
              <a:t>. Guy LE BOTERF, 1995</a:t>
            </a:r>
            <a:r>
              <a:rPr lang="fr-FR" sz="1600" i="1" dirty="0" smtClean="0"/>
              <a:t>, De la compétence, essai sur un attracteur étrange</a:t>
            </a:r>
            <a:r>
              <a:rPr lang="fr-FR" sz="1600" dirty="0" smtClean="0"/>
              <a:t>, Paris, Ed. d’organisations, 1995.</a:t>
            </a:r>
          </a:p>
          <a:p>
            <a:pPr marL="0" indent="0">
              <a:buNone/>
            </a:pPr>
            <a:endParaRPr lang="fr-FR" sz="1600" dirty="0" smtClean="0"/>
          </a:p>
          <a:p>
            <a:r>
              <a:rPr lang="fr-FR" sz="1600" dirty="0" smtClean="0"/>
              <a:t>Plusieurs savoirs et savoir-faire combinés: théoriques, procéduraux, expérientiels, sociaux, cognitifs</a:t>
            </a:r>
          </a:p>
          <a:p>
            <a:pPr marL="0" indent="0">
              <a:buNone/>
            </a:pPr>
            <a:endParaRPr lang="fr-FR" sz="1600" dirty="0" smtClean="0"/>
          </a:p>
          <a:p>
            <a:pPr marL="0" indent="0">
              <a:buNone/>
            </a:pPr>
            <a:endParaRPr lang="fr-FR" sz="1800" dirty="0" smtClean="0"/>
          </a:p>
          <a:p>
            <a:endParaRPr lang="fr-FR" sz="1800" dirty="0"/>
          </a:p>
          <a:p>
            <a:endParaRPr lang="fr-FR" sz="1800" dirty="0" smtClean="0"/>
          </a:p>
          <a:p>
            <a:endParaRPr lang="fr-FR" sz="1800" dirty="0"/>
          </a:p>
          <a:p>
            <a:endParaRPr lang="fr-FR" sz="1800" dirty="0" smtClean="0"/>
          </a:p>
          <a:p>
            <a:pPr marL="0" indent="0">
              <a:buNone/>
            </a:pPr>
            <a:endParaRPr lang="fr-FR" sz="1800" dirty="0" smtClean="0"/>
          </a:p>
        </p:txBody>
      </p:sp>
    </p:spTree>
    <p:extLst>
      <p:ext uri="{BB962C8B-B14F-4D97-AF65-F5344CB8AC3E}">
        <p14:creationId xmlns:p14="http://schemas.microsoft.com/office/powerpoint/2010/main" val="59494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fr-FR" dirty="0"/>
              <a:t>Une organisation par compétences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44288"/>
            <a:ext cx="3771900" cy="40214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741632"/>
              </p:ext>
            </p:extLst>
          </p:nvPr>
        </p:nvGraphicFramePr>
        <p:xfrm>
          <a:off x="1549209" y="1006803"/>
          <a:ext cx="1333691" cy="3657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33691"/>
              </a:tblGrid>
              <a:tr h="22630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rial"/>
                          <a:cs typeface="Arial"/>
                        </a:rPr>
                        <a:t>Cycle 3</a:t>
                      </a:r>
                      <a:endParaRPr lang="fr-FR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858388"/>
              </p:ext>
            </p:extLst>
          </p:nvPr>
        </p:nvGraphicFramePr>
        <p:xfrm>
          <a:off x="5600700" y="1006803"/>
          <a:ext cx="1397000" cy="3657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97000"/>
              </a:tblGrid>
              <a:tr h="22630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rial"/>
                          <a:cs typeface="Arial"/>
                        </a:rPr>
                        <a:t>Cycle 4</a:t>
                      </a:r>
                      <a:endParaRPr lang="fr-FR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1544288"/>
            <a:ext cx="4119274" cy="51119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594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270000" y="152400"/>
            <a:ext cx="6883400" cy="495300"/>
          </a:xfrm>
        </p:spPr>
        <p:txBody>
          <a:bodyPr>
            <a:normAutofit fontScale="90000"/>
          </a:bodyPr>
          <a:lstStyle/>
          <a:p>
            <a:r>
              <a:rPr lang="fr-FR" sz="2000" dirty="0"/>
              <a:t>L</a:t>
            </a:r>
            <a:r>
              <a:rPr lang="fr-FR" sz="2000" dirty="0" smtClean="0"/>
              <a:t>es </a:t>
            </a:r>
            <a:r>
              <a:rPr lang="fr-FR" sz="2000" dirty="0"/>
              <a:t>attendus de fin de cycle </a:t>
            </a:r>
            <a:r>
              <a:rPr lang="fr-FR" sz="2000" dirty="0" smtClean="0"/>
              <a:t>3 et les </a:t>
            </a:r>
            <a:r>
              <a:rPr lang="fr-FR" sz="2000" dirty="0"/>
              <a:t>compétences </a:t>
            </a:r>
            <a:r>
              <a:rPr lang="fr-FR" sz="2000" dirty="0" smtClean="0"/>
              <a:t>opérationnelles</a:t>
            </a:r>
            <a:endParaRPr lang="fr-FR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647700"/>
            <a:ext cx="4779962" cy="59653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35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9" y="97954"/>
            <a:ext cx="4386261" cy="63853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016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165101"/>
            <a:ext cx="6004344" cy="6438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07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485900" y="254000"/>
            <a:ext cx="6197600" cy="406400"/>
          </a:xfrm>
        </p:spPr>
        <p:txBody>
          <a:bodyPr>
            <a:normAutofit fontScale="90000"/>
          </a:bodyPr>
          <a:lstStyle/>
          <a:p>
            <a:r>
              <a:rPr lang="fr-FR" sz="2000" dirty="0"/>
              <a:t>Les attendus de fin de cycle </a:t>
            </a:r>
            <a:r>
              <a:rPr lang="fr-FR" sz="2000" dirty="0" smtClean="0"/>
              <a:t>4 </a:t>
            </a:r>
            <a:r>
              <a:rPr lang="fr-FR" sz="2000" dirty="0"/>
              <a:t>et les compétences opérationnelles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1041400"/>
            <a:ext cx="3896090" cy="5407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88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333932"/>
            <a:ext cx="4449762" cy="627006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6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187325"/>
            <a:ext cx="6119812" cy="635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269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 smtClean="0"/>
              <a:t>Baga</a:t>
            </a:r>
            <a:r>
              <a:rPr lang="fr-FR" dirty="0" smtClean="0"/>
              <a:t> </a:t>
            </a:r>
            <a:r>
              <a:rPr lang="fr-FR" dirty="0" err="1" smtClean="0"/>
              <a:t>giné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2960" y="1331527"/>
            <a:ext cx="6091969" cy="1490564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Aboron</a:t>
            </a:r>
            <a:r>
              <a:rPr lang="fr-FR" sz="2000" dirty="0" smtClean="0"/>
              <a:t> ma? Ma </a:t>
            </a:r>
            <a:r>
              <a:rPr lang="fr-FR" sz="2000" dirty="0" err="1" smtClean="0"/>
              <a:t>boron</a:t>
            </a:r>
            <a:r>
              <a:rPr lang="fr-FR" sz="2000" dirty="0" smtClean="0"/>
              <a:t> ma  / </a:t>
            </a:r>
            <a:r>
              <a:rPr lang="fr-FR" sz="2000" dirty="0" err="1" smtClean="0"/>
              <a:t>Eee</a:t>
            </a:r>
            <a:r>
              <a:rPr lang="fr-FR" sz="2000" dirty="0" smtClean="0"/>
              <a:t>  -  (x2)</a:t>
            </a:r>
          </a:p>
          <a:p>
            <a:r>
              <a:rPr lang="fr-FR" sz="2000" dirty="0" err="1" smtClean="0"/>
              <a:t>Aboron</a:t>
            </a:r>
            <a:r>
              <a:rPr lang="fr-FR" sz="2000" dirty="0" smtClean="0"/>
              <a:t> ma? Ma </a:t>
            </a:r>
            <a:r>
              <a:rPr lang="fr-FR" sz="2000" dirty="0" err="1" smtClean="0"/>
              <a:t>boron</a:t>
            </a:r>
            <a:r>
              <a:rPr lang="fr-FR" sz="2000" dirty="0" smtClean="0"/>
              <a:t> ma </a:t>
            </a:r>
            <a:r>
              <a:rPr lang="fr-FR" sz="2000" dirty="0" err="1" smtClean="0"/>
              <a:t>Eee</a:t>
            </a:r>
            <a:r>
              <a:rPr lang="fr-FR" sz="2000" dirty="0" smtClean="0"/>
              <a:t> </a:t>
            </a:r>
            <a:r>
              <a:rPr lang="fr-FR" sz="2000" dirty="0" err="1" smtClean="0"/>
              <a:t>laï</a:t>
            </a:r>
            <a:r>
              <a:rPr lang="fr-FR" sz="2000" dirty="0" smtClean="0"/>
              <a:t> la </a:t>
            </a:r>
            <a:r>
              <a:rPr lang="fr-FR" sz="2000" dirty="0" err="1" smtClean="0"/>
              <a:t>Baga</a:t>
            </a:r>
            <a:r>
              <a:rPr lang="fr-FR" sz="2000" dirty="0" smtClean="0"/>
              <a:t> </a:t>
            </a:r>
            <a:r>
              <a:rPr lang="fr-FR" sz="2000" dirty="0" err="1" smtClean="0"/>
              <a:t>Giné</a:t>
            </a:r>
            <a:r>
              <a:rPr lang="fr-FR" sz="2000" dirty="0" smtClean="0"/>
              <a:t> </a:t>
            </a:r>
          </a:p>
          <a:p>
            <a:r>
              <a:rPr lang="fr-FR" sz="2000" dirty="0" err="1" smtClean="0"/>
              <a:t>Fare</a:t>
            </a:r>
            <a:r>
              <a:rPr lang="fr-FR" sz="2000" dirty="0" smtClean="0"/>
              <a:t> </a:t>
            </a:r>
            <a:r>
              <a:rPr lang="fr-FR" sz="2000" dirty="0" err="1" smtClean="0"/>
              <a:t>boron</a:t>
            </a:r>
            <a:r>
              <a:rPr lang="fr-FR" sz="2000" dirty="0" smtClean="0"/>
              <a:t> ma moto </a:t>
            </a:r>
            <a:r>
              <a:rPr lang="fr-FR" sz="2000" dirty="0" err="1" smtClean="0"/>
              <a:t>Kui</a:t>
            </a:r>
            <a:r>
              <a:rPr lang="fr-FR" sz="2000" dirty="0" smtClean="0"/>
              <a:t> </a:t>
            </a:r>
            <a:r>
              <a:rPr lang="fr-FR" sz="2000" dirty="0" err="1" smtClean="0"/>
              <a:t>Eee</a:t>
            </a:r>
            <a:r>
              <a:rPr lang="fr-FR" sz="2000" dirty="0" smtClean="0"/>
              <a:t>! 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19988" y="3412163"/>
            <a:ext cx="482188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Danse-t-elle la danse?</a:t>
            </a:r>
          </a:p>
          <a:p>
            <a:r>
              <a:rPr lang="fr-FR" dirty="0" smtClean="0"/>
              <a:t>Ou ne la danse-t-elle pas?</a:t>
            </a:r>
          </a:p>
          <a:p>
            <a:r>
              <a:rPr lang="fr-FR" dirty="0" err="1" smtClean="0"/>
              <a:t>Eee</a:t>
            </a:r>
            <a:endParaRPr lang="fr-FR" dirty="0" smtClean="0"/>
          </a:p>
          <a:p>
            <a:r>
              <a:rPr lang="fr-FR" dirty="0" smtClean="0"/>
              <a:t>Ça alors la femme </a:t>
            </a:r>
            <a:r>
              <a:rPr lang="fr-FR" dirty="0" err="1" smtClean="0"/>
              <a:t>Baga</a:t>
            </a:r>
            <a:r>
              <a:rPr lang="fr-FR" dirty="0" smtClean="0"/>
              <a:t> dans même dans sa voiture</a:t>
            </a:r>
          </a:p>
          <a:p>
            <a:r>
              <a:rPr lang="fr-FR" dirty="0" err="1" smtClean="0"/>
              <a:t>Eee</a:t>
            </a:r>
            <a:r>
              <a:rPr lang="fr-FR" dirty="0" smtClean="0"/>
              <a:t>!</a:t>
            </a:r>
            <a:endParaRPr lang="fr-FR" dirty="0"/>
          </a:p>
        </p:txBody>
      </p:sp>
      <p:pic>
        <p:nvPicPr>
          <p:cNvPr id="5" name="Baga gine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3483" y="1795876"/>
            <a:ext cx="448892" cy="448892"/>
          </a:xfrm>
          <a:prstGeom prst="rect">
            <a:avLst/>
          </a:prstGeom>
        </p:spPr>
      </p:pic>
      <p:pic>
        <p:nvPicPr>
          <p:cNvPr id="6" name="Image 5" descr="Capture d’écran 2024-09-01 à 02.20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290" y="2685722"/>
            <a:ext cx="4217710" cy="1929177"/>
          </a:xfrm>
          <a:prstGeom prst="rect">
            <a:avLst/>
          </a:prstGeom>
        </p:spPr>
      </p:pic>
      <p:pic>
        <p:nvPicPr>
          <p:cNvPr id="7" name="Image 6" descr="Capture d’écran 2024-09-01 à 02.22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614" y="4614899"/>
            <a:ext cx="2562629" cy="20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0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28241" y="599294"/>
            <a:ext cx="5465172" cy="562755"/>
          </a:xfrm>
        </p:spPr>
        <p:txBody>
          <a:bodyPr>
            <a:normAutofit fontScale="90000"/>
          </a:bodyPr>
          <a:lstStyle/>
          <a:p>
            <a:r>
              <a:rPr lang="fr-FR" sz="2800" dirty="0" smtClean="0"/>
              <a:t>Travailler en interdisciplinarité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731263" y="1392947"/>
            <a:ext cx="77440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Travailler en collaboration avec d’autres disciplines</a:t>
            </a:r>
          </a:p>
          <a:p>
            <a:r>
              <a:rPr lang="fr-FR" dirty="0" smtClean="0"/>
              <a:t>	- Programme de lettres modernes en 6</a:t>
            </a:r>
            <a:r>
              <a:rPr lang="fr-FR" baseline="30000" dirty="0" smtClean="0"/>
              <a:t>ème</a:t>
            </a:r>
            <a:r>
              <a:rPr lang="fr-FR" dirty="0" smtClean="0"/>
              <a:t>: le conte et sa structure, la fable, 	   l’Odyssée, les épopées,</a:t>
            </a:r>
          </a:p>
          <a:p>
            <a:r>
              <a:rPr lang="fr-FR" dirty="0" smtClean="0"/>
              <a:t>	- Programme d’Histoire 6</a:t>
            </a:r>
            <a:r>
              <a:rPr lang="fr-FR" baseline="30000" dirty="0" smtClean="0"/>
              <a:t>ème</a:t>
            </a:r>
            <a:r>
              <a:rPr lang="fr-FR" dirty="0" smtClean="0"/>
              <a:t>: La </a:t>
            </a:r>
            <a:r>
              <a:rPr lang="fr-FR" dirty="0"/>
              <a:t>M</a:t>
            </a:r>
            <a:r>
              <a:rPr lang="fr-FR" dirty="0" smtClean="0"/>
              <a:t>éditerranée antique, L’empire Romain</a:t>
            </a:r>
          </a:p>
          <a:p>
            <a:r>
              <a:rPr lang="fr-FR" dirty="0" smtClean="0"/>
              <a:t>	- Programme d’Histoire 4</a:t>
            </a:r>
            <a:r>
              <a:rPr lang="fr-FR" baseline="30000" dirty="0" smtClean="0"/>
              <a:t>ème</a:t>
            </a:r>
            <a:r>
              <a:rPr lang="fr-FR" dirty="0" smtClean="0"/>
              <a:t>: Le XVIIIème siècle, la France au XIXème siècle</a:t>
            </a:r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 Les enseignements pratiques interdisciplinaires (EPI) en cycle 4</a:t>
            </a:r>
          </a:p>
        </p:txBody>
      </p:sp>
      <p:pic>
        <p:nvPicPr>
          <p:cNvPr id="4" name="Image 3" descr="Capture d’écran 2023-09-06 à 02.22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3" y="3701271"/>
            <a:ext cx="77978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4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84278" y="147842"/>
            <a:ext cx="4080907" cy="1219200"/>
          </a:xfrm>
        </p:spPr>
        <p:txBody>
          <a:bodyPr/>
          <a:lstStyle/>
          <a:p>
            <a:r>
              <a:rPr lang="fr-FR" dirty="0" smtClean="0"/>
              <a:t>Exemples d’EPI</a:t>
            </a:r>
            <a:endParaRPr lang="fr-F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42" y="1742951"/>
            <a:ext cx="7461681" cy="410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36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298130" y="204918"/>
            <a:ext cx="4367914" cy="47002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L’Histoire des Arts</a:t>
            </a:r>
            <a:endParaRPr lang="fr-FR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70" y="1855605"/>
            <a:ext cx="7996692" cy="200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9170" y="1092443"/>
            <a:ext cx="7996692" cy="380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ATTENDUS EN FIN DE CYCLE 3</a:t>
            </a:r>
            <a:endParaRPr lang="fr-FR" sz="2400" dirty="0"/>
          </a:p>
        </p:txBody>
      </p:sp>
      <p:sp>
        <p:nvSpPr>
          <p:cNvPr id="9" name="Rectangle 8"/>
          <p:cNvSpPr/>
          <p:nvPr/>
        </p:nvSpPr>
        <p:spPr>
          <a:xfrm>
            <a:off x="440141" y="3966368"/>
            <a:ext cx="7996692" cy="380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ATTENDUS EN FIN DE CYCLE 4</a:t>
            </a:r>
            <a:endParaRPr lang="fr-FR" sz="2400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3"/>
          <a:stretch/>
        </p:blipFill>
        <p:spPr bwMode="auto">
          <a:xfrm>
            <a:off x="442394" y="4502115"/>
            <a:ext cx="8020176" cy="138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912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19641" cy="689466"/>
          </a:xfrm>
        </p:spPr>
        <p:txBody>
          <a:bodyPr>
            <a:normAutofit/>
          </a:bodyPr>
          <a:lstStyle/>
          <a:p>
            <a:pPr algn="ctr"/>
            <a:r>
              <a:rPr lang="fr-FR" dirty="0" err="1" smtClean="0"/>
              <a:t>InTerdisciplinarité</a:t>
            </a:r>
            <a:r>
              <a:rPr lang="fr-FR" dirty="0" smtClean="0"/>
              <a:t> et D.N.B.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845718" y="1600200"/>
            <a:ext cx="7238875" cy="2350726"/>
          </a:xfrm>
        </p:spPr>
        <p:txBody>
          <a:bodyPr/>
          <a:lstStyle/>
          <a:p>
            <a:endParaRPr lang="fr-FR" b="1" dirty="0" smtClean="0"/>
          </a:p>
          <a:p>
            <a:pPr>
              <a:buFont typeface="Arial"/>
              <a:buChar char="•"/>
            </a:pPr>
            <a:r>
              <a:rPr lang="fr-FR" b="1" dirty="0" smtClean="0"/>
              <a:t>Oral </a:t>
            </a:r>
            <a:r>
              <a:rPr lang="fr-FR" b="1" dirty="0"/>
              <a:t>de 15 minutes</a:t>
            </a:r>
            <a:r>
              <a:rPr lang="fr-FR" dirty="0"/>
              <a:t> (10 minutes d'exposé et 5 minutes de questions) </a:t>
            </a:r>
            <a:r>
              <a:rPr lang="fr-FR" dirty="0" smtClean="0"/>
              <a:t>noté </a:t>
            </a:r>
            <a:r>
              <a:rPr lang="fr-FR" dirty="0"/>
              <a:t>sur 100 points. </a:t>
            </a:r>
            <a:endParaRPr lang="fr-FR" dirty="0" smtClean="0"/>
          </a:p>
          <a:p>
            <a:pPr>
              <a:buFont typeface="Arial"/>
              <a:buChar char="•"/>
            </a:pPr>
            <a:r>
              <a:rPr lang="fr-FR" dirty="0" smtClean="0"/>
              <a:t>Au </a:t>
            </a:r>
            <a:r>
              <a:rPr lang="fr-FR" dirty="0"/>
              <a:t>cours de cette épreuve, </a:t>
            </a:r>
            <a:r>
              <a:rPr lang="fr-FR" dirty="0" smtClean="0"/>
              <a:t>l’élève présentera un </a:t>
            </a:r>
            <a:r>
              <a:rPr lang="fr-FR" dirty="0"/>
              <a:t>projet de </a:t>
            </a:r>
            <a:r>
              <a:rPr lang="fr-FR" dirty="0" smtClean="0"/>
              <a:t>son </a:t>
            </a:r>
            <a:r>
              <a:rPr lang="fr-FR" dirty="0"/>
              <a:t>choix, </a:t>
            </a:r>
            <a:r>
              <a:rPr lang="fr-FR" dirty="0" smtClean="0"/>
              <a:t>mené </a:t>
            </a:r>
            <a:r>
              <a:rPr lang="fr-FR" dirty="0"/>
              <a:t>dans le cadre</a:t>
            </a:r>
            <a:r>
              <a:rPr lang="fr-FR" b="1" dirty="0"/>
              <a:t> d'un </a:t>
            </a:r>
            <a:r>
              <a:rPr lang="fr-FR" b="1" dirty="0" smtClean="0"/>
              <a:t>EPI </a:t>
            </a:r>
            <a:r>
              <a:rPr lang="fr-FR" b="1" dirty="0"/>
              <a:t>ou d'un des </a:t>
            </a:r>
            <a:r>
              <a:rPr lang="fr-FR" b="1" dirty="0" smtClean="0"/>
              <a:t>parcours éducatifs (parcours Avenir, parcours citoyen, parcours éducatif de santé, parcours d’éducation artistique et culturelle)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457200" y="884991"/>
            <a:ext cx="801964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E.P.I ou PARCOURS…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22997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chorale dans le programme: 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07504" y="1371600"/>
            <a:ext cx="8726107" cy="5297760"/>
          </a:xfrm>
        </p:spPr>
        <p:txBody>
          <a:bodyPr>
            <a:normAutofit fontScale="55000" lnSpcReduction="20000"/>
          </a:bodyPr>
          <a:lstStyle/>
          <a:p>
            <a:pPr marL="137160" indent="0" algn="just">
              <a:buNone/>
            </a:pPr>
            <a:r>
              <a:rPr lang="fr-FR" sz="3500" dirty="0" smtClean="0"/>
              <a:t>« Un </a:t>
            </a:r>
            <a:r>
              <a:rPr lang="fr-FR" sz="3500" dirty="0"/>
              <a:t>enseignement de chant choral est </a:t>
            </a:r>
            <a:r>
              <a:rPr lang="fr-FR" sz="3500" dirty="0" smtClean="0"/>
              <a:t>proposé complémentairement </a:t>
            </a:r>
            <a:r>
              <a:rPr lang="fr-FR" sz="3500" dirty="0"/>
              <a:t>dans chaque établissement aux élèves </a:t>
            </a:r>
            <a:r>
              <a:rPr lang="fr-FR" sz="3500" dirty="0" smtClean="0"/>
              <a:t>désireux d'approfondir </a:t>
            </a:r>
            <a:r>
              <a:rPr lang="fr-FR" sz="3500" dirty="0"/>
              <a:t>leur engagement vocal et de pratiquer la musique dans un cadre collectif visant un projet de concert ou </a:t>
            </a:r>
            <a:r>
              <a:rPr lang="fr-FR" sz="3500" dirty="0" smtClean="0"/>
              <a:t>de spectacle</a:t>
            </a:r>
            <a:r>
              <a:rPr lang="fr-FR" sz="3500" dirty="0"/>
              <a:t>. Cet enseignement est </a:t>
            </a:r>
            <a:r>
              <a:rPr lang="fr-FR" sz="3500" dirty="0" err="1"/>
              <a:t>interniveaux</a:t>
            </a:r>
            <a:r>
              <a:rPr lang="fr-FR" sz="3500" dirty="0"/>
              <a:t> et </a:t>
            </a:r>
            <a:r>
              <a:rPr lang="fr-FR" sz="3500" dirty="0" err="1"/>
              <a:t>intercycles</a:t>
            </a:r>
            <a:r>
              <a:rPr lang="fr-FR" sz="3500" dirty="0"/>
              <a:t> ; il accueille tous les volontaires sans aucun prérequis. </a:t>
            </a:r>
            <a:endParaRPr lang="fr-FR" sz="3500" dirty="0" smtClean="0"/>
          </a:p>
          <a:p>
            <a:pPr marL="137160" indent="0" algn="just">
              <a:buNone/>
            </a:pPr>
            <a:r>
              <a:rPr lang="fr-FR" sz="3500" dirty="0" smtClean="0"/>
              <a:t>La chorale participe </a:t>
            </a:r>
            <a:r>
              <a:rPr lang="fr-FR" sz="3500" dirty="0"/>
              <a:t>fréquemment à des projets fédérateurs réunissant plusieurs collèges, des lycées et des écoles. Elle amène à </a:t>
            </a:r>
            <a:r>
              <a:rPr lang="fr-FR" sz="3500" dirty="0" smtClean="0"/>
              <a:t>travailler avec </a:t>
            </a:r>
            <a:r>
              <a:rPr lang="fr-FR" sz="3500" dirty="0"/>
              <a:t>des musiciens professionnels (chanteurs solistes, instrumentistes) et à se produire sur des scènes du spectacle vivant</a:t>
            </a:r>
            <a:r>
              <a:rPr lang="fr-FR" sz="3500" dirty="0" smtClean="0"/>
              <a:t>.</a:t>
            </a:r>
            <a:endParaRPr lang="fr-FR" sz="3500" dirty="0"/>
          </a:p>
          <a:p>
            <a:pPr marL="137160" indent="0" algn="just">
              <a:buNone/>
            </a:pPr>
            <a:r>
              <a:rPr lang="fr-FR" sz="3500" dirty="0" smtClean="0"/>
              <a:t>Elle </a:t>
            </a:r>
            <a:r>
              <a:rPr lang="fr-FR" sz="3500" dirty="0"/>
              <a:t>profite ainsi pleinement du partenariat avec les artistes, les structures culturelles et les collectivités territoriales</a:t>
            </a:r>
            <a:r>
              <a:rPr lang="fr-FR" sz="3500" dirty="0" smtClean="0"/>
              <a:t>.</a:t>
            </a:r>
            <a:endParaRPr lang="fr-FR" sz="3500" dirty="0"/>
          </a:p>
          <a:p>
            <a:pPr marL="137160" indent="0" algn="just">
              <a:buNone/>
            </a:pPr>
            <a:r>
              <a:rPr lang="fr-FR" sz="3500" dirty="0" smtClean="0"/>
              <a:t>Croisant</a:t>
            </a:r>
            <a:r>
              <a:rPr lang="fr-FR" sz="3500" dirty="0"/>
              <a:t> </a:t>
            </a:r>
            <a:r>
              <a:rPr lang="fr-FR" sz="3500" dirty="0" smtClean="0"/>
              <a:t>fréquemment </a:t>
            </a:r>
            <a:r>
              <a:rPr lang="fr-FR" sz="3500" dirty="0"/>
              <a:t>d'autres expressions artistiques (danse, théâtre, cinéma, etc.), associant volontiers plusieurs </a:t>
            </a:r>
            <a:r>
              <a:rPr lang="fr-FR" sz="3500" dirty="0" smtClean="0"/>
              <a:t>disciplines enseignées</a:t>
            </a:r>
            <a:r>
              <a:rPr lang="fr-FR" sz="3500" dirty="0"/>
              <a:t>, les projets réalisés ouvrent des perspectives éducatives nouvelles, originales et particulièrement </a:t>
            </a:r>
            <a:r>
              <a:rPr lang="fr-FR" sz="3500" dirty="0" smtClean="0"/>
              <a:t>motivantes contribuant </a:t>
            </a:r>
            <a:r>
              <a:rPr lang="fr-FR" sz="3500" dirty="0"/>
              <a:t>à la réussite des élèves</a:t>
            </a:r>
            <a:r>
              <a:rPr lang="fr-FR" sz="3500" dirty="0" smtClean="0"/>
              <a:t>. »</a:t>
            </a:r>
          </a:p>
          <a:p>
            <a:endParaRPr lang="fr-FR" dirty="0"/>
          </a:p>
          <a:p>
            <a:pPr marL="137160" indent="0">
              <a:buNone/>
            </a:pPr>
            <a:r>
              <a:rPr lang="fr-FR" dirty="0" smtClean="0"/>
              <a:t>Préambule </a:t>
            </a:r>
            <a:r>
              <a:rPr lang="fr-FR" dirty="0"/>
              <a:t>du programme éducation musicale pour le cycle 4 – Bulletin officiel spécial n°11 du 26 novembre 2015 	</a:t>
            </a:r>
          </a:p>
          <a:p>
            <a:pPr marL="137160" indent="0" algn="just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388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Construire une séquence (à partir d’un diagnostic initial)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9"/>
          <a:stretch/>
        </p:blipFill>
        <p:spPr bwMode="auto">
          <a:xfrm>
            <a:off x="850240" y="1564580"/>
            <a:ext cx="7355456" cy="477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14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2682"/>
          </a:xfrm>
        </p:spPr>
        <p:txBody>
          <a:bodyPr>
            <a:normAutofit/>
          </a:bodyPr>
          <a:lstStyle/>
          <a:p>
            <a:pPr algn="ctr"/>
            <a:r>
              <a:rPr lang="fr-FR" sz="2400" dirty="0" smtClean="0"/>
              <a:t>Exemple de progression annuelle</a:t>
            </a:r>
            <a:endParaRPr lang="fr-FR" sz="2400" dirty="0"/>
          </a:p>
        </p:txBody>
      </p:sp>
      <p:pic>
        <p:nvPicPr>
          <p:cNvPr id="5" name="Image 4" descr="Progression_pluriannuelle_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96" b="92527" l="2500" r="981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92"/>
            <a:ext cx="9144000" cy="646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6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ogression_pluriannuelle_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5" b="83400" l="2500" r="98226">
                        <a14:backgroundMark x1="15444" y1="48488" x2="15444" y2="48488"/>
                        <a14:backgroundMark x1="48629" y1="41928" x2="48226" y2="17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519"/>
            <a:ext cx="9144000" cy="646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66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214122" y="152400"/>
            <a:ext cx="6919580" cy="12192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La transmission de la musique au collège: </a:t>
            </a:r>
            <a:br>
              <a:rPr lang="fr-FR" sz="2400" dirty="0" smtClean="0"/>
            </a:br>
            <a:r>
              <a:rPr lang="fr-FR" sz="2400" dirty="0" smtClean="0"/>
              <a:t>quelques principes</a:t>
            </a:r>
            <a:endParaRPr lang="fr-FR" sz="2400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3156" y="1972911"/>
            <a:ext cx="8157468" cy="1990844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fr-FR" sz="2000" dirty="0" smtClean="0"/>
              <a:t>5 à 6 séquences dans l’année </a:t>
            </a:r>
            <a:r>
              <a:rPr lang="mr-IN" sz="2000" dirty="0" smtClean="0"/>
              <a:t>–</a:t>
            </a:r>
            <a:r>
              <a:rPr lang="fr-FR" sz="2000" dirty="0" smtClean="0"/>
              <a:t> 1 chant par séquence </a:t>
            </a:r>
            <a:r>
              <a:rPr lang="mr-IN" sz="2000" dirty="0" smtClean="0"/>
              <a:t>–</a:t>
            </a:r>
            <a:r>
              <a:rPr lang="fr-FR" sz="2000" dirty="0" smtClean="0"/>
              <a:t> de 3 à 5 œuvres par séquence</a:t>
            </a:r>
          </a:p>
          <a:p>
            <a:pPr>
              <a:buFont typeface="Arial"/>
              <a:buChar char="•"/>
            </a:pPr>
            <a:r>
              <a:rPr lang="fr-FR" sz="2000" dirty="0" smtClean="0"/>
              <a:t>Articuler la perception (je reçois) et la production (je fais)</a:t>
            </a:r>
          </a:p>
          <a:p>
            <a:pPr>
              <a:buFont typeface="Arial"/>
              <a:buChar char="•"/>
            </a:pPr>
            <a:r>
              <a:rPr lang="fr-FR" sz="2000" dirty="0" smtClean="0"/>
              <a:t>S’approprier les notions par le corps</a:t>
            </a:r>
          </a:p>
          <a:p>
            <a:pPr>
              <a:buFont typeface="Arial"/>
              <a:buChar char="•"/>
            </a:pPr>
            <a:r>
              <a:rPr lang="fr-FR" sz="2000" dirty="0" smtClean="0"/>
              <a:t>Le corps - la voix en particulier </a:t>
            </a:r>
            <a:r>
              <a:rPr lang="mr-IN" sz="2000" dirty="0" smtClean="0"/>
              <a:t>–</a:t>
            </a:r>
            <a:r>
              <a:rPr lang="fr-FR" sz="2000" dirty="0" smtClean="0"/>
              <a:t> est l’instrument de musique privilégié</a:t>
            </a:r>
          </a:p>
          <a:p>
            <a:pPr>
              <a:buFont typeface="Arial"/>
              <a:buChar char="•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5799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19200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Quelles sont les activités </a:t>
            </a: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smtClean="0"/>
              <a:t>à </a:t>
            </a:r>
            <a:r>
              <a:rPr lang="fr-FR" sz="3200" dirty="0"/>
              <a:t>notre disposition?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620489" y="2801652"/>
            <a:ext cx="4186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Qu’en pensez-vous?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80934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3200" dirty="0"/>
              <a:t>Quelles sont les activités </a:t>
            </a: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smtClean="0"/>
              <a:t>à </a:t>
            </a:r>
            <a:r>
              <a:rPr lang="fr-FR" sz="3200" dirty="0"/>
              <a:t>notre disposition?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995591"/>
              </p:ext>
            </p:extLst>
          </p:nvPr>
        </p:nvGraphicFramePr>
        <p:xfrm>
          <a:off x="192604" y="1813511"/>
          <a:ext cx="2480221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02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PERCEPTION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dirty="0" smtClean="0"/>
                        <a:t>Ecouter (un enregistrement, un concert,</a:t>
                      </a:r>
                      <a:r>
                        <a:rPr lang="fr-FR" baseline="0" dirty="0" smtClean="0"/>
                        <a:t> ses camarades, le professeur</a:t>
                      </a:r>
                      <a:r>
                        <a:rPr lang="mr-IN" baseline="0" dirty="0" smtClean="0"/>
                        <a:t>…</a:t>
                      </a:r>
                      <a:r>
                        <a:rPr lang="fr-FR" baseline="0" dirty="0" smtClean="0"/>
                        <a:t>)</a:t>
                      </a:r>
                      <a:endParaRPr lang="fr-FR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dirty="0" smtClean="0"/>
                        <a:t>Voir (un extrait vidéo, un sonagramme, une</a:t>
                      </a:r>
                      <a:r>
                        <a:rPr lang="fr-FR" baseline="0" dirty="0" smtClean="0"/>
                        <a:t> œuvre picturale, </a:t>
                      </a:r>
                      <a:r>
                        <a:rPr lang="mr-IN" baseline="0" dirty="0" smtClean="0"/>
                        <a:t>…</a:t>
                      </a:r>
                      <a:r>
                        <a:rPr lang="fr-FR" baseline="0" dirty="0" smtClean="0"/>
                        <a:t>)</a:t>
                      </a:r>
                      <a:endParaRPr lang="fr-FR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dirty="0" smtClean="0"/>
                        <a:t>Toucher (des instruments, des interfaces, </a:t>
                      </a:r>
                      <a:r>
                        <a:rPr lang="mr-IN" dirty="0" smtClean="0"/>
                        <a:t>…</a:t>
                      </a:r>
                      <a:r>
                        <a:rPr lang="fr-FR" dirty="0" smtClean="0"/>
                        <a:t>)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587592"/>
              </p:ext>
            </p:extLst>
          </p:nvPr>
        </p:nvGraphicFramePr>
        <p:xfrm>
          <a:off x="5818507" y="1813511"/>
          <a:ext cx="3256369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636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PRODUCTION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dirty="0" smtClean="0"/>
                        <a:t>Utiliser</a:t>
                      </a:r>
                      <a:r>
                        <a:rPr lang="fr-FR" baseline="0" dirty="0" smtClean="0"/>
                        <a:t> la voix (chants, jeux vocaux</a:t>
                      </a:r>
                      <a:r>
                        <a:rPr lang="mr-IN" baseline="0" dirty="0" smtClean="0"/>
                        <a:t>…</a:t>
                      </a:r>
                      <a:r>
                        <a:rPr lang="fr-FR" baseline="0" dirty="0" smtClean="0"/>
                        <a:t>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baseline="0" dirty="0" smtClean="0"/>
                        <a:t>Pratiquer le rythme (percussions corporelles, instruments à percussion, </a:t>
                      </a:r>
                      <a:r>
                        <a:rPr lang="mr-IN" baseline="0" dirty="0" smtClean="0"/>
                        <a:t>…</a:t>
                      </a:r>
                      <a:r>
                        <a:rPr lang="fr-FR" baseline="0" dirty="0" smtClean="0"/>
                        <a:t>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baseline="0" dirty="0" smtClean="0"/>
                        <a:t>S’exprimer avec le corps (danse, mime, théâtre,</a:t>
                      </a:r>
                      <a:r>
                        <a:rPr lang="mr-IN" baseline="0" dirty="0" smtClean="0"/>
                        <a:t>…</a:t>
                      </a:r>
                      <a:r>
                        <a:rPr lang="fr-FR" baseline="0" dirty="0" smtClean="0"/>
                        <a:t>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baseline="0" dirty="0" smtClean="0"/>
                        <a:t>Utiliser les nouvelles technologies (enregistrement, MAO, </a:t>
                      </a:r>
                      <a:r>
                        <a:rPr lang="fr-FR" baseline="0" dirty="0" err="1" smtClean="0"/>
                        <a:t>webradio</a:t>
                      </a:r>
                      <a:r>
                        <a:rPr lang="mr-IN" baseline="0" dirty="0" smtClean="0"/>
                        <a:t>…</a:t>
                      </a:r>
                      <a:r>
                        <a:rPr lang="fr-FR" baseline="0" dirty="0" smtClean="0"/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Double flèche horizontale 8"/>
          <p:cNvSpPr/>
          <p:nvPr/>
        </p:nvSpPr>
        <p:spPr>
          <a:xfrm>
            <a:off x="2725745" y="3066726"/>
            <a:ext cx="3022202" cy="724549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fr-FR" b="1" dirty="0" smtClean="0"/>
              <a:t>COMPRENDRE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00079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97705" y="1191557"/>
            <a:ext cx="2373398" cy="54864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542883" y="1191557"/>
            <a:ext cx="1801017" cy="54864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ingrédients d’une séquence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3200708" y="2552708"/>
            <a:ext cx="2386228" cy="1372563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Problématique</a:t>
            </a:r>
          </a:p>
          <a:p>
            <a:pPr algn="ctr"/>
            <a:r>
              <a:rPr lang="fr-FR" dirty="0" smtClean="0"/>
              <a:t>Thématique</a:t>
            </a:r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5586936" y="1191557"/>
            <a:ext cx="3557064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dirty="0" smtClean="0"/>
              <a:t>contenu</a:t>
            </a:r>
            <a:endParaRPr lang="fr-FR" sz="2400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1191557"/>
            <a:ext cx="3066175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dirty="0" smtClean="0"/>
              <a:t>organisation</a:t>
            </a:r>
            <a:endParaRPr lang="fr-FR" sz="2400" dirty="0"/>
          </a:p>
        </p:txBody>
      </p:sp>
      <p:sp>
        <p:nvSpPr>
          <p:cNvPr id="15" name="Ellipse 14"/>
          <p:cNvSpPr/>
          <p:nvPr/>
        </p:nvSpPr>
        <p:spPr>
          <a:xfrm>
            <a:off x="6170836" y="2167878"/>
            <a:ext cx="2755067" cy="885110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Chant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Projet musical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6170836" y="3476305"/>
            <a:ext cx="2729409" cy="641382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>
              <a:solidFill>
                <a:schemeClr val="tx1"/>
              </a:solidFill>
            </a:endParaRP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Œuvres écoutées</a:t>
            </a:r>
            <a:endParaRPr lang="fr-FR" b="1" dirty="0">
              <a:solidFill>
                <a:schemeClr val="tx1"/>
              </a:solidFill>
            </a:endParaRPr>
          </a:p>
          <a:p>
            <a:pPr algn="ctr"/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6196494" y="4372710"/>
            <a:ext cx="2729409" cy="641382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>
              <a:solidFill>
                <a:schemeClr val="tx1"/>
              </a:solidFill>
            </a:endParaRP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Notions</a:t>
            </a:r>
            <a:endParaRPr lang="fr-FR" b="1" dirty="0">
              <a:solidFill>
                <a:schemeClr val="tx1"/>
              </a:solidFill>
            </a:endParaRPr>
          </a:p>
          <a:p>
            <a:pPr algn="ctr"/>
            <a:endParaRPr lang="fr-FR" dirty="0"/>
          </a:p>
        </p:txBody>
      </p:sp>
      <p:sp>
        <p:nvSpPr>
          <p:cNvPr id="12" name="Ellipse 11"/>
          <p:cNvSpPr/>
          <p:nvPr/>
        </p:nvSpPr>
        <p:spPr>
          <a:xfrm>
            <a:off x="6068202" y="5407156"/>
            <a:ext cx="2947506" cy="641382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>
              <a:solidFill>
                <a:schemeClr val="tx1"/>
              </a:solidFill>
            </a:endParaRP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Activités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PI, PC, P Vocales, </a:t>
            </a:r>
            <a:r>
              <a:rPr lang="mr-IN" b="1" dirty="0" smtClean="0">
                <a:solidFill>
                  <a:schemeClr val="tx1"/>
                </a:solidFill>
              </a:rPr>
              <a:t>…</a:t>
            </a:r>
            <a:endParaRPr lang="fr-FR" b="1" dirty="0">
              <a:solidFill>
                <a:schemeClr val="tx1"/>
              </a:solidFill>
            </a:endParaRPr>
          </a:p>
          <a:p>
            <a:pPr algn="ctr"/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397705" y="2321811"/>
            <a:ext cx="2347741" cy="564417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0000"/>
                </a:solidFill>
              </a:rPr>
              <a:t>Accroche</a:t>
            </a:r>
          </a:p>
        </p:txBody>
      </p:sp>
      <p:sp>
        <p:nvSpPr>
          <p:cNvPr id="13" name="Ellipse 12"/>
          <p:cNvSpPr/>
          <p:nvPr/>
        </p:nvSpPr>
        <p:spPr>
          <a:xfrm>
            <a:off x="423362" y="3643063"/>
            <a:ext cx="2347741" cy="590073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0000"/>
                </a:solidFill>
              </a:rPr>
              <a:t>Planification</a:t>
            </a:r>
            <a:endParaRPr lang="fr-FR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12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3" grpId="0" animBg="1"/>
      <p:bldP spid="11" grpId="0" animBg="1"/>
      <p:bldP spid="12" grpId="0" animBg="1"/>
      <p:bldP spid="8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1852" y="595240"/>
            <a:ext cx="8428772" cy="1219200"/>
          </a:xfrm>
        </p:spPr>
        <p:txBody>
          <a:bodyPr>
            <a:noAutofit/>
          </a:bodyPr>
          <a:lstStyle/>
          <a:p>
            <a:r>
              <a:rPr lang="fr-FR" sz="2400" dirty="0" smtClean="0"/>
              <a:t>Exemple d’Appropriation en classe </a:t>
            </a:r>
            <a:br>
              <a:rPr lang="fr-FR" sz="2400" dirty="0" smtClean="0"/>
            </a:br>
            <a:r>
              <a:rPr lang="fr-FR" sz="2400" dirty="0" smtClean="0"/>
              <a:t>Joseph Haydn : 3</a:t>
            </a:r>
            <a:r>
              <a:rPr lang="fr-FR" sz="2400" baseline="30000" dirty="0" smtClean="0"/>
              <a:t>ème</a:t>
            </a:r>
            <a:r>
              <a:rPr lang="fr-FR" sz="2400" dirty="0" smtClean="0"/>
              <a:t> mouvement du concerto en Ré m pour violoncelle</a:t>
            </a:r>
            <a:endParaRPr lang="fr-FR" sz="2400" dirty="0"/>
          </a:p>
        </p:txBody>
      </p:sp>
      <p:sp>
        <p:nvSpPr>
          <p:cNvPr id="2" name="ZoneTexte 1"/>
          <p:cNvSpPr txBox="1"/>
          <p:nvPr/>
        </p:nvSpPr>
        <p:spPr>
          <a:xfrm>
            <a:off x="776148" y="2756512"/>
            <a:ext cx="737894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600" dirty="0" smtClean="0"/>
              <a:t>Écouter </a:t>
            </a:r>
          </a:p>
          <a:p>
            <a:pPr marL="285750" indent="-285750">
              <a:buFont typeface="Arial"/>
              <a:buChar char="•"/>
            </a:pPr>
            <a:r>
              <a:rPr lang="fr-FR" sz="2600" dirty="0" smtClean="0"/>
              <a:t>Dégager quelques notions exploitables en classe</a:t>
            </a:r>
          </a:p>
          <a:p>
            <a:pPr marL="285750" indent="-285750">
              <a:buFont typeface="Arial"/>
              <a:buChar char="•"/>
            </a:pPr>
            <a:r>
              <a:rPr lang="fr-FR" sz="2600" dirty="0" smtClean="0"/>
              <a:t>Exemple d’appropriation</a:t>
            </a:r>
            <a:endParaRPr lang="fr-FR" sz="2600" dirty="0"/>
          </a:p>
        </p:txBody>
      </p:sp>
      <p:pic>
        <p:nvPicPr>
          <p:cNvPr id="4" name="06 Haydn_ Cello Concerto #2 In D, 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9200" y="45737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6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98200" y="184563"/>
            <a:ext cx="7620377" cy="817863"/>
          </a:xfrm>
        </p:spPr>
        <p:txBody>
          <a:bodyPr>
            <a:noAutofit/>
          </a:bodyPr>
          <a:lstStyle/>
          <a:p>
            <a:r>
              <a:rPr lang="fr-FR" sz="2400" dirty="0" smtClean="0"/>
              <a:t>Créer un texte qui permette de chanter le thème</a:t>
            </a:r>
            <a:endParaRPr lang="fr-FR" sz="2400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359612"/>
              </p:ext>
            </p:extLst>
          </p:nvPr>
        </p:nvGraphicFramePr>
        <p:xfrm>
          <a:off x="1277044" y="1542004"/>
          <a:ext cx="6096000" cy="2225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51526"/>
                <a:gridCol w="5344474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Pour bien chanter cette mélodie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4+1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86488"/>
              </p:ext>
            </p:extLst>
          </p:nvPr>
        </p:nvGraphicFramePr>
        <p:xfrm>
          <a:off x="1277044" y="4081580"/>
          <a:ext cx="6096000" cy="7416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51526"/>
                <a:gridCol w="5344474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1411179" y="1027062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Proposez un texte respectant la prosodie suivante: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652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9608</TotalTime>
  <Words>1242</Words>
  <Application>Microsoft Macintosh PowerPoint</Application>
  <PresentationFormat>Présentation à l'écran (4:3)</PresentationFormat>
  <Paragraphs>242</Paragraphs>
  <Slides>37</Slides>
  <Notes>0</Notes>
  <HiddenSlides>0</HiddenSlides>
  <MMClips>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Angles</vt:lpstr>
      <vt:lpstr>Programmes officiels et mise en œuvre</vt:lpstr>
      <vt:lpstr>Eighteen Hammers</vt:lpstr>
      <vt:lpstr>Baga giné</vt:lpstr>
      <vt:lpstr>La transmission de la musique au collège:  quelques principes</vt:lpstr>
      <vt:lpstr>Quelles sont les activités  à notre disposition?</vt:lpstr>
      <vt:lpstr>Quelles sont les activités  à notre disposition?</vt:lpstr>
      <vt:lpstr>Les ingrédients d’une séquence</vt:lpstr>
      <vt:lpstr>Exemple d’Appropriation en classe  Joseph Haydn : 3ème mouvement du concerto en Ré m pour violoncelle</vt:lpstr>
      <vt:lpstr>Créer un texte qui permette de chanter le thème</vt:lpstr>
      <vt:lpstr>Créer un texte qui permette de chanter le thème</vt:lpstr>
      <vt:lpstr>Proposer une pratique instrumentale (accompagnement du thème)</vt:lpstr>
      <vt:lpstr>Pour présenter la problématique aux élèves, prévoir une accroche</vt:lpstr>
      <vt:lpstr>Prévoir un scénario pédagogique</vt:lpstr>
      <vt:lpstr>Scénario pédagogique envisageable</vt:lpstr>
      <vt:lpstr>Écoutes comparées</vt:lpstr>
      <vt:lpstr>Le récitatif </vt:lpstr>
      <vt:lpstr>Les textes officiels utiles pour enseigner l’éducation musicale  au collège</vt:lpstr>
      <vt:lpstr>Le socle commun de compétences</vt:lpstr>
      <vt:lpstr>Contribution de l’EM au socle commun</vt:lpstr>
      <vt:lpstr>Quatre champs de compétences</vt:lpstr>
      <vt:lpstr>Une pédagogie « spiralaire »</vt:lpstr>
      <vt:lpstr>Une organisation par compétences</vt:lpstr>
      <vt:lpstr>Une organisation par compétences</vt:lpstr>
      <vt:lpstr>Les attendus de fin de cycle 3 et les compétences opérationnelles</vt:lpstr>
      <vt:lpstr>Présentation PowerPoint</vt:lpstr>
      <vt:lpstr>Présentation PowerPoint</vt:lpstr>
      <vt:lpstr>Les attendus de fin de cycle 4 et les compétences opérationnelles</vt:lpstr>
      <vt:lpstr>Présentation PowerPoint</vt:lpstr>
      <vt:lpstr>Présentation PowerPoint</vt:lpstr>
      <vt:lpstr>Travailler en interdisciplinarité</vt:lpstr>
      <vt:lpstr>Exemples d’EPI</vt:lpstr>
      <vt:lpstr>L’Histoire des Arts</vt:lpstr>
      <vt:lpstr>InTerdisciplinarité et D.N.B.</vt:lpstr>
      <vt:lpstr>La chorale dans le programme: </vt:lpstr>
      <vt:lpstr>Construire une séquence (à partir d’un diagnostic initial)</vt:lpstr>
      <vt:lpstr>Exemple de progression annuelle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textes officiels utiles pour enseigner l’éducation musicale au collège</dc:title>
  <dc:creator>ESPE Paris</dc:creator>
  <cp:lastModifiedBy>ESPE Paris</cp:lastModifiedBy>
  <cp:revision>76</cp:revision>
  <dcterms:created xsi:type="dcterms:W3CDTF">2019-09-02T05:44:12Z</dcterms:created>
  <dcterms:modified xsi:type="dcterms:W3CDTF">2024-09-05T07:18:08Z</dcterms:modified>
</cp:coreProperties>
</file>