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3.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1.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5.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7"/>
  </p:notesMasterIdLst>
  <p:sldIdLst>
    <p:sldId id="256" r:id="rId2"/>
    <p:sldId id="269" r:id="rId3"/>
    <p:sldId id="664" r:id="rId4"/>
    <p:sldId id="667" r:id="rId5"/>
    <p:sldId id="666" r:id="rId6"/>
    <p:sldId id="655" r:id="rId7"/>
    <p:sldId id="260" r:id="rId8"/>
    <p:sldId id="680" r:id="rId9"/>
    <p:sldId id="555" r:id="rId10"/>
    <p:sldId id="557" r:id="rId11"/>
    <p:sldId id="684" r:id="rId12"/>
    <p:sldId id="564" r:id="rId13"/>
    <p:sldId id="571" r:id="rId14"/>
    <p:sldId id="685" r:id="rId15"/>
    <p:sldId id="569" r:id="rId16"/>
    <p:sldId id="560" r:id="rId17"/>
    <p:sldId id="686" r:id="rId18"/>
    <p:sldId id="679" r:id="rId19"/>
    <p:sldId id="563" r:id="rId20"/>
    <p:sldId id="562" r:id="rId21"/>
    <p:sldId id="651" r:id="rId22"/>
    <p:sldId id="561" r:id="rId23"/>
    <p:sldId id="687" r:id="rId24"/>
    <p:sldId id="653" r:id="rId25"/>
    <p:sldId id="487" r:id="rId26"/>
    <p:sldId id="703" r:id="rId27"/>
    <p:sldId id="559" r:id="rId28"/>
    <p:sldId id="691" r:id="rId29"/>
    <p:sldId id="426" r:id="rId30"/>
    <p:sldId id="455" r:id="rId31"/>
    <p:sldId id="427" r:id="rId32"/>
    <p:sldId id="422" r:id="rId33"/>
    <p:sldId id="335" r:id="rId34"/>
    <p:sldId id="592" r:id="rId35"/>
    <p:sldId id="704" r:id="rId36"/>
    <p:sldId id="692" r:id="rId37"/>
    <p:sldId id="281" r:id="rId38"/>
    <p:sldId id="710" r:id="rId39"/>
    <p:sldId id="711" r:id="rId40"/>
    <p:sldId id="705" r:id="rId41"/>
    <p:sldId id="706" r:id="rId42"/>
    <p:sldId id="273" r:id="rId43"/>
    <p:sldId id="668" r:id="rId44"/>
    <p:sldId id="688" r:id="rId45"/>
    <p:sldId id="568" r:id="rId46"/>
    <p:sldId id="290" r:id="rId47"/>
    <p:sldId id="690" r:id="rId48"/>
    <p:sldId id="286" r:id="rId49"/>
    <p:sldId id="292" r:id="rId50"/>
    <p:sldId id="567" r:id="rId51"/>
    <p:sldId id="310" r:id="rId52"/>
    <p:sldId id="346" r:id="rId53"/>
    <p:sldId id="712" r:id="rId54"/>
    <p:sldId id="689" r:id="rId55"/>
    <p:sldId id="547" r:id="rId56"/>
    <p:sldId id="616" r:id="rId57"/>
    <p:sldId id="654" r:id="rId58"/>
    <p:sldId id="693" r:id="rId59"/>
    <p:sldId id="661" r:id="rId60"/>
    <p:sldId id="299" r:id="rId61"/>
    <p:sldId id="297" r:id="rId62"/>
    <p:sldId id="600" r:id="rId63"/>
    <p:sldId id="265" r:id="rId64"/>
    <p:sldId id="558" r:id="rId65"/>
    <p:sldId id="324" r:id="rId66"/>
    <p:sldId id="672" r:id="rId67"/>
    <p:sldId id="282" r:id="rId68"/>
    <p:sldId id="678" r:id="rId69"/>
    <p:sldId id="261" r:id="rId70"/>
    <p:sldId id="609" r:id="rId71"/>
    <p:sldId id="694" r:id="rId72"/>
    <p:sldId id="696" r:id="rId73"/>
    <p:sldId id="697" r:id="rId74"/>
    <p:sldId id="698" r:id="rId75"/>
    <p:sldId id="607" r:id="rId76"/>
    <p:sldId id="714" r:id="rId77"/>
    <p:sldId id="608" r:id="rId78"/>
    <p:sldId id="610" r:id="rId79"/>
    <p:sldId id="548" r:id="rId80"/>
    <p:sldId id="699" r:id="rId81"/>
    <p:sldId id="700" r:id="rId82"/>
    <p:sldId id="701" r:id="rId83"/>
    <p:sldId id="709" r:id="rId84"/>
    <p:sldId id="695" r:id="rId85"/>
    <p:sldId id="671" r:id="rId86"/>
    <p:sldId id="674" r:id="rId87"/>
    <p:sldId id="707" r:id="rId88"/>
    <p:sldId id="715" r:id="rId89"/>
    <p:sldId id="708" r:id="rId90"/>
    <p:sldId id="549" r:id="rId91"/>
    <p:sldId id="717" r:id="rId92"/>
    <p:sldId id="719" r:id="rId93"/>
    <p:sldId id="716" r:id="rId94"/>
    <p:sldId id="458" r:id="rId95"/>
    <p:sldId id="322" r:id="rId9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7BD"/>
    <a:srgbClr val="C9C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0458" autoAdjust="0"/>
  </p:normalViewPr>
  <p:slideViewPr>
    <p:cSldViewPr snapToGrid="0">
      <p:cViewPr varScale="1">
        <p:scale>
          <a:sx n="66" d="100"/>
          <a:sy n="66" d="100"/>
        </p:scale>
        <p:origin x="96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3T07:55:02.8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31,'782'0,"-732"3,61 10,21 1,-73-12,81 15,-54-8,-62-7,0 0,39 9,-18-2,0-2,0-3,1-1,78-6,-35 1,10 1,-17-2,1 5,88 12,-58-2,218-4,-235-9,-61-1,0-2,0-1,50-15,-48 10,1 2,64-5,179 13,29 0,-175-15,20 0,-130 13,1-1,25-7,-25 4,-1 2,28-1,239 4,-130 2,-132-2,1-2,34-8,-32 5,51-3,169 8,-114 2,-113-1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3T07:55:07.0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 0,'8285'-60'0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3T07:55:17.6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0,'11068'271'0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3T07:55:23.1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0,'14636'152'0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F0566-C96C-453F-A60E-125FE2F326B9}" type="datetimeFigureOut">
              <a:rPr lang="fr-FR" smtClean="0"/>
              <a:t>24/02/2026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44D60-1B93-4E74-9828-99D1ABE5D706}" type="slidenum">
              <a:rPr lang="fr-FR" smtClean="0"/>
              <a:t>‹N°›</a:t>
            </a:fld>
            <a:endParaRPr lang="fr-FR"/>
          </a:p>
        </p:txBody>
      </p:sp>
    </p:spTree>
    <p:extLst>
      <p:ext uri="{BB962C8B-B14F-4D97-AF65-F5344CB8AC3E}">
        <p14:creationId xmlns:p14="http://schemas.microsoft.com/office/powerpoint/2010/main" val="282287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Savoir"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fr.wikipedia.org/wiki/Monopol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6</a:t>
            </a:fld>
            <a:endParaRPr lang="fr-FR"/>
          </a:p>
        </p:txBody>
      </p:sp>
    </p:spTree>
    <p:extLst>
      <p:ext uri="{BB962C8B-B14F-4D97-AF65-F5344CB8AC3E}">
        <p14:creationId xmlns:p14="http://schemas.microsoft.com/office/powerpoint/2010/main" val="597453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https://v1.cfcopies.com/site-pedagogique/index.html</a:t>
            </a:r>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21</a:t>
            </a:fld>
            <a:endParaRPr lang="fr-FR"/>
          </a:p>
        </p:txBody>
      </p:sp>
    </p:spTree>
    <p:extLst>
      <p:ext uri="{BB962C8B-B14F-4D97-AF65-F5344CB8AC3E}">
        <p14:creationId xmlns:p14="http://schemas.microsoft.com/office/powerpoint/2010/main" val="3915694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63571-35F9-0D43-D38F-936E81AA62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B1DF26-3AAE-2078-A7AC-D74C35E3C8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FBE2BD-ADD4-7A9F-9851-7549F883B6D7}"/>
              </a:ext>
            </a:extLst>
          </p:cNvPr>
          <p:cNvSpPr>
            <a:spLocks noGrp="1"/>
          </p:cNvSpPr>
          <p:nvPr>
            <p:ph type="body" idx="1"/>
          </p:nvPr>
        </p:nvSpPr>
        <p:spPr/>
        <p:txBody>
          <a:bodyPr/>
          <a:lstStyle/>
          <a:p>
            <a:r>
              <a:rPr lang="fr-FR" dirty="0"/>
              <a:t>https://commons.wikimedia.org/wiki/File:Face_de_chat.jpg?uselang=fr</a:t>
            </a:r>
          </a:p>
        </p:txBody>
      </p:sp>
      <p:sp>
        <p:nvSpPr>
          <p:cNvPr id="4" name="Espace réservé du numéro de diapositive 3">
            <a:extLst>
              <a:ext uri="{FF2B5EF4-FFF2-40B4-BE49-F238E27FC236}">
                <a16:creationId xmlns:a16="http://schemas.microsoft.com/office/drawing/2014/main" id="{F03E8E1C-042C-2001-A498-7D0D259D4E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9779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https://www.lumni.fr/video/est-ce-qu-internet-dit-toujours-la-verite</a:t>
            </a:r>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23</a:t>
            </a:fld>
            <a:endParaRPr lang="fr-FR"/>
          </a:p>
        </p:txBody>
      </p:sp>
    </p:spTree>
    <p:extLst>
      <p:ext uri="{BB962C8B-B14F-4D97-AF65-F5344CB8AC3E}">
        <p14:creationId xmlns:p14="http://schemas.microsoft.com/office/powerpoint/2010/main" val="294404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243" name="Google Shape;24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214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https://eduscol.education.fr/document/33370/download?attachment</a:t>
            </a:r>
          </a:p>
          <a:p>
            <a:endParaRPr lang="fr-FR" dirty="0"/>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32</a:t>
            </a:fld>
            <a:endParaRPr lang="fr-FR"/>
          </a:p>
        </p:txBody>
      </p:sp>
    </p:spTree>
    <p:extLst>
      <p:ext uri="{BB962C8B-B14F-4D97-AF65-F5344CB8AC3E}">
        <p14:creationId xmlns:p14="http://schemas.microsoft.com/office/powerpoint/2010/main" val="228222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34</a:t>
            </a:fld>
            <a:endParaRPr lang="fr-FR"/>
          </a:p>
        </p:txBody>
      </p:sp>
    </p:spTree>
    <p:extLst>
      <p:ext uri="{BB962C8B-B14F-4D97-AF65-F5344CB8AC3E}">
        <p14:creationId xmlns:p14="http://schemas.microsoft.com/office/powerpoint/2010/main" val="1879857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https://eduscol.education.fr/document/61924/download?attachment</a:t>
            </a:r>
          </a:p>
          <a:p>
            <a:r>
              <a:rPr lang="fr-FR" dirty="0"/>
              <a:t>https://digipad.app/p/922966/c9383c10d2e92</a:t>
            </a:r>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37</a:t>
            </a:fld>
            <a:endParaRPr lang="fr-FR"/>
          </a:p>
        </p:txBody>
      </p:sp>
    </p:spTree>
    <p:extLst>
      <p:ext uri="{BB962C8B-B14F-4D97-AF65-F5344CB8AC3E}">
        <p14:creationId xmlns:p14="http://schemas.microsoft.com/office/powerpoint/2010/main" val="80334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https://www.franceinfo.fr/replay-radio/france-info-junior/</a:t>
            </a:r>
          </a:p>
          <a:p>
            <a:r>
              <a:rPr lang="fr-FR" dirty="0"/>
              <a:t>https://www.bayardeducation.com/le-quart-d-heure-actu/</a:t>
            </a:r>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41</a:t>
            </a:fld>
            <a:endParaRPr lang="fr-FR"/>
          </a:p>
        </p:txBody>
      </p:sp>
    </p:spTree>
    <p:extLst>
      <p:ext uri="{BB962C8B-B14F-4D97-AF65-F5344CB8AC3E}">
        <p14:creationId xmlns:p14="http://schemas.microsoft.com/office/powerpoint/2010/main" val="30439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FDD46-24B8-9154-19E9-F52A6FBD6A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7DB6DD-32BE-137E-CB85-882AAF3427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7F1782-1F8D-F470-16BE-34D5839BA5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4DEFE7C-B4DF-7712-C7BF-6D851A547F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6516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ce9eebbe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4ce9eebbe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72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111" name="Google Shape;1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944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6006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0a06c48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80a06c4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2635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C810-C21A-13A3-ADA1-DE5AD9A9FE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3DA648-40C3-9E55-6B7C-EBCCA452A9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A7FD59-A276-AB9B-D066-02589CE4F9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FAD0646-848A-936F-24CC-A797F87C9A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88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9EE41-1A24-8711-2EF7-52854D04EF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EB705A-F2E3-9107-F12E-862FF0886C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E87650-C63B-06FA-9FA4-D85A5C543A3B}"/>
              </a:ext>
            </a:extLst>
          </p:cNvPr>
          <p:cNvSpPr>
            <a:spLocks noGrp="1"/>
          </p:cNvSpPr>
          <p:nvPr>
            <p:ph type="body" idx="1"/>
          </p:nvPr>
        </p:nvSpPr>
        <p:spPr/>
        <p:txBody>
          <a:bodyPr/>
          <a:lstStyle/>
          <a:p>
            <a:r>
              <a:rPr lang="fr-FR" dirty="0"/>
              <a:t>Financement par pub et captation des données personnelles…</a:t>
            </a:r>
          </a:p>
        </p:txBody>
      </p:sp>
      <p:sp>
        <p:nvSpPr>
          <p:cNvPr id="4" name="Espace réservé du numéro de diapositive 3">
            <a:extLst>
              <a:ext uri="{FF2B5EF4-FFF2-40B4-BE49-F238E27FC236}">
                <a16:creationId xmlns:a16="http://schemas.microsoft.com/office/drawing/2014/main" id="{ABC0C35B-4C84-0944-73C5-4EC5FE468E89}"/>
              </a:ext>
            </a:extLst>
          </p:cNvPr>
          <p:cNvSpPr>
            <a:spLocks noGrp="1"/>
          </p:cNvSpPr>
          <p:nvPr>
            <p:ph type="sldNum" sz="quarter" idx="5"/>
          </p:nvPr>
        </p:nvSpPr>
        <p:spPr/>
        <p:txBody>
          <a:bodyPr/>
          <a:lstStyle/>
          <a:p>
            <a:fld id="{A1244D60-1B93-4E74-9828-99D1ABE5D706}" type="slidenum">
              <a:rPr lang="fr-FR" smtClean="0"/>
              <a:t>55</a:t>
            </a:fld>
            <a:endParaRPr lang="fr-FR"/>
          </a:p>
        </p:txBody>
      </p:sp>
    </p:spTree>
    <p:extLst>
      <p:ext uri="{BB962C8B-B14F-4D97-AF65-F5344CB8AC3E}">
        <p14:creationId xmlns:p14="http://schemas.microsoft.com/office/powerpoint/2010/main" val="1957149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57</a:t>
            </a:fld>
            <a:endParaRPr lang="fr-FR"/>
          </a:p>
        </p:txBody>
      </p:sp>
    </p:spTree>
    <p:extLst>
      <p:ext uri="{BB962C8B-B14F-4D97-AF65-F5344CB8AC3E}">
        <p14:creationId xmlns:p14="http://schemas.microsoft.com/office/powerpoint/2010/main" val="116322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https://eer.qc.ca/activites-en-reseau/1727892163578-30-secondes-avant-dy-croire</a:t>
            </a:r>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59</a:t>
            </a:fld>
            <a:endParaRPr lang="fr-FR"/>
          </a:p>
        </p:txBody>
      </p:sp>
    </p:spTree>
    <p:extLst>
      <p:ext uri="{BB962C8B-B14F-4D97-AF65-F5344CB8AC3E}">
        <p14:creationId xmlns:p14="http://schemas.microsoft.com/office/powerpoint/2010/main" val="4077541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4d207b7e3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4d207b7e3e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https://www.tineye.com/</a:t>
            </a:r>
          </a:p>
          <a:p>
            <a:pPr marL="0" lvl="0" indent="0" algn="l" rtl="0">
              <a:spcBef>
                <a:spcPts val="0"/>
              </a:spcBef>
              <a:spcAft>
                <a:spcPts val="0"/>
              </a:spcAft>
              <a:buNone/>
            </a:pPr>
            <a:r>
              <a:rPr lang="fr-FR" dirty="0"/>
              <a:t>https://drive.google.com/drive/folders/1Pi1d7hAIXVMh2r1oNO37NDhOeeG3DH_z?usp=drive_link</a:t>
            </a:r>
            <a:endParaRPr dirty="0"/>
          </a:p>
        </p:txBody>
      </p:sp>
    </p:spTree>
    <p:extLst>
      <p:ext uri="{BB962C8B-B14F-4D97-AF65-F5344CB8AC3E}">
        <p14:creationId xmlns:p14="http://schemas.microsoft.com/office/powerpoint/2010/main" val="4009932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62f23bbe1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62f23bbe1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9410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https://observers.france24.com/fr/</a:t>
            </a:r>
          </a:p>
          <a:p>
            <a:r>
              <a:rPr lang="fr-FR" dirty="0"/>
              <a:t>factuel</a:t>
            </a:r>
          </a:p>
          <a:p>
            <a:r>
              <a:rPr lang="fr-FR" dirty="0"/>
              <a:t>https://www.rfi.fr/fr/stop-infox/</a:t>
            </a:r>
          </a:p>
          <a:p>
            <a:r>
              <a:rPr lang="fr-FR" dirty="0"/>
              <a:t>https://www.courrierinternational.com/une</a:t>
            </a:r>
          </a:p>
          <a:p>
            <a:r>
              <a:rPr lang="fr-FR" dirty="0"/>
              <a:t>https://fr.kiosko.net/</a:t>
            </a:r>
          </a:p>
          <a:p>
            <a:r>
              <a:rPr lang="fr-FR" dirty="0"/>
              <a:t>https://factuel.afp.com/</a:t>
            </a:r>
          </a:p>
          <a:p>
            <a:endParaRPr lang="fr-FR" dirty="0"/>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62</a:t>
            </a:fld>
            <a:endParaRPr lang="fr-FR"/>
          </a:p>
        </p:txBody>
      </p:sp>
    </p:spTree>
    <p:extLst>
      <p:ext uri="{BB962C8B-B14F-4D97-AF65-F5344CB8AC3E}">
        <p14:creationId xmlns:p14="http://schemas.microsoft.com/office/powerpoint/2010/main" val="1837173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0F27F89-030F-4CE8-8EB0-6B8718F1EF45}" type="slidenum">
              <a:rPr lang="fr-FR" smtClean="0"/>
              <a:t>64</a:t>
            </a:fld>
            <a:endParaRPr lang="fr-FR"/>
          </a:p>
        </p:txBody>
      </p:sp>
    </p:spTree>
    <p:extLst>
      <p:ext uri="{BB962C8B-B14F-4D97-AF65-F5344CB8AC3E}">
        <p14:creationId xmlns:p14="http://schemas.microsoft.com/office/powerpoint/2010/main" val="337787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76FF0-3186-0889-9254-74FE8C3BB5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876DC5-BE6E-4359-970A-D50AEA0669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656369-4028-CDDE-BC79-1E71CCEB142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F27B1D4-9283-2A20-0A77-586423C600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295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65</a:t>
            </a:fld>
            <a:endParaRPr lang="fr-FR"/>
          </a:p>
        </p:txBody>
      </p:sp>
    </p:spTree>
    <p:extLst>
      <p:ext uri="{BB962C8B-B14F-4D97-AF65-F5344CB8AC3E}">
        <p14:creationId xmlns:p14="http://schemas.microsoft.com/office/powerpoint/2010/main" val="2671616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https://edubase.eduscol.education.fr/</a:t>
            </a:r>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66</a:t>
            </a:fld>
            <a:endParaRPr lang="fr-FR"/>
          </a:p>
        </p:txBody>
      </p:sp>
    </p:spTree>
    <p:extLst>
      <p:ext uri="{BB962C8B-B14F-4D97-AF65-F5344CB8AC3E}">
        <p14:creationId xmlns:p14="http://schemas.microsoft.com/office/powerpoint/2010/main" val="640780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d207b7e3e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d207b7e3e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259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https://tube.reseau-canope.fr/w/b9JRoVpnGrXs2626xduYPK</a:t>
            </a:r>
          </a:p>
          <a:p>
            <a:r>
              <a:rPr lang="fr-FR" dirty="0"/>
              <a:t>Aller plus loin : https://webtv.univ-rouen.fr/permalink/v125f45da9206ydiyj3n/</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70</a:t>
            </a:fld>
            <a:endParaRPr lang="fr-FR"/>
          </a:p>
        </p:txBody>
      </p:sp>
    </p:spTree>
    <p:extLst>
      <p:ext uri="{BB962C8B-B14F-4D97-AF65-F5344CB8AC3E}">
        <p14:creationId xmlns:p14="http://schemas.microsoft.com/office/powerpoint/2010/main" val="1316306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75</a:t>
            </a:fld>
            <a:endParaRPr lang="fr-FR"/>
          </a:p>
        </p:txBody>
      </p:sp>
    </p:spTree>
    <p:extLst>
      <p:ext uri="{BB962C8B-B14F-4D97-AF65-F5344CB8AC3E}">
        <p14:creationId xmlns:p14="http://schemas.microsoft.com/office/powerpoint/2010/main" val="2739569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Partie « s’adapter aux changements », insister sur possibilité de lutter contre les inégalités socio-scolaires. Comment =&gt; EMI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Forme de distance critique ou de réserve morale face à l’IAG, </a:t>
            </a:r>
            <a:r>
              <a:rPr lang="fr-FR" dirty="0" err="1">
                <a:solidFill>
                  <a:schemeClr val="tx1"/>
                </a:solidFill>
              </a:rPr>
              <a:t>utilsée</a:t>
            </a:r>
            <a:r>
              <a:rPr lang="fr-FR" dirty="0">
                <a:solidFill>
                  <a:schemeClr val="tx1"/>
                </a:solidFill>
              </a:rPr>
              <a:t> dans des situations où ils se sentent en difficulté</a:t>
            </a:r>
          </a:p>
          <a:p>
            <a:endParaRPr lang="fr-FR" dirty="0"/>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86</a:t>
            </a:fld>
            <a:endParaRPr lang="fr-FR"/>
          </a:p>
        </p:txBody>
      </p:sp>
    </p:spTree>
    <p:extLst>
      <p:ext uri="{BB962C8B-B14F-4D97-AF65-F5344CB8AC3E}">
        <p14:creationId xmlns:p14="http://schemas.microsoft.com/office/powerpoint/2010/main" val="1795434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https://tube.reseau-canope.fr/w/bykxzTFZZ7Lrn8L2phiWQU</a:t>
            </a:r>
          </a:p>
          <a:p>
            <a:r>
              <a:rPr lang="fr-FR" dirty="0"/>
              <a:t>https://eleusia.onrender.com/</a:t>
            </a:r>
          </a:p>
          <a:p>
            <a:r>
              <a:rPr lang="fr-FR" dirty="0"/>
              <a:t>https://www.bayardeducation.com/nos-ressources-pedagogiques/education-aux-medias/l-ia-et-ses-mysteres-expliques-aux-eleves/</a:t>
            </a:r>
          </a:p>
        </p:txBody>
      </p:sp>
      <p:sp>
        <p:nvSpPr>
          <p:cNvPr id="4" name="Espace réservé du numéro de diapositive 3"/>
          <p:cNvSpPr>
            <a:spLocks noGrp="1"/>
          </p:cNvSpPr>
          <p:nvPr>
            <p:ph type="sldNum" sz="quarter" idx="5"/>
          </p:nvPr>
        </p:nvSpPr>
        <p:spPr/>
        <p:txBody>
          <a:bodyPr/>
          <a:lstStyle/>
          <a:p>
            <a:fld id="{FEAFBBEB-B416-4829-A639-A8C110EF3F79}" type="slidenum">
              <a:rPr lang="fr-FR" smtClean="0"/>
              <a:t>90</a:t>
            </a:fld>
            <a:endParaRPr lang="fr-FR"/>
          </a:p>
        </p:txBody>
      </p:sp>
    </p:spTree>
    <p:extLst>
      <p:ext uri="{BB962C8B-B14F-4D97-AF65-F5344CB8AC3E}">
        <p14:creationId xmlns:p14="http://schemas.microsoft.com/office/powerpoint/2010/main" val="338628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https://www.lemonde.fr/economie/article/2026/01/31/ia-nouveau-monde-editions-accuse-mistral-ai-d-avoir-pirate-un-cinquieme-de-son-catalogue_6664916_3234.html</a:t>
            </a:r>
          </a:p>
          <a:p>
            <a:endParaRPr lang="fr-FR" dirty="0"/>
          </a:p>
        </p:txBody>
      </p:sp>
      <p:sp>
        <p:nvSpPr>
          <p:cNvPr id="4" name="Espace réservé du numéro de diapositive 3"/>
          <p:cNvSpPr>
            <a:spLocks noGrp="1"/>
          </p:cNvSpPr>
          <p:nvPr>
            <p:ph type="sldNum" sz="quarter" idx="5"/>
          </p:nvPr>
        </p:nvSpPr>
        <p:spPr/>
        <p:txBody>
          <a:bodyPr/>
          <a:lstStyle/>
          <a:p>
            <a:fld id="{A1244D60-1B93-4E74-9828-99D1ABE5D706}" type="slidenum">
              <a:rPr lang="fr-FR" smtClean="0"/>
              <a:t>93</a:t>
            </a:fld>
            <a:endParaRPr lang="fr-FR"/>
          </a:p>
        </p:txBody>
      </p:sp>
    </p:spTree>
    <p:extLst>
      <p:ext uri="{BB962C8B-B14F-4D97-AF65-F5344CB8AC3E}">
        <p14:creationId xmlns:p14="http://schemas.microsoft.com/office/powerpoint/2010/main" val="693415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d207b7e3e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d207b7e3e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743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864F-968E-9EEE-8C76-454B7BD865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B8F079-4EE9-C626-7060-26AAAFBF1A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73C1B9-D2D5-61E5-F78B-C33DA9A763C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99D3BB2-7889-F47D-C060-B4011AA40F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8386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deabd916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deabd916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Formule mathématique = </a:t>
            </a:r>
            <a:r>
              <a:rPr lang="fr-FR" sz="1100" b="0" i="0" u="none" strike="noStrike" cap="none" dirty="0">
                <a:solidFill>
                  <a:srgbClr val="000000"/>
                </a:solidFill>
                <a:effectLst/>
                <a:latin typeface="Arial"/>
                <a:ea typeface="Arial"/>
                <a:cs typeface="Arial"/>
                <a:sym typeface="Arial"/>
              </a:rPr>
              <a:t>un </a:t>
            </a:r>
            <a:r>
              <a:rPr lang="fr-FR" sz="1100" b="0" i="0" u="none" strike="noStrike" cap="none" dirty="0">
                <a:solidFill>
                  <a:srgbClr val="000000"/>
                </a:solidFill>
                <a:effectLst/>
                <a:latin typeface="Arial"/>
                <a:ea typeface="Arial"/>
                <a:cs typeface="Arial"/>
                <a:sym typeface="Arial"/>
                <a:hlinkClick r:id="rId3" tooltip="Savoir"/>
              </a:rPr>
              <a:t>savoir</a:t>
            </a:r>
            <a:r>
              <a:rPr lang="fr-FR" sz="1100" b="0" i="0" u="none" strike="noStrike" cap="none" dirty="0">
                <a:solidFill>
                  <a:srgbClr val="000000"/>
                </a:solidFill>
                <a:effectLst/>
                <a:latin typeface="Arial"/>
                <a:ea typeface="Arial"/>
                <a:cs typeface="Arial"/>
                <a:sym typeface="Arial"/>
              </a:rPr>
              <a:t> sur lequel aucun </a:t>
            </a:r>
            <a:r>
              <a:rPr lang="fr-FR" sz="1100" b="0" i="0" u="none" strike="noStrike" cap="none" dirty="0">
                <a:solidFill>
                  <a:srgbClr val="000000"/>
                </a:solidFill>
                <a:effectLst/>
                <a:latin typeface="Arial"/>
                <a:ea typeface="Arial"/>
                <a:cs typeface="Arial"/>
                <a:sym typeface="Arial"/>
                <a:hlinkClick r:id="rId4" tooltip="Monopole"/>
              </a:rPr>
              <a:t>monopole</a:t>
            </a:r>
            <a:r>
              <a:rPr lang="fr-FR" sz="1100" b="0" i="0" u="none" strike="noStrike" cap="none" dirty="0">
                <a:solidFill>
                  <a:srgbClr val="000000"/>
                </a:solidFill>
                <a:effectLst/>
                <a:latin typeface="Arial"/>
                <a:ea typeface="Arial"/>
                <a:cs typeface="Arial"/>
                <a:sym typeface="Arial"/>
              </a:rPr>
              <a:t> n'est accordé,</a:t>
            </a:r>
            <a:endParaRPr dirty="0"/>
          </a:p>
        </p:txBody>
      </p:sp>
    </p:spTree>
    <p:extLst>
      <p:ext uri="{BB962C8B-B14F-4D97-AF65-F5344CB8AC3E}">
        <p14:creationId xmlns:p14="http://schemas.microsoft.com/office/powerpoint/2010/main" val="33135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deabd916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deabd916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Barrie : 1937</a:t>
            </a:r>
            <a:endParaRPr dirty="0"/>
          </a:p>
        </p:txBody>
      </p:sp>
    </p:spTree>
    <p:extLst>
      <p:ext uri="{BB962C8B-B14F-4D97-AF65-F5344CB8AC3E}">
        <p14:creationId xmlns:p14="http://schemas.microsoft.com/office/powerpoint/2010/main" val="395986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312E-ACE6-CF32-2BD3-702170B8E7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C4DC3A-582A-9E1F-2EA7-E796AEA8B6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567FEE-58DD-C0A0-5961-D8AC98CA381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6A30A91-AEDC-92BE-12A4-4BD2F327D2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61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991E1-7800-61AA-BD62-9B54E0CBEB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7151B9-C9D7-1209-2642-7B515885E7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423758-6C0D-A963-851A-8C672275949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2609904-EF7C-0288-2BBE-1A01FD03D0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1719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D8BA-4DCA-F4E1-7842-18887899C3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67CF72-17D3-9D84-62AF-2EDE180355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A9F22E-1C6F-015C-D719-FC356DD35A66}"/>
              </a:ext>
            </a:extLst>
          </p:cNvPr>
          <p:cNvSpPr>
            <a:spLocks noGrp="1"/>
          </p:cNvSpPr>
          <p:nvPr>
            <p:ph type="body" idx="1"/>
          </p:nvPr>
        </p:nvSpPr>
        <p:spPr/>
        <p:txBody>
          <a:bodyPr/>
          <a:lstStyle/>
          <a:p>
            <a:r>
              <a:rPr lang="fr-FR" sz="1200" b="0" i="0" kern="1200" dirty="0">
                <a:solidFill>
                  <a:schemeClr val="tx1"/>
                </a:solidFill>
                <a:effectLst/>
                <a:latin typeface="+mn-lt"/>
                <a:ea typeface="+mn-ea"/>
                <a:cs typeface="+mn-cs"/>
              </a:rPr>
              <a:t>Entrée dans la loi française en 2006, appliqué en 2009</a:t>
            </a:r>
            <a:endParaRPr lang="fr-FR" dirty="0"/>
          </a:p>
        </p:txBody>
      </p:sp>
      <p:sp>
        <p:nvSpPr>
          <p:cNvPr id="4" name="Espace réservé du numéro de diapositive 3">
            <a:extLst>
              <a:ext uri="{FF2B5EF4-FFF2-40B4-BE49-F238E27FC236}">
                <a16:creationId xmlns:a16="http://schemas.microsoft.com/office/drawing/2014/main" id="{E2606DD6-558D-8610-0EB2-340313982D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44D60-1B93-4E74-9828-99D1ABE5D706}"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503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95C3C-B866-AD93-BC3B-B33ED3A7C21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F155D1-F227-CA43-9DBB-557DA6D14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D2B8359-31F7-2BE0-2EB8-3C57534B4A48}"/>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5" name="Espace réservé du pied de page 4">
            <a:extLst>
              <a:ext uri="{FF2B5EF4-FFF2-40B4-BE49-F238E27FC236}">
                <a16:creationId xmlns:a16="http://schemas.microsoft.com/office/drawing/2014/main" id="{63B5B772-F8B0-03AB-EE5E-8B5D033C41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2DB1B5-4051-F421-333C-CA3A8EDE0479}"/>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369733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8612D-25EB-301F-FE80-1AE53BC238E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557FDDA-0DB9-5DA2-6817-53B0114EDD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017AC4-A2E8-E91E-C49D-080EDE51238D}"/>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5" name="Espace réservé du pied de page 4">
            <a:extLst>
              <a:ext uri="{FF2B5EF4-FFF2-40B4-BE49-F238E27FC236}">
                <a16:creationId xmlns:a16="http://schemas.microsoft.com/office/drawing/2014/main" id="{14F0B9FC-556F-2BBE-DC47-F763AC6721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F7248BF-72CD-8E5A-2493-3B48C7EA0846}"/>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13736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68657DE-7FC6-7EBC-961C-91AEAE975AA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E5A6FFC-EA07-85B9-D310-70F5F886B5A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EC0577-CE8F-E036-1858-07B69ECAF559}"/>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5" name="Espace réservé du pied de page 4">
            <a:extLst>
              <a:ext uri="{FF2B5EF4-FFF2-40B4-BE49-F238E27FC236}">
                <a16:creationId xmlns:a16="http://schemas.microsoft.com/office/drawing/2014/main" id="{B359C99F-9E8E-0012-070E-50D5251B4F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4971BE-11B3-219B-85E2-03BB990146A3}"/>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401873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9"/>
        <p:cNvGrpSpPr/>
        <p:nvPr/>
      </p:nvGrpSpPr>
      <p:grpSpPr>
        <a:xfrm>
          <a:off x="0" y="0"/>
          <a:ext cx="0" cy="0"/>
          <a:chOff x="0" y="0"/>
          <a:chExt cx="0" cy="0"/>
        </a:xfrm>
      </p:grpSpPr>
      <p:cxnSp>
        <p:nvCxnSpPr>
          <p:cNvPr id="20" name="Google Shape;20;p4"/>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35694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E45164"/>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945111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2_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1402110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1_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A705E-ED6E-5346-0ECA-7700080C227F}"/>
              </a:ext>
            </a:extLst>
          </p:cNvPr>
          <p:cNvSpPr>
            <a:spLocks noGrp="1"/>
          </p:cNvSpPr>
          <p:nvPr>
            <p:ph type="title"/>
          </p:nvPr>
        </p:nvSpPr>
        <p:spPr>
          <a:xfrm>
            <a:off x="838200" y="365122"/>
            <a:ext cx="10515600" cy="1325566"/>
          </a:xfrm>
          <a:prstGeom prst="rect">
            <a:avLst/>
          </a:prstGeom>
        </p:spPr>
        <p:txBody>
          <a:bodyPr wrap="square" lIns="85725" tIns="38100" rIns="85725" bIns="38100" anchor="ctr">
            <a:noAutofit/>
          </a:bodyPr>
          <a:lstStyle>
            <a:lvl1pPr marL="0" indent="0" algn="l" defTabSz="914400" rtl="0" eaLnBrk="1" latinLnBrk="0" hangingPunct="1">
              <a:lnSpc>
                <a:spcPct val="100000"/>
              </a:lnSpc>
              <a:spcBef>
                <a:spcPct val="0"/>
              </a:spcBef>
              <a:spcAft>
                <a:spcPts val="0"/>
              </a:spcAft>
              <a:buNone/>
              <a:defRPr sz="4350" b="0" i="0" u="none" strike="noStrike" baseline="0">
                <a:solidFill>
                  <a:srgbClr val="000000"/>
                </a:solidFill>
                <a:latin typeface="Calibri Light" panose="020F0302020204030204" pitchFamily="34" charset="0"/>
              </a:defRPr>
            </a:lvl1pPr>
          </a:lstStyle>
          <a:p>
            <a:r>
              <a:rPr lang="fr-FR"/>
              <a:t>Modifiez le style du titre</a:t>
            </a:r>
          </a:p>
        </p:txBody>
      </p:sp>
      <p:sp>
        <p:nvSpPr>
          <p:cNvPr id="6" name="Espace réservé du texte 5">
            <a:extLst>
              <a:ext uri="{FF2B5EF4-FFF2-40B4-BE49-F238E27FC236}">
                <a16:creationId xmlns:a16="http://schemas.microsoft.com/office/drawing/2014/main" id="{66762DF0-2175-42D1-50ED-E02AD1FA554D}"/>
              </a:ext>
            </a:extLst>
          </p:cNvPr>
          <p:cNvSpPr>
            <a:spLocks noGrp="1"/>
          </p:cNvSpPr>
          <p:nvPr>
            <p:ph type="body" idx="10" hasCustomPrompt="1"/>
          </p:nvPr>
        </p:nvSpPr>
        <p:spPr>
          <a:xfrm>
            <a:off x="838200" y="1825628"/>
            <a:ext cx="10515600" cy="4351334"/>
          </a:xfrm>
          <a:prstGeom prst="rect">
            <a:avLst/>
          </a:prstGeom>
        </p:spPr>
        <p:txBody>
          <a:bodyPr wrap="square" lIns="85725" tIns="38100" rIns="85725" bIns="38100" anchor="t">
            <a:noAutofit/>
          </a:bodyPr>
          <a:lstStyle>
            <a:lvl1pPr marL="0" indent="0" algn="l">
              <a:lnSpc>
                <a:spcPct val="100000"/>
              </a:lnSpc>
              <a:spcBef>
                <a:spcPts val="450"/>
              </a:spcBef>
              <a:spcAft>
                <a:spcPts val="0"/>
              </a:spcAft>
              <a:buChar char="●"/>
              <a:defRPr sz="1800" b="0" i="0" u="none" strike="noStrike" baseline="0">
                <a:solidFill>
                  <a:srgbClr val="000000"/>
                </a:solidFill>
                <a:latin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Char char="•"/>
            </a:pPr>
            <a:r>
              <a:rPr lang="fr-FR"/>
              <a:t>Modifiez les styles du texte du masque</a:t>
            </a:r>
          </a:p>
          <a:p>
            <a:pPr marL="0" lvl="0" indent="0" algn="l" defTabSz="914400" rtl="0" eaLnBrk="1" latinLnBrk="0" hangingPunct="1">
              <a:lnSpc>
                <a:spcPct val="100000"/>
              </a:lnSpc>
              <a:spcBef>
                <a:spcPts val="0"/>
              </a:spcBef>
              <a:spcAft>
                <a:spcPts val="0"/>
              </a:spcAft>
              <a:buFont typeface="Arial" panose="020B0604020202020204" pitchFamily="34" charset="0"/>
              <a:buChar char="•"/>
            </a:pPr>
            <a:r>
              <a:rPr lang="fr-FR"/>
              <a:t>Deuxième niveau</a:t>
            </a:r>
          </a:p>
          <a:p>
            <a:pPr marL="0" lvl="0" indent="0" algn="l" defTabSz="914400" rtl="0" eaLnBrk="1" latinLnBrk="0" hangingPunct="1">
              <a:lnSpc>
                <a:spcPct val="100000"/>
              </a:lnSpc>
              <a:spcBef>
                <a:spcPts val="0"/>
              </a:spcBef>
              <a:spcAft>
                <a:spcPts val="0"/>
              </a:spcAft>
              <a:buFont typeface="Arial" panose="020B0604020202020204" pitchFamily="34" charset="0"/>
              <a:buChar char="•"/>
            </a:pPr>
            <a:r>
              <a:rPr lang="fr-FR"/>
              <a:t>Troisième niveau</a:t>
            </a:r>
          </a:p>
          <a:p>
            <a:pPr marL="0" lvl="0" indent="0" algn="l" defTabSz="914400" rtl="0" eaLnBrk="1" latinLnBrk="0" hangingPunct="1">
              <a:lnSpc>
                <a:spcPct val="100000"/>
              </a:lnSpc>
              <a:spcBef>
                <a:spcPts val="0"/>
              </a:spcBef>
              <a:spcAft>
                <a:spcPts val="0"/>
              </a:spcAft>
              <a:buFont typeface="Arial" panose="020B0604020202020204" pitchFamily="34" charset="0"/>
              <a:buChar char="•"/>
            </a:pPr>
            <a:r>
              <a:rPr lang="fr-FR"/>
              <a:t>Quatrième niveau</a:t>
            </a:r>
          </a:p>
          <a:p>
            <a:pPr marL="0" lvl="0" indent="0" algn="l" defTabSz="914400" rtl="0" eaLnBrk="1" latinLnBrk="0" hangingPunct="1">
              <a:lnSpc>
                <a:spcPct val="100000"/>
              </a:lnSpc>
              <a:spcBef>
                <a:spcPts val="0"/>
              </a:spcBef>
              <a:spcAft>
                <a:spcPts val="0"/>
              </a:spcAft>
              <a:buFont typeface="Arial" panose="020B0604020202020204" pitchFamily="34" charset="0"/>
              <a:buChar char="•"/>
            </a:pPr>
            <a:r>
              <a:rPr lang="fr-FR"/>
              <a:t>Cinquième niveau</a:t>
            </a:r>
          </a:p>
        </p:txBody>
      </p:sp>
      <p:sp>
        <p:nvSpPr>
          <p:cNvPr id="7" name="Espace réservé de la date 6">
            <a:extLst>
              <a:ext uri="{FF2B5EF4-FFF2-40B4-BE49-F238E27FC236}">
                <a16:creationId xmlns:a16="http://schemas.microsoft.com/office/drawing/2014/main" id="{7D4AA13F-C9A7-5AE1-8B7F-F715AD66C251}"/>
              </a:ext>
            </a:extLst>
          </p:cNvPr>
          <p:cNvSpPr>
            <a:spLocks noGrp="1"/>
          </p:cNvSpPr>
          <p:nvPr>
            <p:ph type="dt" sz="half" idx="11"/>
          </p:nvPr>
        </p:nvSpPr>
        <p:spPr>
          <a:xfrm>
            <a:off x="838200" y="6356347"/>
            <a:ext cx="2743200" cy="365122"/>
          </a:xfrm>
          <a:prstGeom prst="rect">
            <a:avLst/>
          </a:prstGeom>
        </p:spPr>
        <p:txBody>
          <a:bodyPr wrap="square" lIns="85725" tIns="38100" rIns="85725" bIns="38100" anchor="ctr">
            <a:noAutofit/>
          </a:bodyPr>
          <a:lstStyle>
            <a:lvl1pPr marL="0" indent="0" algn="l" defTabSz="914400" rtl="0" eaLnBrk="1" latinLnBrk="0" hangingPunct="1">
              <a:lnSpc>
                <a:spcPct val="100000"/>
              </a:lnSpc>
              <a:spcBef>
                <a:spcPts val="0"/>
              </a:spcBef>
              <a:spcAft>
                <a:spcPts val="0"/>
              </a:spcAft>
              <a:buNone/>
              <a:defRPr sz="1200" b="0" i="0" u="none" strike="noStrike" baseline="0">
                <a:solidFill>
                  <a:srgbClr val="3F3F3F"/>
                </a:solidFill>
                <a:latin typeface="Calibri" panose="020F0502020204030204" pitchFamily="34" charset="0"/>
              </a:defRPr>
            </a:lvl1pPr>
          </a:lstStyle>
          <a:p>
            <a:r>
              <a:rPr lang="fr-FR"/>
              <a:t>19/09/2023</a:t>
            </a:r>
          </a:p>
        </p:txBody>
      </p:sp>
      <p:sp>
        <p:nvSpPr>
          <p:cNvPr id="8" name="Espace réservé du pied de page 7">
            <a:extLst>
              <a:ext uri="{FF2B5EF4-FFF2-40B4-BE49-F238E27FC236}">
                <a16:creationId xmlns:a16="http://schemas.microsoft.com/office/drawing/2014/main" id="{C3F527BC-D445-8BC8-29D2-79246CA9AA54}"/>
              </a:ext>
            </a:extLst>
          </p:cNvPr>
          <p:cNvSpPr>
            <a:spLocks noGrp="1"/>
          </p:cNvSpPr>
          <p:nvPr>
            <p:ph type="ftr" sz="quarter" idx="12"/>
          </p:nvPr>
        </p:nvSpPr>
        <p:spPr>
          <a:xfrm>
            <a:off x="4038600" y="6356347"/>
            <a:ext cx="4114800" cy="365122"/>
          </a:xfrm>
          <a:prstGeom prst="rect">
            <a:avLst/>
          </a:prstGeom>
        </p:spPr>
        <p:txBody>
          <a:bodyPr wrap="square" lIns="85725" tIns="38100" rIns="85725" bIns="38100" anchor="ctr">
            <a:noAutofit/>
          </a:bodyPr>
          <a:lstStyle/>
          <a:p>
            <a:endParaRPr lang="fr-FR"/>
          </a:p>
        </p:txBody>
      </p:sp>
      <p:sp>
        <p:nvSpPr>
          <p:cNvPr id="9" name="Espace réservé du numéro de diapositive 8">
            <a:extLst>
              <a:ext uri="{FF2B5EF4-FFF2-40B4-BE49-F238E27FC236}">
                <a16:creationId xmlns:a16="http://schemas.microsoft.com/office/drawing/2014/main" id="{09BE7133-B66E-CB59-2043-DE5058668C42}"/>
              </a:ext>
            </a:extLst>
          </p:cNvPr>
          <p:cNvSpPr>
            <a:spLocks noGrp="1"/>
          </p:cNvSpPr>
          <p:nvPr>
            <p:ph type="sldNum" sz="quarter" idx="13"/>
          </p:nvPr>
        </p:nvSpPr>
        <p:spPr>
          <a:xfrm>
            <a:off x="8610600" y="6356347"/>
            <a:ext cx="2743200" cy="365122"/>
          </a:xfrm>
          <a:prstGeom prst="rect">
            <a:avLst/>
          </a:prstGeom>
        </p:spPr>
        <p:txBody>
          <a:bodyPr wrap="square" lIns="85725" tIns="38100" rIns="85725" bIns="38100" anchor="ctr">
            <a:noAutofit/>
          </a:bodyPr>
          <a:lstStyle>
            <a:lvl1pPr marL="0" indent="0" algn="r" defTabSz="914400" rtl="0" eaLnBrk="1" latinLnBrk="0" hangingPunct="1">
              <a:lnSpc>
                <a:spcPct val="100000"/>
              </a:lnSpc>
              <a:spcBef>
                <a:spcPts val="0"/>
              </a:spcBef>
              <a:spcAft>
                <a:spcPts val="0"/>
              </a:spcAft>
              <a:buNone/>
              <a:defRPr sz="1200" b="0" i="0" u="none" strike="noStrike" baseline="0">
                <a:solidFill>
                  <a:srgbClr val="3F3F3F"/>
                </a:solidFill>
                <a:latin typeface="Calibri" panose="020F0502020204030204" pitchFamily="34" charset="0"/>
              </a:defRPr>
            </a:lvl1pPr>
          </a:lstStyle>
          <a:p>
            <a:r>
              <a:rPr lang="fr-FR"/>
              <a:t>3</a:t>
            </a:r>
          </a:p>
        </p:txBody>
      </p:sp>
    </p:spTree>
    <p:extLst>
      <p:ext uri="{BB962C8B-B14F-4D97-AF65-F5344CB8AC3E}">
        <p14:creationId xmlns:p14="http://schemas.microsoft.com/office/powerpoint/2010/main" val="945146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E45164"/>
                </a:solidFill>
                <a:latin typeface="Calibri"/>
                <a:cs typeface="Calibri"/>
              </a:defRPr>
            </a:lvl1pPr>
          </a:lstStyle>
          <a:p>
            <a:endParaRPr/>
          </a:p>
        </p:txBody>
      </p:sp>
      <p:sp>
        <p:nvSpPr>
          <p:cNvPr id="3" name="Holder 3"/>
          <p:cNvSpPr>
            <a:spLocks noGrp="1"/>
          </p:cNvSpPr>
          <p:nvPr>
            <p:ph sz="half" idx="2"/>
          </p:nvPr>
        </p:nvSpPr>
        <p:spPr>
          <a:xfrm>
            <a:off x="609600" y="1577340"/>
            <a:ext cx="5303520" cy="3903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903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2/24/2026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21930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4024145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B22B8E-C8C9-A545-56FE-73DE982DB7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C0F244-D637-B69F-727E-27D89D172C1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85F0B4-88D8-FC3E-CFFB-C6E74CAED6C2}"/>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5" name="Espace réservé du pied de page 4">
            <a:extLst>
              <a:ext uri="{FF2B5EF4-FFF2-40B4-BE49-F238E27FC236}">
                <a16:creationId xmlns:a16="http://schemas.microsoft.com/office/drawing/2014/main" id="{A3BA3AD8-EB7B-FCCE-CC0A-A9DBB036E43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E8B63D4-EE0D-7241-2599-BFE58DB09310}"/>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45929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C30EC-30C4-26CA-EBC4-E0548D5C27A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06E614D-B91D-020C-28C8-2905FFC607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0D82E06-61A9-67DE-6477-2EBE8959CC9C}"/>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5" name="Espace réservé du pied de page 4">
            <a:extLst>
              <a:ext uri="{FF2B5EF4-FFF2-40B4-BE49-F238E27FC236}">
                <a16:creationId xmlns:a16="http://schemas.microsoft.com/office/drawing/2014/main" id="{A8F2CD43-8953-CDF2-C6E6-F8204238B7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B0B58D-FD7D-5983-2E61-2F84397D18FA}"/>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172781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718493-BA73-A517-45B5-7FE45678540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B900B1-FA9F-E96E-D7FC-410F9514FCC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741E06A-427E-CB0D-C9A6-4C3E8F7945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7A3F0F4-FC58-3F70-C676-A413A9843A6C}"/>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6" name="Espace réservé du pied de page 5">
            <a:extLst>
              <a:ext uri="{FF2B5EF4-FFF2-40B4-BE49-F238E27FC236}">
                <a16:creationId xmlns:a16="http://schemas.microsoft.com/office/drawing/2014/main" id="{64EC8B79-45D9-DE34-4056-F1A9501760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6950A3-FF15-C814-DBD0-26F1A715FC5E}"/>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256722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0ED72-130C-4EC2-04B7-0F88B709ECD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CCD8812-1D54-04C7-82C1-187DA355C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71D9477-6416-72E9-883F-17F2AA5EA35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696EFD-5B92-3E9E-DCB1-A18F8D9180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9519D82-46A7-E266-EF17-F8F6A495D3E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D3F9F89-1917-A51B-F3CE-D7323105A3C9}"/>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8" name="Espace réservé du pied de page 7">
            <a:extLst>
              <a:ext uri="{FF2B5EF4-FFF2-40B4-BE49-F238E27FC236}">
                <a16:creationId xmlns:a16="http://schemas.microsoft.com/office/drawing/2014/main" id="{B8AC20CA-A68E-F9EA-3826-E716642137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E3C155A-01EF-1E37-252E-6E46D9D37460}"/>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25854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BAE1B4-D24C-9238-060E-9150B19B267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A08B254-83F0-9708-B84D-E5FAEC225CA2}"/>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4" name="Espace réservé du pied de page 3">
            <a:extLst>
              <a:ext uri="{FF2B5EF4-FFF2-40B4-BE49-F238E27FC236}">
                <a16:creationId xmlns:a16="http://schemas.microsoft.com/office/drawing/2014/main" id="{E50ED39F-7939-D78A-07A4-3603808F989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51A9DD2-3375-6421-A86B-F5B5B9B25FB2}"/>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316508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07C3CEF-940E-FF2B-66D9-23B1CE54D6E4}"/>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3" name="Espace réservé du pied de page 2">
            <a:extLst>
              <a:ext uri="{FF2B5EF4-FFF2-40B4-BE49-F238E27FC236}">
                <a16:creationId xmlns:a16="http://schemas.microsoft.com/office/drawing/2014/main" id="{37934274-2A5E-CAC3-880F-5043C3622A9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DD6971F-3249-B4B4-4FBE-0BB5B08EC269}"/>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378764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3418B0-2506-6421-D5DE-40A88654656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29DB792-96D3-03B2-B776-F052F42DA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80875CC-7F59-57C4-3523-A0553F930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A2221E-6D66-E7F4-C2FF-EF8E8DC3C490}"/>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6" name="Espace réservé du pied de page 5">
            <a:extLst>
              <a:ext uri="{FF2B5EF4-FFF2-40B4-BE49-F238E27FC236}">
                <a16:creationId xmlns:a16="http://schemas.microsoft.com/office/drawing/2014/main" id="{7F3F0C7F-AA4F-7ADE-D199-CCD42BC8A70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C447EE-FB8B-4615-A2D1-045E56327052}"/>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1754750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261BE3-A686-175E-A4D0-F5C45E6086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ACF9DE3-47C5-A357-2FC2-32649520D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A40A5CE-7D66-9F6E-7D7C-CDFD560E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A477914-1E61-4823-9127-A74C672C9D48}"/>
              </a:ext>
            </a:extLst>
          </p:cNvPr>
          <p:cNvSpPr>
            <a:spLocks noGrp="1"/>
          </p:cNvSpPr>
          <p:nvPr>
            <p:ph type="dt" sz="half" idx="10"/>
          </p:nvPr>
        </p:nvSpPr>
        <p:spPr/>
        <p:txBody>
          <a:bodyPr/>
          <a:lstStyle/>
          <a:p>
            <a:fld id="{64080D6B-A04A-486A-AF3C-91A10314E15E}" type="datetimeFigureOut">
              <a:rPr lang="fr-FR" smtClean="0"/>
              <a:t>24/02/2026</a:t>
            </a:fld>
            <a:endParaRPr lang="fr-FR"/>
          </a:p>
        </p:txBody>
      </p:sp>
      <p:sp>
        <p:nvSpPr>
          <p:cNvPr id="6" name="Espace réservé du pied de page 5">
            <a:extLst>
              <a:ext uri="{FF2B5EF4-FFF2-40B4-BE49-F238E27FC236}">
                <a16:creationId xmlns:a16="http://schemas.microsoft.com/office/drawing/2014/main" id="{3EDC6119-34D7-7FE3-4008-5DE419E0CA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4650109-AA92-3DBE-9BFC-AECD0F034F4A}"/>
              </a:ext>
            </a:extLst>
          </p:cNvPr>
          <p:cNvSpPr>
            <a:spLocks noGrp="1"/>
          </p:cNvSpPr>
          <p:nvPr>
            <p:ph type="sldNum" sz="quarter" idx="12"/>
          </p:nvPr>
        </p:nvSpPr>
        <p:spPr/>
        <p:txBody>
          <a:bodyPr/>
          <a:lstStyle/>
          <a:p>
            <a:fld id="{C7C5157A-499D-4015-A4F7-44ECAC152C1A}" type="slidenum">
              <a:rPr lang="fr-FR" smtClean="0"/>
              <a:t>‹N°›</a:t>
            </a:fld>
            <a:endParaRPr lang="fr-FR"/>
          </a:p>
        </p:txBody>
      </p:sp>
    </p:spTree>
    <p:extLst>
      <p:ext uri="{BB962C8B-B14F-4D97-AF65-F5344CB8AC3E}">
        <p14:creationId xmlns:p14="http://schemas.microsoft.com/office/powerpoint/2010/main" val="222598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2E0CF7D-FF46-997C-5D79-43B2248D0D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9DFEB7B-CD69-8C01-E777-6E4AB1041E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B10539-5439-3866-00D4-636C5BB08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080D6B-A04A-486A-AF3C-91A10314E15E}" type="datetimeFigureOut">
              <a:rPr lang="fr-FR" smtClean="0"/>
              <a:t>24/02/2026</a:t>
            </a:fld>
            <a:endParaRPr lang="fr-FR"/>
          </a:p>
        </p:txBody>
      </p:sp>
      <p:sp>
        <p:nvSpPr>
          <p:cNvPr id="5" name="Espace réservé du pied de page 4">
            <a:extLst>
              <a:ext uri="{FF2B5EF4-FFF2-40B4-BE49-F238E27FC236}">
                <a16:creationId xmlns:a16="http://schemas.microsoft.com/office/drawing/2014/main" id="{BBE3D0E3-A16E-C2ED-755A-2D90CE188F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50D7AE8-006D-A278-261A-854B58FB7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C5157A-499D-4015-A4F7-44ECAC152C1A}" type="slidenum">
              <a:rPr lang="fr-FR" smtClean="0"/>
              <a:t>‹N°›</a:t>
            </a:fld>
            <a:endParaRPr lang="fr-FR"/>
          </a:p>
        </p:txBody>
      </p:sp>
    </p:spTree>
    <p:extLst>
      <p:ext uri="{BB962C8B-B14F-4D97-AF65-F5344CB8AC3E}">
        <p14:creationId xmlns:p14="http://schemas.microsoft.com/office/powerpoint/2010/main" val="2372386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 id="2147483669" r:id="rId14"/>
    <p:sldLayoutId id="2147483670" r:id="rId15"/>
    <p:sldLayoutId id="2147483671" r:id="rId16"/>
    <p:sldLayoutId id="214748367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moodle2024.inspe-paris.fr/mod/url/view.php?id=3949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moodle2024.inspe-paris.fr/mod/url/view.php?id=3949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Face_de_chat.jpg?uselang=f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legifrance.gouv.fr/affichTexte.do?cidTexte=JORFTEXT000033934948&amp;dateTexte=&amp;categorieLien=id"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990.png"/><Relationship Id="rId3" Type="http://schemas.openxmlformats.org/officeDocument/2006/relationships/image" Target="../media/image105.png"/><Relationship Id="rId7" Type="http://schemas.openxmlformats.org/officeDocument/2006/relationships/customXml" Target="../ink/ink2.xml"/><Relationship Id="rId12" Type="http://schemas.openxmlformats.org/officeDocument/2006/relationships/image" Target="../media/image1010.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98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000.png"/><Relationship Id="rId4" Type="http://schemas.openxmlformats.org/officeDocument/2006/relationships/image" Target="../media/image106.png"/><Relationship Id="rId9" Type="http://schemas.openxmlformats.org/officeDocument/2006/relationships/customXml" Target="../ink/ink3.xml"/></Relationships>
</file>

<file path=ppt/slides/_rels/slide9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0"/>
            <a:ext cx="9144000" cy="6857644"/>
          </a:xfrm>
          <a:prstGeom prst="rect">
            <a:avLst/>
          </a:prstGeom>
        </p:spPr>
      </p:pic>
      <p:sp>
        <p:nvSpPr>
          <p:cNvPr id="3" name="object 3"/>
          <p:cNvSpPr txBox="1">
            <a:spLocks noGrp="1"/>
          </p:cNvSpPr>
          <p:nvPr>
            <p:ph type="title"/>
          </p:nvPr>
        </p:nvSpPr>
        <p:spPr>
          <a:xfrm>
            <a:off x="2667001" y="2442865"/>
            <a:ext cx="6857999" cy="751488"/>
          </a:xfrm>
          <a:prstGeom prst="rect">
            <a:avLst/>
          </a:prstGeom>
        </p:spPr>
        <p:txBody>
          <a:bodyPr vert="horz" wrap="square" lIns="0" tIns="12700" rIns="0" bIns="0" rtlCol="0" anchor="ctr">
            <a:spAutoFit/>
          </a:bodyPr>
          <a:lstStyle/>
          <a:p>
            <a:pPr marL="38100" algn="ctr">
              <a:lnSpc>
                <a:spcPct val="100000"/>
              </a:lnSpc>
              <a:spcBef>
                <a:spcPts val="100"/>
              </a:spcBef>
              <a:tabLst>
                <a:tab pos="2886710" algn="l"/>
              </a:tabLst>
            </a:pPr>
            <a:r>
              <a:rPr lang="fr-FR" sz="4800" b="1" kern="100" dirty="0">
                <a:solidFill>
                  <a:srgbClr val="E45164"/>
                </a:solidFill>
                <a:cs typeface="Times New Roman" panose="02020603050405020304" pitchFamily="18" charset="0"/>
              </a:rPr>
              <a:t>Culture numérique 02</a:t>
            </a:r>
            <a:endParaRPr sz="4800" b="1" kern="100" dirty="0">
              <a:solidFill>
                <a:srgbClr val="E45164"/>
              </a:solidFill>
              <a:cs typeface="Times New Roman" panose="02020603050405020304" pitchFamily="18" charset="0"/>
            </a:endParaRPr>
          </a:p>
        </p:txBody>
      </p:sp>
      <p:sp>
        <p:nvSpPr>
          <p:cNvPr id="4" name="object 4"/>
          <p:cNvSpPr txBox="1"/>
          <p:nvPr/>
        </p:nvSpPr>
        <p:spPr>
          <a:xfrm>
            <a:off x="1839558" y="4035658"/>
            <a:ext cx="7756263" cy="1700466"/>
          </a:xfrm>
          <a:prstGeom prst="rect">
            <a:avLst/>
          </a:prstGeom>
        </p:spPr>
        <p:txBody>
          <a:bodyPr vert="horz" wrap="square" lIns="0" tIns="12700" rIns="0" bIns="0" rtlCol="0">
            <a:spAutoFit/>
          </a:bodyPr>
          <a:lstStyle/>
          <a:p>
            <a:pPr marL="12700" algn="ctr">
              <a:spcBef>
                <a:spcPts val="100"/>
              </a:spcBef>
              <a:tabLst>
                <a:tab pos="354965" algn="l"/>
              </a:tabLst>
            </a:pPr>
            <a:r>
              <a:rPr lang="fr-FR" sz="3600" dirty="0">
                <a:latin typeface="Calibri"/>
                <a:cs typeface="Calibri"/>
              </a:rPr>
              <a:t>Culture de l’éducation M1 MEEF</a:t>
            </a:r>
          </a:p>
          <a:p>
            <a:pPr marL="12700">
              <a:spcBef>
                <a:spcPts val="100"/>
              </a:spcBef>
              <a:tabLst>
                <a:tab pos="354965" algn="l"/>
              </a:tabLst>
            </a:pPr>
            <a:r>
              <a:rPr lang="fr-FR" sz="3600" dirty="0">
                <a:latin typeface="Calibri"/>
                <a:cs typeface="Calibri"/>
              </a:rPr>
              <a:t>Mot de passe Moodle : </a:t>
            </a:r>
            <a:r>
              <a:rPr lang="fr-FR" sz="3600" b="1" dirty="0"/>
              <a:t>CulturEduc2025</a:t>
            </a:r>
          </a:p>
          <a:p>
            <a:pPr marL="12700">
              <a:spcBef>
                <a:spcPts val="100"/>
              </a:spcBef>
              <a:tabLst>
                <a:tab pos="354965" algn="l"/>
              </a:tabLst>
            </a:pPr>
            <a:endParaRPr sz="3600" dirty="0">
              <a:latin typeface="Calibri"/>
              <a:cs typeface="Calibri"/>
            </a:endParaRPr>
          </a:p>
        </p:txBody>
      </p:sp>
    </p:spTree>
    <p:extLst>
      <p:ext uri="{BB962C8B-B14F-4D97-AF65-F5344CB8AC3E}">
        <p14:creationId xmlns:p14="http://schemas.microsoft.com/office/powerpoint/2010/main" val="92504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69D4AF-DC73-9EA5-FF36-60DEDE2F6E0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C3877BC-21D8-70B0-6D65-547C823A7848}"/>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4300" b="1" kern="100" dirty="0">
                <a:solidFill>
                  <a:srgbClr val="E45164"/>
                </a:solidFill>
                <a:cs typeface="Times New Roman" panose="02020603050405020304" pitchFamily="18" charset="0"/>
              </a:rPr>
              <a:t>Exceptions au droit d’auteur</a:t>
            </a:r>
          </a:p>
        </p:txBody>
      </p:sp>
      <p:sp>
        <p:nvSpPr>
          <p:cNvPr id="174" name="Google Shape;174;p28"/>
          <p:cNvSpPr txBox="1"/>
          <p:nvPr/>
        </p:nvSpPr>
        <p:spPr>
          <a:xfrm>
            <a:off x="570943" y="2212913"/>
            <a:ext cx="11050113" cy="3720296"/>
          </a:xfrm>
          <a:prstGeom prst="rect">
            <a:avLst/>
          </a:prstGeom>
          <a:noFill/>
          <a:ln>
            <a:noFill/>
          </a:ln>
        </p:spPr>
        <p:txBody>
          <a:bodyPr spcFirstLastPara="1" wrap="square" lIns="90000" tIns="46800" rIns="90000" bIns="46800" anchor="t" anchorCtr="0">
            <a:noAutofit/>
          </a:bodyPr>
          <a:lstStyle/>
          <a:p>
            <a:pPr marL="457200" indent="-431800">
              <a:buClr>
                <a:srgbClr val="000000"/>
              </a:buClr>
              <a:buSzPts val="3200"/>
              <a:buFont typeface="Arial"/>
              <a:buChar char="●"/>
            </a:pPr>
            <a:r>
              <a:rPr lang="fr-FR" sz="3200" b="1" dirty="0">
                <a:solidFill>
                  <a:srgbClr val="000000"/>
                </a:solidFill>
              </a:rPr>
              <a:t>Caricature</a:t>
            </a:r>
            <a:r>
              <a:rPr lang="fr-FR" sz="3200" dirty="0">
                <a:solidFill>
                  <a:srgbClr val="000000"/>
                </a:solidFill>
                <a:ea typeface="Arial"/>
                <a:cs typeface="Arial"/>
                <a:sym typeface="Arial"/>
              </a:rPr>
              <a:t> : déformation d'une œuvre en grossissant excessivement certains de ses aspects. </a:t>
            </a:r>
            <a:endParaRPr sz="3200" dirty="0">
              <a:solidFill>
                <a:srgbClr val="000000"/>
              </a:solidFill>
              <a:ea typeface="Arial"/>
              <a:cs typeface="Arial"/>
              <a:sym typeface="Arial"/>
            </a:endParaRPr>
          </a:p>
          <a:p>
            <a:pPr marL="342720" indent="-342720">
              <a:buClr>
                <a:srgbClr val="000000"/>
              </a:buClr>
              <a:buSzPts val="2000"/>
            </a:pPr>
            <a:r>
              <a:rPr lang="fr-FR" sz="2000" dirty="0">
                <a:solidFill>
                  <a:srgbClr val="000000"/>
                </a:solidFill>
                <a:ea typeface="Arial"/>
                <a:cs typeface="Arial"/>
                <a:sym typeface="Arial"/>
              </a:rPr>
              <a:t> </a:t>
            </a:r>
            <a:endParaRPr sz="3200" dirty="0">
              <a:solidFill>
                <a:srgbClr val="000000"/>
              </a:solidFill>
              <a:ea typeface="Arial"/>
              <a:cs typeface="Arial"/>
              <a:sym typeface="Arial"/>
            </a:endParaRPr>
          </a:p>
          <a:p>
            <a:pPr marL="457200" indent="-431800">
              <a:buClr>
                <a:srgbClr val="000000"/>
              </a:buClr>
              <a:buSzPts val="3200"/>
              <a:buFont typeface="Arial"/>
              <a:buChar char="●"/>
            </a:pPr>
            <a:r>
              <a:rPr lang="fr-FR" sz="3200" b="1" dirty="0">
                <a:solidFill>
                  <a:srgbClr val="000000"/>
                </a:solidFill>
              </a:rPr>
              <a:t>Pastiche</a:t>
            </a:r>
            <a:r>
              <a:rPr lang="fr-FR" sz="3200" dirty="0">
                <a:solidFill>
                  <a:srgbClr val="000000"/>
                </a:solidFill>
                <a:ea typeface="Arial"/>
                <a:cs typeface="Arial"/>
                <a:sym typeface="Arial"/>
              </a:rPr>
              <a:t> : imitation de l’œuvre originale par la reprise de caractéristiques qui lui sont propres</a:t>
            </a:r>
            <a:endParaRPr sz="3200" dirty="0">
              <a:solidFill>
                <a:srgbClr val="000000"/>
              </a:solidFill>
              <a:ea typeface="Arial"/>
              <a:cs typeface="Arial"/>
              <a:sym typeface="Arial"/>
            </a:endParaRPr>
          </a:p>
          <a:p>
            <a:pPr marL="342720" indent="-342720">
              <a:buClr>
                <a:srgbClr val="000000"/>
              </a:buClr>
              <a:buSzPts val="2000"/>
            </a:pPr>
            <a:r>
              <a:rPr lang="fr-FR" sz="2000" dirty="0">
                <a:solidFill>
                  <a:srgbClr val="000000"/>
                </a:solidFill>
                <a:ea typeface="Arial"/>
                <a:cs typeface="Arial"/>
                <a:sym typeface="Arial"/>
              </a:rPr>
              <a:t> </a:t>
            </a:r>
            <a:endParaRPr sz="3200" dirty="0">
              <a:solidFill>
                <a:srgbClr val="000000"/>
              </a:solidFill>
              <a:ea typeface="Arial"/>
              <a:cs typeface="Arial"/>
              <a:sym typeface="Arial"/>
            </a:endParaRPr>
          </a:p>
          <a:p>
            <a:pPr marL="457200" indent="-431800">
              <a:buClr>
                <a:srgbClr val="000000"/>
              </a:buClr>
              <a:buSzPts val="3200"/>
              <a:buFont typeface="Arial"/>
              <a:buChar char="●"/>
            </a:pPr>
            <a:r>
              <a:rPr lang="fr-FR" sz="3200" b="1" dirty="0">
                <a:solidFill>
                  <a:srgbClr val="000000"/>
                </a:solidFill>
              </a:rPr>
              <a:t>Parodie</a:t>
            </a:r>
            <a:r>
              <a:rPr lang="fr-FR" sz="3200" dirty="0">
                <a:solidFill>
                  <a:srgbClr val="000000"/>
                </a:solidFill>
                <a:ea typeface="Arial"/>
                <a:cs typeface="Arial"/>
                <a:sym typeface="Arial"/>
              </a:rPr>
              <a:t> : transformation burlesque d’une œuvre ( registre ludique ou humoristique)  </a:t>
            </a:r>
            <a:endParaRPr sz="3200" dirty="0">
              <a:solidFill>
                <a:srgbClr val="000000"/>
              </a:solidFill>
              <a:ea typeface="Arial"/>
              <a:cs typeface="Arial"/>
              <a:sym typeface="Arial"/>
            </a:endParaRPr>
          </a:p>
        </p:txBody>
      </p:sp>
    </p:spTree>
    <p:extLst>
      <p:ext uri="{BB962C8B-B14F-4D97-AF65-F5344CB8AC3E}">
        <p14:creationId xmlns:p14="http://schemas.microsoft.com/office/powerpoint/2010/main" val="234320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3C47F3-F2DD-D973-FBD9-E4A9C7A77457}"/>
              </a:ext>
            </a:extLst>
          </p:cNvPr>
          <p:cNvPicPr>
            <a:picLocks noChangeAspect="1"/>
          </p:cNvPicPr>
          <p:nvPr/>
        </p:nvPicPr>
        <p:blipFill>
          <a:blip r:embed="rId2"/>
          <a:stretch>
            <a:fillRect/>
          </a:stretch>
        </p:blipFill>
        <p:spPr>
          <a:xfrm>
            <a:off x="664891" y="86721"/>
            <a:ext cx="10555980" cy="6510751"/>
          </a:xfrm>
          <a:prstGeom prst="rect">
            <a:avLst/>
          </a:prstGeom>
        </p:spPr>
      </p:pic>
    </p:spTree>
    <p:extLst>
      <p:ext uri="{BB962C8B-B14F-4D97-AF65-F5344CB8AC3E}">
        <p14:creationId xmlns:p14="http://schemas.microsoft.com/office/powerpoint/2010/main" val="2692106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F7123E-00E1-0042-7F30-EBE0166700EA}"/>
              </a:ext>
            </a:extLst>
          </p:cNvPr>
          <p:cNvSpPr>
            <a:spLocks noGrp="1"/>
          </p:cNvSpPr>
          <p:nvPr>
            <p:ph type="title"/>
          </p:nvPr>
        </p:nvSpPr>
        <p:spPr/>
        <p:txBody>
          <a:bodyPr/>
          <a:lstStyle/>
          <a:p>
            <a:r>
              <a:rPr lang="fr-FR" sz="4300" b="1" kern="100" dirty="0">
                <a:solidFill>
                  <a:srgbClr val="E45164"/>
                </a:solidFill>
                <a:cs typeface="Times New Roman" panose="02020603050405020304" pitchFamily="18" charset="0"/>
              </a:rPr>
              <a:t>Tintin : parodie ou plagiat ?</a:t>
            </a:r>
          </a:p>
        </p:txBody>
      </p:sp>
      <p:pic>
        <p:nvPicPr>
          <p:cNvPr id="5" name="Image 4" descr="Une image contenant figurine, jouet, intérieur, art&#10;&#10;Le contenu généré par l’IA peut être incorrect.">
            <a:extLst>
              <a:ext uri="{FF2B5EF4-FFF2-40B4-BE49-F238E27FC236}">
                <a16:creationId xmlns:a16="http://schemas.microsoft.com/office/drawing/2014/main" id="{CA811BA4-606A-935E-EEB1-B44C68CA3D67}"/>
              </a:ext>
            </a:extLst>
          </p:cNvPr>
          <p:cNvPicPr>
            <a:picLocks noChangeAspect="1"/>
          </p:cNvPicPr>
          <p:nvPr/>
        </p:nvPicPr>
        <p:blipFill>
          <a:blip r:embed="rId2"/>
          <a:stretch>
            <a:fillRect/>
          </a:stretch>
        </p:blipFill>
        <p:spPr>
          <a:xfrm>
            <a:off x="928731" y="2092473"/>
            <a:ext cx="4354469" cy="3292039"/>
          </a:xfrm>
          <a:prstGeom prst="rect">
            <a:avLst/>
          </a:prstGeom>
        </p:spPr>
      </p:pic>
      <p:pic>
        <p:nvPicPr>
          <p:cNvPr id="7" name="Image 6" descr="Une image contenant bâtiment, texte, fenêtre, art&#10;&#10;Le contenu généré par l’IA peut être incorrect.">
            <a:extLst>
              <a:ext uri="{FF2B5EF4-FFF2-40B4-BE49-F238E27FC236}">
                <a16:creationId xmlns:a16="http://schemas.microsoft.com/office/drawing/2014/main" id="{492291B8-3BEF-4803-50B0-A4D97D1A46D9}"/>
              </a:ext>
            </a:extLst>
          </p:cNvPr>
          <p:cNvPicPr>
            <a:picLocks noChangeAspect="1"/>
          </p:cNvPicPr>
          <p:nvPr/>
        </p:nvPicPr>
        <p:blipFill>
          <a:blip r:embed="rId3"/>
          <a:stretch>
            <a:fillRect/>
          </a:stretch>
        </p:blipFill>
        <p:spPr>
          <a:xfrm>
            <a:off x="5692724" y="2100557"/>
            <a:ext cx="4899881" cy="3245167"/>
          </a:xfrm>
          <a:prstGeom prst="rect">
            <a:avLst/>
          </a:prstGeom>
        </p:spPr>
      </p:pic>
      <p:sp>
        <p:nvSpPr>
          <p:cNvPr id="8" name="ZoneTexte 7">
            <a:extLst>
              <a:ext uri="{FF2B5EF4-FFF2-40B4-BE49-F238E27FC236}">
                <a16:creationId xmlns:a16="http://schemas.microsoft.com/office/drawing/2014/main" id="{8D7B095C-50D0-2218-8A7A-D068F810F5B9}"/>
              </a:ext>
            </a:extLst>
          </p:cNvPr>
          <p:cNvSpPr txBox="1"/>
          <p:nvPr/>
        </p:nvSpPr>
        <p:spPr>
          <a:xfrm>
            <a:off x="1860884" y="5517187"/>
            <a:ext cx="1932184" cy="461665"/>
          </a:xfrm>
          <a:prstGeom prst="rect">
            <a:avLst/>
          </a:prstGeom>
          <a:noFill/>
        </p:spPr>
        <p:txBody>
          <a:bodyPr wrap="square" rtlCol="0">
            <a:spAutoFit/>
          </a:bodyPr>
          <a:lstStyle/>
          <a:p>
            <a:r>
              <a:rPr lang="fr-FR" sz="2400" dirty="0"/>
              <a:t>Contrefaçon</a:t>
            </a:r>
          </a:p>
        </p:txBody>
      </p:sp>
      <p:sp>
        <p:nvSpPr>
          <p:cNvPr id="9" name="ZoneTexte 8">
            <a:extLst>
              <a:ext uri="{FF2B5EF4-FFF2-40B4-BE49-F238E27FC236}">
                <a16:creationId xmlns:a16="http://schemas.microsoft.com/office/drawing/2014/main" id="{B791442B-77B9-E6DB-185D-1C2AFF88C26D}"/>
              </a:ext>
            </a:extLst>
          </p:cNvPr>
          <p:cNvSpPr txBox="1"/>
          <p:nvPr/>
        </p:nvSpPr>
        <p:spPr>
          <a:xfrm>
            <a:off x="6459947" y="5496285"/>
            <a:ext cx="3614495" cy="461665"/>
          </a:xfrm>
          <a:prstGeom prst="rect">
            <a:avLst/>
          </a:prstGeom>
          <a:noFill/>
        </p:spPr>
        <p:txBody>
          <a:bodyPr wrap="square" rtlCol="0">
            <a:spAutoFit/>
          </a:bodyPr>
          <a:lstStyle/>
          <a:p>
            <a:r>
              <a:rPr lang="fr-FR" sz="2400" dirty="0"/>
              <a:t>Intention humoristique</a:t>
            </a:r>
          </a:p>
        </p:txBody>
      </p:sp>
    </p:spTree>
    <p:extLst>
      <p:ext uri="{BB962C8B-B14F-4D97-AF65-F5344CB8AC3E}">
        <p14:creationId xmlns:p14="http://schemas.microsoft.com/office/powerpoint/2010/main" val="3612686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44"/>
        <p:cNvGrpSpPr/>
        <p:nvPr/>
      </p:nvGrpSpPr>
      <p:grpSpPr>
        <a:xfrm>
          <a:off x="0" y="0"/>
          <a:ext cx="0" cy="0"/>
          <a:chOff x="0" y="0"/>
          <a:chExt cx="0" cy="0"/>
        </a:xfrm>
      </p:grpSpPr>
      <p:pic>
        <p:nvPicPr>
          <p:cNvPr id="245" name="Google Shape;245;p51" descr="naruto-selfie"/>
          <p:cNvPicPr preferRelativeResize="0"/>
          <p:nvPr/>
        </p:nvPicPr>
        <p:blipFill rotWithShape="1">
          <a:blip r:embed="rId3">
            <a:alphaModFix/>
          </a:blip>
          <a:srcRect/>
          <a:stretch/>
        </p:blipFill>
        <p:spPr>
          <a:xfrm>
            <a:off x="3588101" y="1234867"/>
            <a:ext cx="3039809" cy="4208968"/>
          </a:xfrm>
          <a:prstGeom prst="rect">
            <a:avLst/>
          </a:prstGeom>
          <a:noFill/>
          <a:ln>
            <a:noFill/>
          </a:ln>
        </p:spPr>
      </p:pic>
      <p:pic>
        <p:nvPicPr>
          <p:cNvPr id="246" name="Google Shape;246;p51"/>
          <p:cNvPicPr preferRelativeResize="0"/>
          <p:nvPr/>
        </p:nvPicPr>
        <p:blipFill rotWithShape="1">
          <a:blip r:embed="rId4">
            <a:alphaModFix/>
          </a:blip>
          <a:srcRect/>
          <a:stretch/>
        </p:blipFill>
        <p:spPr>
          <a:xfrm>
            <a:off x="7633251" y="1144768"/>
            <a:ext cx="3426333" cy="2284233"/>
          </a:xfrm>
          <a:prstGeom prst="rect">
            <a:avLst/>
          </a:prstGeom>
          <a:noFill/>
          <a:ln>
            <a:noFill/>
          </a:ln>
        </p:spPr>
      </p:pic>
      <p:pic>
        <p:nvPicPr>
          <p:cNvPr id="247" name="Google Shape;247;p51"/>
          <p:cNvPicPr preferRelativeResize="0"/>
          <p:nvPr/>
        </p:nvPicPr>
        <p:blipFill>
          <a:blip r:embed="rId5">
            <a:alphaModFix/>
          </a:blip>
          <a:stretch>
            <a:fillRect/>
          </a:stretch>
        </p:blipFill>
        <p:spPr>
          <a:xfrm>
            <a:off x="6876259" y="3805534"/>
            <a:ext cx="4940300" cy="1638300"/>
          </a:xfrm>
          <a:prstGeom prst="rect">
            <a:avLst/>
          </a:prstGeom>
          <a:noFill/>
          <a:ln w="9525" cap="flat" cmpd="sng">
            <a:solidFill>
              <a:schemeClr val="dk2"/>
            </a:solidFill>
            <a:prstDash val="solid"/>
            <a:round/>
            <a:headEnd type="none" w="sm" len="sm"/>
            <a:tailEnd type="none" w="sm" len="sm"/>
          </a:ln>
        </p:spPr>
      </p:pic>
      <p:pic>
        <p:nvPicPr>
          <p:cNvPr id="248" name="Google Shape;248;p51"/>
          <p:cNvPicPr preferRelativeResize="0"/>
          <p:nvPr/>
        </p:nvPicPr>
        <p:blipFill>
          <a:blip r:embed="rId6">
            <a:alphaModFix/>
          </a:blip>
          <a:stretch>
            <a:fillRect/>
          </a:stretch>
        </p:blipFill>
        <p:spPr>
          <a:xfrm>
            <a:off x="102134" y="6425934"/>
            <a:ext cx="894100" cy="314967"/>
          </a:xfrm>
          <a:prstGeom prst="rect">
            <a:avLst/>
          </a:prstGeom>
          <a:noFill/>
          <a:ln>
            <a:noFill/>
          </a:ln>
        </p:spPr>
      </p:pic>
      <p:pic>
        <p:nvPicPr>
          <p:cNvPr id="249" name="Google Shape;249;p51"/>
          <p:cNvPicPr preferRelativeResize="0"/>
          <p:nvPr/>
        </p:nvPicPr>
        <p:blipFill>
          <a:blip r:embed="rId7">
            <a:alphaModFix/>
          </a:blip>
          <a:stretch>
            <a:fillRect/>
          </a:stretch>
        </p:blipFill>
        <p:spPr>
          <a:xfrm>
            <a:off x="256267" y="2494301"/>
            <a:ext cx="3140467" cy="2096919"/>
          </a:xfrm>
          <a:prstGeom prst="rect">
            <a:avLst/>
          </a:prstGeom>
          <a:noFill/>
          <a:ln>
            <a:noFill/>
          </a:ln>
        </p:spPr>
      </p:pic>
    </p:spTree>
    <p:extLst>
      <p:ext uri="{BB962C8B-B14F-4D97-AF65-F5344CB8AC3E}">
        <p14:creationId xmlns:p14="http://schemas.microsoft.com/office/powerpoint/2010/main" val="2424027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300" b="1" kern="100" dirty="0">
                <a:solidFill>
                  <a:srgbClr val="E45164"/>
                </a:solidFill>
                <a:cs typeface="Times New Roman" panose="02020603050405020304" pitchFamily="18" charset="0"/>
              </a:rPr>
              <a:t>Le cadre des droits voisins</a:t>
            </a:r>
          </a:p>
        </p:txBody>
      </p:sp>
      <p:sp>
        <p:nvSpPr>
          <p:cNvPr id="3" name="Espace réservé du texte 2"/>
          <p:cNvSpPr>
            <a:spLocks noGrp="1"/>
          </p:cNvSpPr>
          <p:nvPr>
            <p:ph type="body" idx="1"/>
          </p:nvPr>
        </p:nvSpPr>
        <p:spPr>
          <a:xfrm>
            <a:off x="394084" y="1913704"/>
            <a:ext cx="11360800" cy="4089063"/>
          </a:xfrm>
        </p:spPr>
        <p:txBody>
          <a:bodyPr/>
          <a:lstStyle/>
          <a:p>
            <a:r>
              <a:rPr lang="fr-FR" dirty="0"/>
              <a:t>Les « droits voisins du droit d’auteur » sont accordés à des personnes physiques ou morales qui ont participé à la création d’une œuvre, mais n’en sont pas les auteurs premiers. </a:t>
            </a:r>
          </a:p>
          <a:p>
            <a:endParaRPr lang="fr-FR" dirty="0"/>
          </a:p>
          <a:p>
            <a:pPr marL="152396" indent="0">
              <a:buNone/>
            </a:pPr>
            <a:r>
              <a:rPr lang="fr-FR" dirty="0">
                <a:sym typeface="Wingdings" panose="05000000000000000000" pitchFamily="2" charset="2"/>
              </a:rPr>
              <a:t> chanteurs, musiciens, traducteurs, groupes de presse…</a:t>
            </a:r>
            <a:endParaRPr lang="fr-FR" dirty="0"/>
          </a:p>
          <a:p>
            <a:pPr marL="152396" indent="0">
              <a:buNone/>
            </a:pPr>
            <a:endParaRPr lang="fr-FR" dirty="0"/>
          </a:p>
          <a:p>
            <a:r>
              <a:rPr lang="fr-FR" dirty="0"/>
              <a:t>Celles et ceux qui bénéficient d’un « droit voisin » peuvent toucher des droits patrimoniaux lorsque l’œuvre est utilisée (70 ans après sa publication) et ont un droit moral sur le respect de leur interprétation de l’œuvre.</a:t>
            </a:r>
          </a:p>
        </p:txBody>
      </p:sp>
    </p:spTree>
    <p:extLst>
      <p:ext uri="{BB962C8B-B14F-4D97-AF65-F5344CB8AC3E}">
        <p14:creationId xmlns:p14="http://schemas.microsoft.com/office/powerpoint/2010/main" val="362083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34"/>
        <p:cNvGrpSpPr/>
        <p:nvPr/>
      </p:nvGrpSpPr>
      <p:grpSpPr>
        <a:xfrm>
          <a:off x="0" y="0"/>
          <a:ext cx="0" cy="0"/>
          <a:chOff x="0" y="0"/>
          <a:chExt cx="0" cy="0"/>
        </a:xfrm>
      </p:grpSpPr>
      <p:sp>
        <p:nvSpPr>
          <p:cNvPr id="235" name="Google Shape;235;p50"/>
          <p:cNvSpPr txBox="1">
            <a:spLocks noGrp="1"/>
          </p:cNvSpPr>
          <p:nvPr>
            <p:ph type="title"/>
          </p:nvPr>
        </p:nvSpPr>
        <p:spPr>
          <a:xfrm>
            <a:off x="490903" y="496549"/>
            <a:ext cx="11360800" cy="763600"/>
          </a:xfrm>
          <a:prstGeom prst="rect">
            <a:avLst/>
          </a:prstGeom>
        </p:spPr>
        <p:txBody>
          <a:bodyPr spcFirstLastPara="1" vert="horz" wrap="square" lIns="121900" tIns="121900" rIns="121900" bIns="121900" rtlCol="0" anchor="t" anchorCtr="0">
            <a:noAutofit/>
          </a:bodyPr>
          <a:lstStyle/>
          <a:p>
            <a:r>
              <a:rPr lang="fr" sz="4300" b="1" kern="100" dirty="0">
                <a:solidFill>
                  <a:srgbClr val="E45164"/>
                </a:solidFill>
                <a:cs typeface="Times New Roman" panose="02020603050405020304" pitchFamily="18" charset="0"/>
              </a:rPr>
              <a:t>Quelques  (contre-)exemples….</a:t>
            </a:r>
            <a:endParaRPr sz="4300" b="1" kern="100" dirty="0">
              <a:solidFill>
                <a:srgbClr val="E45164"/>
              </a:solidFill>
              <a:cs typeface="Times New Roman" panose="02020603050405020304" pitchFamily="18" charset="0"/>
            </a:endParaRPr>
          </a:p>
        </p:txBody>
      </p:sp>
      <p:pic>
        <p:nvPicPr>
          <p:cNvPr id="236" name="Google Shape;236;p50"/>
          <p:cNvPicPr preferRelativeResize="0"/>
          <p:nvPr/>
        </p:nvPicPr>
        <p:blipFill>
          <a:blip r:embed="rId3">
            <a:alphaModFix/>
          </a:blip>
          <a:stretch>
            <a:fillRect/>
          </a:stretch>
        </p:blipFill>
        <p:spPr>
          <a:xfrm>
            <a:off x="406866" y="1532034"/>
            <a:ext cx="2769471" cy="3328724"/>
          </a:xfrm>
          <a:prstGeom prst="rect">
            <a:avLst/>
          </a:prstGeom>
          <a:noFill/>
          <a:ln>
            <a:noFill/>
          </a:ln>
        </p:spPr>
      </p:pic>
      <p:pic>
        <p:nvPicPr>
          <p:cNvPr id="238" name="Google Shape;238;p50"/>
          <p:cNvPicPr preferRelativeResize="0"/>
          <p:nvPr/>
        </p:nvPicPr>
        <p:blipFill>
          <a:blip r:embed="rId4">
            <a:alphaModFix/>
          </a:blip>
          <a:stretch>
            <a:fillRect/>
          </a:stretch>
        </p:blipFill>
        <p:spPr>
          <a:xfrm>
            <a:off x="6112042" y="1524939"/>
            <a:ext cx="2486525" cy="3335819"/>
          </a:xfrm>
          <a:prstGeom prst="rect">
            <a:avLst/>
          </a:prstGeom>
          <a:noFill/>
          <a:ln>
            <a:noFill/>
          </a:ln>
        </p:spPr>
      </p:pic>
      <p:pic>
        <p:nvPicPr>
          <p:cNvPr id="240" name="Google Shape;240;p50"/>
          <p:cNvPicPr preferRelativeResize="0"/>
          <p:nvPr/>
        </p:nvPicPr>
        <p:blipFill>
          <a:blip r:embed="rId5">
            <a:alphaModFix/>
          </a:blip>
          <a:stretch>
            <a:fillRect/>
          </a:stretch>
        </p:blipFill>
        <p:spPr>
          <a:xfrm>
            <a:off x="3304674" y="1500795"/>
            <a:ext cx="2695073" cy="3408089"/>
          </a:xfrm>
          <a:prstGeom prst="rect">
            <a:avLst/>
          </a:prstGeom>
          <a:noFill/>
          <a:ln>
            <a:noFill/>
          </a:ln>
        </p:spPr>
      </p:pic>
      <p:sp>
        <p:nvSpPr>
          <p:cNvPr id="4" name="ZoneTexte 3">
            <a:extLst>
              <a:ext uri="{FF2B5EF4-FFF2-40B4-BE49-F238E27FC236}">
                <a16:creationId xmlns:a16="http://schemas.microsoft.com/office/drawing/2014/main" id="{6EB42733-1735-E75D-450B-8B68234AAA9E}"/>
              </a:ext>
            </a:extLst>
          </p:cNvPr>
          <p:cNvSpPr txBox="1"/>
          <p:nvPr/>
        </p:nvSpPr>
        <p:spPr>
          <a:xfrm>
            <a:off x="8793119" y="5689762"/>
            <a:ext cx="774096" cy="461665"/>
          </a:xfrm>
          <a:prstGeom prst="rect">
            <a:avLst/>
          </a:prstGeom>
          <a:solidFill>
            <a:schemeClr val="bg1"/>
          </a:solidFill>
        </p:spPr>
        <p:txBody>
          <a:bodyPr wrap="square" rtlCol="0">
            <a:spAutoFit/>
          </a:bodyPr>
          <a:lstStyle/>
          <a:p>
            <a:endParaRPr lang="fr-FR" sz="2400" dirty="0"/>
          </a:p>
        </p:txBody>
      </p:sp>
      <p:pic>
        <p:nvPicPr>
          <p:cNvPr id="2" name="Google Shape;229;p49">
            <a:extLst>
              <a:ext uri="{FF2B5EF4-FFF2-40B4-BE49-F238E27FC236}">
                <a16:creationId xmlns:a16="http://schemas.microsoft.com/office/drawing/2014/main" id="{69E1E8AE-C4F2-5FC3-A940-CF0D3CC68896}"/>
              </a:ext>
            </a:extLst>
          </p:cNvPr>
          <p:cNvPicPr preferRelativeResize="0"/>
          <p:nvPr/>
        </p:nvPicPr>
        <p:blipFill rotWithShape="1">
          <a:blip r:embed="rId6">
            <a:alphaModFix/>
          </a:blip>
          <a:srcRect l="26459" r="22253"/>
          <a:stretch/>
        </p:blipFill>
        <p:spPr>
          <a:xfrm>
            <a:off x="8678780" y="1482100"/>
            <a:ext cx="2430810" cy="3378658"/>
          </a:xfrm>
          <a:prstGeom prst="rect">
            <a:avLst/>
          </a:prstGeom>
          <a:noFill/>
          <a:ln>
            <a:noFill/>
          </a:ln>
        </p:spPr>
      </p:pic>
    </p:spTree>
    <p:extLst>
      <p:ext uri="{BB962C8B-B14F-4D97-AF65-F5344CB8AC3E}">
        <p14:creationId xmlns:p14="http://schemas.microsoft.com/office/powerpoint/2010/main" val="181275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7C10DA-68D9-CD6B-8655-9091EC2CADF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9B28A25-F401-30A6-38FA-13E22F060CD2}"/>
              </a:ext>
            </a:extLst>
          </p:cNvPr>
          <p:cNvSpPr>
            <a:spLocks noGrp="1"/>
          </p:cNvSpPr>
          <p:nvPr>
            <p:ph type="title"/>
          </p:nvPr>
        </p:nvSpPr>
        <p:spPr>
          <a:xfrm>
            <a:off x="261258" y="354239"/>
            <a:ext cx="7369628" cy="1807305"/>
          </a:xfrm>
        </p:spPr>
        <p:txBody>
          <a:bodyPr vert="horz" lIns="91440" tIns="45720" rIns="91440" bIns="45720" rtlCol="0" anchor="ctr">
            <a:normAutofit/>
          </a:bodyPr>
          <a:lstStyle/>
          <a:p>
            <a:r>
              <a:rPr lang="en-US" sz="4300" b="1" kern="100" dirty="0">
                <a:solidFill>
                  <a:srgbClr val="E45164"/>
                </a:solidFill>
                <a:cs typeface="Times New Roman" panose="02020603050405020304" pitchFamily="18" charset="0"/>
              </a:rPr>
              <a:t>La notion de </a:t>
            </a:r>
            <a:r>
              <a:rPr lang="en-US" sz="4300" b="1" kern="100" dirty="0" err="1">
                <a:solidFill>
                  <a:srgbClr val="E45164"/>
                </a:solidFill>
                <a:cs typeface="Times New Roman" panose="02020603050405020304" pitchFamily="18" charset="0"/>
              </a:rPr>
              <a:t>domaine</a:t>
            </a:r>
            <a:r>
              <a:rPr lang="en-US" sz="4300" b="1" kern="100" dirty="0">
                <a:solidFill>
                  <a:srgbClr val="E45164"/>
                </a:solidFill>
                <a:cs typeface="Times New Roman" panose="02020603050405020304" pitchFamily="18" charset="0"/>
              </a:rPr>
              <a:t> public</a:t>
            </a:r>
          </a:p>
        </p:txBody>
      </p:sp>
      <p:sp>
        <p:nvSpPr>
          <p:cNvPr id="3" name="Google Shape;85;p16">
            <a:extLst>
              <a:ext uri="{FF2B5EF4-FFF2-40B4-BE49-F238E27FC236}">
                <a16:creationId xmlns:a16="http://schemas.microsoft.com/office/drawing/2014/main" id="{FF819F34-6019-DF9B-A396-0B5B9562698F}"/>
              </a:ext>
            </a:extLst>
          </p:cNvPr>
          <p:cNvSpPr txBox="1">
            <a:spLocks/>
          </p:cNvSpPr>
          <p:nvPr/>
        </p:nvSpPr>
        <p:spPr>
          <a:xfrm>
            <a:off x="280555" y="2069432"/>
            <a:ext cx="6168371" cy="3882189"/>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endParaRPr lang="en-US" sz="2000" dirty="0">
              <a:highlight>
                <a:srgbClr val="FFFFFF"/>
              </a:highlight>
            </a:endParaRPr>
          </a:p>
          <a:p>
            <a:pPr marL="457200">
              <a:spcBef>
                <a:spcPts val="1600"/>
              </a:spcBef>
              <a:buClr>
                <a:srgbClr val="000000"/>
              </a:buClr>
            </a:pPr>
            <a:r>
              <a:rPr lang="en-US" sz="2400" dirty="0">
                <a:highlight>
                  <a:srgbClr val="FFFFFF"/>
                </a:highlight>
              </a:rPr>
              <a:t>En France, il faut </a:t>
            </a:r>
            <a:r>
              <a:rPr lang="en-US" sz="2400" dirty="0" err="1">
                <a:highlight>
                  <a:srgbClr val="FFFFFF"/>
                </a:highlight>
              </a:rPr>
              <a:t>attendre</a:t>
            </a:r>
            <a:r>
              <a:rPr lang="en-US" sz="2400" dirty="0">
                <a:highlight>
                  <a:srgbClr val="FFFFFF"/>
                </a:highlight>
              </a:rPr>
              <a:t> 70 </a:t>
            </a:r>
            <a:r>
              <a:rPr lang="en-US" sz="2400" dirty="0" err="1">
                <a:highlight>
                  <a:srgbClr val="FFFFFF"/>
                </a:highlight>
              </a:rPr>
              <a:t>ans</a:t>
            </a:r>
            <a:r>
              <a:rPr lang="en-US" sz="2400" dirty="0">
                <a:highlight>
                  <a:srgbClr val="FFFFFF"/>
                </a:highlight>
              </a:rPr>
              <a:t> après la mort de son auteur pour </a:t>
            </a:r>
            <a:r>
              <a:rPr lang="en-US" sz="2400" dirty="0" err="1">
                <a:highlight>
                  <a:srgbClr val="FFFFFF"/>
                </a:highlight>
              </a:rPr>
              <a:t>qu’une</a:t>
            </a:r>
            <a:r>
              <a:rPr lang="en-US" sz="2400" dirty="0">
                <a:highlight>
                  <a:srgbClr val="FFFFFF"/>
                </a:highlight>
              </a:rPr>
              <a:t> oeuvre </a:t>
            </a:r>
            <a:r>
              <a:rPr lang="en-US" sz="2400" dirty="0" err="1">
                <a:highlight>
                  <a:srgbClr val="FFFFFF"/>
                </a:highlight>
              </a:rPr>
              <a:t>puisse</a:t>
            </a:r>
            <a:r>
              <a:rPr lang="en-US" sz="2400" dirty="0">
                <a:highlight>
                  <a:srgbClr val="FFFFFF"/>
                </a:highlight>
              </a:rPr>
              <a:t> </a:t>
            </a:r>
            <a:r>
              <a:rPr lang="en-US" sz="2400" dirty="0" err="1">
                <a:highlight>
                  <a:srgbClr val="FFFFFF"/>
                </a:highlight>
              </a:rPr>
              <a:t>entrer</a:t>
            </a:r>
            <a:r>
              <a:rPr lang="en-US" sz="2400" dirty="0">
                <a:highlight>
                  <a:srgbClr val="FFFFFF"/>
                </a:highlight>
              </a:rPr>
              <a:t> dans le </a:t>
            </a:r>
            <a:r>
              <a:rPr lang="en-US" sz="2400" b="1" dirty="0" err="1">
                <a:highlight>
                  <a:srgbClr val="FFFFFF"/>
                </a:highlight>
              </a:rPr>
              <a:t>domaine</a:t>
            </a:r>
            <a:r>
              <a:rPr lang="en-US" sz="2400" b="1" dirty="0">
                <a:highlight>
                  <a:srgbClr val="FFFFFF"/>
                </a:highlight>
              </a:rPr>
              <a:t> public.</a:t>
            </a:r>
          </a:p>
          <a:p>
            <a:pPr marL="457200">
              <a:spcBef>
                <a:spcPts val="1600"/>
              </a:spcBef>
              <a:buClr>
                <a:srgbClr val="000000"/>
              </a:buClr>
            </a:pPr>
            <a:r>
              <a:rPr lang="en-US" sz="2400" dirty="0">
                <a:highlight>
                  <a:srgbClr val="FFFFFF"/>
                </a:highlight>
              </a:rPr>
              <a:t>Il faut </a:t>
            </a:r>
            <a:r>
              <a:rPr lang="en-US" sz="2400" dirty="0" err="1">
                <a:highlight>
                  <a:srgbClr val="FFFFFF"/>
                </a:highlight>
              </a:rPr>
              <a:t>toujours</a:t>
            </a:r>
            <a:r>
              <a:rPr lang="en-US" sz="2400" dirty="0">
                <a:highlight>
                  <a:srgbClr val="FFFFFF"/>
                </a:highlight>
              </a:rPr>
              <a:t> attribuer à une </a:t>
            </a:r>
            <a:r>
              <a:rPr lang="en-US" sz="2400" dirty="0" err="1">
                <a:highlight>
                  <a:srgbClr val="FFFFFF"/>
                </a:highlight>
              </a:rPr>
              <a:t>œuvre</a:t>
            </a:r>
            <a:r>
              <a:rPr lang="en-US" sz="2400" dirty="0">
                <a:highlight>
                  <a:srgbClr val="FFFFFF"/>
                </a:highlight>
              </a:rPr>
              <a:t> la </a:t>
            </a:r>
            <a:r>
              <a:rPr lang="en-US" sz="2400" dirty="0" err="1">
                <a:highlight>
                  <a:srgbClr val="FFFFFF"/>
                </a:highlight>
              </a:rPr>
              <a:t>paternité</a:t>
            </a:r>
            <a:r>
              <a:rPr lang="en-US" sz="2400" dirty="0">
                <a:highlight>
                  <a:srgbClr val="FFFFFF"/>
                </a:highlight>
              </a:rPr>
              <a:t> de son auteur.</a:t>
            </a:r>
          </a:p>
          <a:p>
            <a:pPr marL="457200">
              <a:spcBef>
                <a:spcPts val="1600"/>
              </a:spcBef>
              <a:buClr>
                <a:srgbClr val="000000"/>
              </a:buClr>
            </a:pPr>
            <a:r>
              <a:rPr lang="en-US" sz="2400" dirty="0">
                <a:highlight>
                  <a:srgbClr val="FFFFFF"/>
                </a:highlight>
              </a:rPr>
              <a:t>On </a:t>
            </a:r>
            <a:r>
              <a:rPr lang="en-US" sz="2400" dirty="0" err="1">
                <a:highlight>
                  <a:srgbClr val="FFFFFF"/>
                </a:highlight>
              </a:rPr>
              <a:t>peut</a:t>
            </a:r>
            <a:r>
              <a:rPr lang="en-US" sz="2400" dirty="0">
                <a:highlight>
                  <a:srgbClr val="FFFFFF"/>
                </a:highlight>
              </a:rPr>
              <a:t> </a:t>
            </a:r>
            <a:r>
              <a:rPr lang="en-US" sz="2400" dirty="0" err="1">
                <a:highlight>
                  <a:srgbClr val="FFFFFF"/>
                </a:highlight>
              </a:rPr>
              <a:t>alors</a:t>
            </a:r>
            <a:r>
              <a:rPr lang="en-US" sz="2400" dirty="0">
                <a:highlight>
                  <a:srgbClr val="FFFFFF"/>
                </a:highlight>
              </a:rPr>
              <a:t> </a:t>
            </a:r>
            <a:r>
              <a:rPr lang="en-US" sz="2400" dirty="0" err="1">
                <a:highlight>
                  <a:srgbClr val="FFFFFF"/>
                </a:highlight>
              </a:rPr>
              <a:t>l’utiliser</a:t>
            </a:r>
            <a:r>
              <a:rPr lang="en-US" sz="2400" dirty="0">
                <a:highlight>
                  <a:srgbClr val="FFFFFF"/>
                </a:highlight>
              </a:rPr>
              <a:t> pour </a:t>
            </a:r>
            <a:r>
              <a:rPr lang="en-US" sz="2400" dirty="0" err="1">
                <a:highlight>
                  <a:srgbClr val="FFFFFF"/>
                </a:highlight>
              </a:rPr>
              <a:t>créer</a:t>
            </a:r>
            <a:r>
              <a:rPr lang="en-US" sz="2400" dirty="0">
                <a:highlight>
                  <a:srgbClr val="FFFFFF"/>
                </a:highlight>
              </a:rPr>
              <a:t> </a:t>
            </a:r>
            <a:r>
              <a:rPr lang="en-US" sz="2400" dirty="0" err="1">
                <a:highlight>
                  <a:srgbClr val="FFFFFF"/>
                </a:highlight>
              </a:rPr>
              <a:t>ce</a:t>
            </a:r>
            <a:r>
              <a:rPr lang="en-US" sz="2400" dirty="0">
                <a:highlight>
                  <a:srgbClr val="FFFFFF"/>
                </a:highlight>
              </a:rPr>
              <a:t> que </a:t>
            </a:r>
            <a:r>
              <a:rPr lang="en-US" sz="2400" dirty="0" err="1">
                <a:highlight>
                  <a:srgbClr val="FFFFFF"/>
                </a:highlight>
              </a:rPr>
              <a:t>l’on</a:t>
            </a:r>
            <a:r>
              <a:rPr lang="en-US" sz="2400" dirty="0">
                <a:highlight>
                  <a:srgbClr val="FFFFFF"/>
                </a:highlight>
              </a:rPr>
              <a:t> </a:t>
            </a:r>
            <a:r>
              <a:rPr lang="en-US" sz="2400" dirty="0" err="1">
                <a:highlight>
                  <a:srgbClr val="FFFFFF"/>
                </a:highlight>
              </a:rPr>
              <a:t>veut</a:t>
            </a:r>
            <a:r>
              <a:rPr lang="en-US" sz="2400" dirty="0">
                <a:highlight>
                  <a:srgbClr val="FFFFFF"/>
                </a:highlight>
              </a:rPr>
              <a:t> !</a:t>
            </a:r>
          </a:p>
        </p:txBody>
      </p:sp>
      <p:pic>
        <p:nvPicPr>
          <p:cNvPr id="4" name="Google Shape;86;p16">
            <a:extLst>
              <a:ext uri="{FF2B5EF4-FFF2-40B4-BE49-F238E27FC236}">
                <a16:creationId xmlns:a16="http://schemas.microsoft.com/office/drawing/2014/main" id="{EDF218DF-E312-7224-50BB-2205BFC20652}"/>
              </a:ext>
            </a:extLst>
          </p:cNvPr>
          <p:cNvPicPr preferRelativeResize="0"/>
          <p:nvPr/>
        </p:nvPicPr>
        <p:blipFill>
          <a:blip r:embed="rId3"/>
          <a:srcRect l="312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6" name="Image 5">
            <a:hlinkClick r:id="rId4"/>
            <a:extLst>
              <a:ext uri="{FF2B5EF4-FFF2-40B4-BE49-F238E27FC236}">
                <a16:creationId xmlns:a16="http://schemas.microsoft.com/office/drawing/2014/main" id="{388D0343-EF03-0336-0244-66623C3AF79F}"/>
              </a:ext>
            </a:extLst>
          </p:cNvPr>
          <p:cNvPicPr>
            <a:picLocks noChangeAspect="1"/>
          </p:cNvPicPr>
          <p:nvPr/>
        </p:nvPicPr>
        <p:blipFill>
          <a:blip r:embed="rId5"/>
          <a:stretch>
            <a:fillRect/>
          </a:stretch>
        </p:blipFill>
        <p:spPr>
          <a:xfrm>
            <a:off x="7840941" y="5652655"/>
            <a:ext cx="2431296" cy="927190"/>
          </a:xfrm>
          <a:prstGeom prst="rect">
            <a:avLst/>
          </a:prstGeom>
        </p:spPr>
      </p:pic>
    </p:spTree>
    <p:extLst>
      <p:ext uri="{BB962C8B-B14F-4D97-AF65-F5344CB8AC3E}">
        <p14:creationId xmlns:p14="http://schemas.microsoft.com/office/powerpoint/2010/main" val="1452834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srcRect l="1641" t="2065"/>
          <a:stretch/>
        </p:blipFill>
        <p:spPr>
          <a:xfrm>
            <a:off x="727635" y="333027"/>
            <a:ext cx="3569463" cy="4616717"/>
          </a:xfrm>
          <a:prstGeom prst="rect">
            <a:avLst/>
          </a:prstGeom>
        </p:spPr>
      </p:pic>
      <p:sp>
        <p:nvSpPr>
          <p:cNvPr id="10" name="ZoneTexte 9"/>
          <p:cNvSpPr txBox="1"/>
          <p:nvPr/>
        </p:nvSpPr>
        <p:spPr>
          <a:xfrm>
            <a:off x="969107" y="5076423"/>
            <a:ext cx="3271540" cy="646331"/>
          </a:xfrm>
          <a:prstGeom prst="rect">
            <a:avLst/>
          </a:prstGeom>
          <a:noFill/>
        </p:spPr>
        <p:txBody>
          <a:bodyPr wrap="square" rtlCol="0">
            <a:spAutoFit/>
          </a:bodyPr>
          <a:lstStyle/>
          <a:p>
            <a:pPr algn="r"/>
            <a:r>
              <a:rPr lang="fr-FR" sz="1200" dirty="0"/>
              <a:t>William Adolphe </a:t>
            </a:r>
            <a:r>
              <a:rPr lang="fr-FR" sz="1200" dirty="0" err="1"/>
              <a:t>Bouguereau</a:t>
            </a:r>
            <a:r>
              <a:rPr lang="fr-FR" sz="1200" dirty="0"/>
              <a:t> (1825-1905)</a:t>
            </a:r>
          </a:p>
          <a:p>
            <a:pPr algn="r"/>
            <a:r>
              <a:rPr lang="fr-FR" sz="1200" dirty="0"/>
              <a:t> Le Ravissement de Psyché (1895)</a:t>
            </a:r>
          </a:p>
          <a:p>
            <a:pPr algn="r"/>
            <a:r>
              <a:rPr lang="fr-FR" sz="1200" dirty="0"/>
              <a:t>@</a:t>
            </a:r>
            <a:r>
              <a:rPr lang="fr-FR" sz="1200" dirty="0" err="1"/>
              <a:t>fatcatart</a:t>
            </a:r>
            <a:r>
              <a:rPr lang="fr-FR" sz="1200" dirty="0"/>
              <a:t>)</a:t>
            </a:r>
          </a:p>
        </p:txBody>
      </p:sp>
      <p:sp>
        <p:nvSpPr>
          <p:cNvPr id="11" name="ZoneTexte 10"/>
          <p:cNvSpPr txBox="1"/>
          <p:nvPr/>
        </p:nvSpPr>
        <p:spPr>
          <a:xfrm>
            <a:off x="4491241" y="948267"/>
            <a:ext cx="7359624" cy="5016758"/>
          </a:xfrm>
          <a:prstGeom prst="rect">
            <a:avLst/>
          </a:prstGeom>
          <a:noFill/>
        </p:spPr>
        <p:txBody>
          <a:bodyPr wrap="square" rtlCol="0">
            <a:spAutoFit/>
          </a:bodyPr>
          <a:lstStyle/>
          <a:p>
            <a:r>
              <a:rPr lang="fr-FR" sz="2000" b="1" dirty="0"/>
              <a:t>L’artiste </a:t>
            </a:r>
            <a:r>
              <a:rPr lang="fr-FR" sz="2000" b="1" dirty="0" err="1"/>
              <a:t>a-t-il</a:t>
            </a:r>
            <a:r>
              <a:rPr lang="fr-FR" sz="2000" b="1" dirty="0"/>
              <a:t> le droit de réutiliser ainsi cette œuvre en y intégrant son chat ?</a:t>
            </a:r>
          </a:p>
          <a:p>
            <a:r>
              <a:rPr lang="fr-FR" sz="2000" b="1" dirty="0"/>
              <a:t> </a:t>
            </a:r>
          </a:p>
          <a:p>
            <a:r>
              <a:rPr lang="fr-FR" sz="2000" b="1" dirty="0"/>
              <a:t>Peut-il demander des droits patrimoniaux sur ce travail ?</a:t>
            </a:r>
          </a:p>
          <a:p>
            <a:r>
              <a:rPr lang="fr-FR" sz="1600" dirty="0"/>
              <a:t> </a:t>
            </a:r>
          </a:p>
          <a:p>
            <a:endParaRPr lang="fr-FR" sz="1600" dirty="0"/>
          </a:p>
          <a:p>
            <a:r>
              <a:rPr lang="fr-FR" sz="2000" b="1" dirty="0"/>
              <a:t>En lisant cet extrait des </a:t>
            </a:r>
            <a:r>
              <a:rPr lang="fr-FR" sz="2000" b="1" dirty="0">
                <a:solidFill>
                  <a:srgbClr val="FF0000"/>
                </a:solidFill>
              </a:rPr>
              <a:t>CGU</a:t>
            </a:r>
            <a:r>
              <a:rPr lang="fr-FR" sz="2000" b="1" dirty="0"/>
              <a:t> d’Instagram, dites à quoi s’engage l’artiste en publiant ces photos sur son compte @fatcatart ?</a:t>
            </a:r>
          </a:p>
          <a:p>
            <a:endParaRPr lang="fr-FR" sz="2000" b="1" dirty="0"/>
          </a:p>
          <a:p>
            <a:r>
              <a:rPr lang="fr-FR" sz="1600" i="1" dirty="0"/>
              <a:t>Lorsque vous partagez, publiez ou importez du contenu protégé par des droits de propriété intellectuelle (comme des photos ou des vidéos) sur notre Service ou en rapport avec ce dernier, vous nous accordez une licence non exclusive, gratuite, transférable, sous-licenciable et mondiale pour héberger, utiliser, distribuer, modifier, exécuter, copier, diffuser ou afficher publiquement, traduire et créer des œuvres dérivées de votre contenu (conformément à vos paramètres de confidentialité et d’application).</a:t>
            </a:r>
          </a:p>
          <a:p>
            <a:endParaRPr lang="fr-FR" sz="1600" dirty="0"/>
          </a:p>
        </p:txBody>
      </p:sp>
      <p:sp>
        <p:nvSpPr>
          <p:cNvPr id="12" name="Rectangle 11"/>
          <p:cNvSpPr/>
          <p:nvPr/>
        </p:nvSpPr>
        <p:spPr>
          <a:xfrm>
            <a:off x="260513" y="1"/>
            <a:ext cx="11840443" cy="6765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 name="Rectangle 1">
            <a:extLst>
              <a:ext uri="{FF2B5EF4-FFF2-40B4-BE49-F238E27FC236}">
                <a16:creationId xmlns:a16="http://schemas.microsoft.com/office/drawing/2014/main" id="{B996CE2D-4B70-D451-4EE5-C3CF01F62698}"/>
              </a:ext>
            </a:extLst>
          </p:cNvPr>
          <p:cNvSpPr/>
          <p:nvPr/>
        </p:nvSpPr>
        <p:spPr>
          <a:xfrm>
            <a:off x="4517571" y="3842657"/>
            <a:ext cx="7326086" cy="1981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809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21BE78-0385-13EA-E2C0-36554769DBA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DAA9762-5012-F575-B607-78D65D64777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C2CE5192-1620-0E48-79DC-0BEBF5A9BA09}"/>
              </a:ext>
            </a:extLst>
          </p:cNvPr>
          <p:cNvSpPr>
            <a:spLocks noGrp="1"/>
          </p:cNvSpPr>
          <p:nvPr>
            <p:ph type="ctrTitle"/>
          </p:nvPr>
        </p:nvSpPr>
        <p:spPr>
          <a:xfrm>
            <a:off x="1075764" y="3456773"/>
            <a:ext cx="9495416" cy="2621298"/>
          </a:xfrm>
        </p:spPr>
        <p:txBody>
          <a:bodyPr>
            <a:normAutofit/>
          </a:bodyPr>
          <a:lstStyle/>
          <a:p>
            <a:r>
              <a:rPr lang="fr-FR" sz="4300" b="1" kern="100" dirty="0">
                <a:solidFill>
                  <a:srgbClr val="E45164"/>
                </a:solidFill>
                <a:cs typeface="Times New Roman" panose="02020603050405020304" pitchFamily="18" charset="0"/>
              </a:rPr>
              <a:t>Exception pédagogique</a:t>
            </a:r>
            <a:br>
              <a:rPr lang="fr-FR" dirty="0"/>
            </a:br>
            <a:endParaRPr lang="fr-FR" dirty="0"/>
          </a:p>
        </p:txBody>
      </p:sp>
      <p:pic>
        <p:nvPicPr>
          <p:cNvPr id="5" name="Image 4" descr="Une image contenant texte, capture d’écran, Police&#10;&#10;Le contenu généré par l’IA peut être incorrect.">
            <a:extLst>
              <a:ext uri="{FF2B5EF4-FFF2-40B4-BE49-F238E27FC236}">
                <a16:creationId xmlns:a16="http://schemas.microsoft.com/office/drawing/2014/main" id="{49CBBF59-A7D8-5B74-53D7-EDF920A2422A}"/>
              </a:ext>
            </a:extLst>
          </p:cNvPr>
          <p:cNvPicPr>
            <a:picLocks noChangeAspect="1"/>
          </p:cNvPicPr>
          <p:nvPr/>
        </p:nvPicPr>
        <p:blipFill>
          <a:blip r:embed="rId3"/>
          <a:stretch>
            <a:fillRect/>
          </a:stretch>
        </p:blipFill>
        <p:spPr>
          <a:xfrm>
            <a:off x="901712" y="1234359"/>
            <a:ext cx="10417974" cy="2283391"/>
          </a:xfrm>
          <a:prstGeom prst="rect">
            <a:avLst/>
          </a:prstGeom>
        </p:spPr>
      </p:pic>
    </p:spTree>
    <p:extLst>
      <p:ext uri="{BB962C8B-B14F-4D97-AF65-F5344CB8AC3E}">
        <p14:creationId xmlns:p14="http://schemas.microsoft.com/office/powerpoint/2010/main" val="239764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A3453E-AC29-FF76-5BDF-37B242A4C7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17A978-7309-E247-01F2-3AF39D234457}"/>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4300" b="1" kern="100" dirty="0" err="1">
                <a:solidFill>
                  <a:srgbClr val="E45164"/>
                </a:solidFill>
                <a:cs typeface="Times New Roman" panose="02020603050405020304" pitchFamily="18" charset="0"/>
              </a:rPr>
              <a:t>L’exception</a:t>
            </a:r>
            <a:r>
              <a:rPr lang="en-US" sz="4300" b="1" kern="100" dirty="0">
                <a:solidFill>
                  <a:srgbClr val="E45164"/>
                </a:solidFill>
                <a:cs typeface="Times New Roman" panose="02020603050405020304" pitchFamily="18" charset="0"/>
              </a:rPr>
              <a:t> </a:t>
            </a:r>
            <a:r>
              <a:rPr lang="en-US" sz="4300" b="1" kern="100" dirty="0" err="1">
                <a:solidFill>
                  <a:srgbClr val="E45164"/>
                </a:solidFill>
                <a:cs typeface="Times New Roman" panose="02020603050405020304" pitchFamily="18" charset="0"/>
              </a:rPr>
              <a:t>pédagogique</a:t>
            </a:r>
            <a:endParaRPr lang="en-US" sz="4300" b="1" kern="100" dirty="0">
              <a:solidFill>
                <a:srgbClr val="E45164"/>
              </a:solidFill>
              <a:cs typeface="Times New Roman" panose="02020603050405020304" pitchFamily="18" charset="0"/>
            </a:endParaRPr>
          </a:p>
        </p:txBody>
      </p:sp>
      <p:sp>
        <p:nvSpPr>
          <p:cNvPr id="4" name="ZoneTexte 3">
            <a:extLst>
              <a:ext uri="{FF2B5EF4-FFF2-40B4-BE49-F238E27FC236}">
                <a16:creationId xmlns:a16="http://schemas.microsoft.com/office/drawing/2014/main" id="{B0A0453E-247C-B4CF-BFC4-2B095BA03FBA}"/>
              </a:ext>
            </a:extLst>
          </p:cNvPr>
          <p:cNvSpPr txBox="1"/>
          <p:nvPr/>
        </p:nvSpPr>
        <p:spPr>
          <a:xfrm>
            <a:off x="93518" y="1396588"/>
            <a:ext cx="11793682" cy="3477875"/>
          </a:xfrm>
          <a:prstGeom prst="rect">
            <a:avLst/>
          </a:prstGeom>
          <a:noFill/>
        </p:spPr>
        <p:txBody>
          <a:bodyPr wrap="square">
            <a:spAutoFit/>
          </a:bodyPr>
          <a:lstStyle/>
          <a:p>
            <a:pPr marL="0" marR="0" lvl="0" indent="0" algn="l" rtl="0">
              <a:lnSpc>
                <a:spcPct val="100000"/>
              </a:lnSpc>
              <a:spcBef>
                <a:spcPts val="0"/>
              </a:spcBef>
              <a:spcAft>
                <a:spcPts val="0"/>
              </a:spcAft>
              <a:buNone/>
            </a:pPr>
            <a:r>
              <a:rPr lang="fr-FR" sz="2000" b="1" dirty="0"/>
              <a:t>Cadre l’utilisation et reproduction des œuvres </a:t>
            </a:r>
            <a:r>
              <a:rPr lang="fr-FR" sz="2000" b="1" i="0" u="none" strike="noStrike" cap="none" dirty="0">
                <a:solidFill>
                  <a:srgbClr val="000000"/>
                </a:solidFill>
                <a:ea typeface="Arial"/>
                <a:cs typeface="Arial"/>
                <a:sym typeface="Arial"/>
              </a:rPr>
              <a:t> en milieu scolaire :</a:t>
            </a:r>
            <a:endParaRPr lang="fr-FR" sz="2000" b="1" dirty="0"/>
          </a:p>
          <a:p>
            <a:pPr marL="850900" lvl="1" indent="-342900">
              <a:buSzPts val="2800"/>
              <a:buFont typeface="Wingdings" panose="05000000000000000000" pitchFamily="2" charset="2"/>
              <a:buChar char="§"/>
            </a:pPr>
            <a:r>
              <a:rPr lang="fr-FR" sz="2000" dirty="0"/>
              <a:t>Sous forme</a:t>
            </a:r>
            <a:r>
              <a:rPr lang="fr-FR" sz="2000" b="0" i="0" u="none" strike="noStrike" cap="none" dirty="0">
                <a:solidFill>
                  <a:srgbClr val="000000"/>
                </a:solidFill>
                <a:ea typeface="Arial"/>
                <a:cs typeface="Arial"/>
                <a:sym typeface="Arial"/>
              </a:rPr>
              <a:t> d'extraits, « </a:t>
            </a:r>
            <a:r>
              <a:rPr lang="fr-FR" sz="2000" b="0" i="1" u="none" strike="noStrike" cap="none" dirty="0">
                <a:solidFill>
                  <a:srgbClr val="000000"/>
                </a:solidFill>
                <a:ea typeface="Arial"/>
                <a:cs typeface="Arial"/>
                <a:sym typeface="Arial"/>
              </a:rPr>
              <a:t>partie ou fragment d’une œuvre d’ampleur raisonnable et non substituable à la création dans son ensemble</a:t>
            </a:r>
            <a:r>
              <a:rPr lang="fr-FR" sz="2000" b="0" i="0" u="none" strike="noStrike" cap="none" dirty="0">
                <a:solidFill>
                  <a:srgbClr val="000000"/>
                </a:solidFill>
                <a:ea typeface="Arial"/>
                <a:cs typeface="Arial"/>
                <a:sym typeface="Arial"/>
              </a:rPr>
              <a:t> »</a:t>
            </a:r>
            <a:endParaRPr lang="fr-FR" sz="2000" dirty="0"/>
          </a:p>
          <a:p>
            <a:pPr marL="850900" lvl="1" indent="-342900">
              <a:buSzPts val="2800"/>
              <a:buFont typeface="Wingdings" panose="05000000000000000000" pitchFamily="2" charset="2"/>
              <a:buChar char="§"/>
            </a:pPr>
            <a:r>
              <a:rPr lang="fr-FR" sz="2000" dirty="0"/>
              <a:t>Pour un public scolaire</a:t>
            </a:r>
          </a:p>
          <a:p>
            <a:pPr marL="0" marR="0" lvl="0" indent="457200" algn="l" rtl="0">
              <a:lnSpc>
                <a:spcPct val="100000"/>
              </a:lnSpc>
              <a:spcBef>
                <a:spcPts val="0"/>
              </a:spcBef>
              <a:spcAft>
                <a:spcPts val="0"/>
              </a:spcAft>
              <a:buNone/>
            </a:pPr>
            <a:endParaRPr lang="fr-FR" sz="2000" dirty="0"/>
          </a:p>
          <a:p>
            <a:pPr marL="0" marR="0" lvl="0" indent="0" algn="l" rtl="0">
              <a:lnSpc>
                <a:spcPct val="100000"/>
              </a:lnSpc>
              <a:spcBef>
                <a:spcPts val="0"/>
              </a:spcBef>
              <a:spcAft>
                <a:spcPts val="0"/>
              </a:spcAft>
              <a:buNone/>
            </a:pPr>
            <a:r>
              <a:rPr lang="fr-FR" sz="2000" b="1" i="0" u="none" strike="noStrike" cap="none" dirty="0">
                <a:solidFill>
                  <a:srgbClr val="000000"/>
                </a:solidFill>
                <a:ea typeface="Arial"/>
                <a:cs typeface="Arial"/>
                <a:sym typeface="Arial"/>
              </a:rPr>
              <a:t>Conditions générales d’utilisation :</a:t>
            </a:r>
          </a:p>
          <a:p>
            <a:pPr marL="342720" marR="0" lvl="0" indent="-342720" algn="l" rtl="0">
              <a:lnSpc>
                <a:spcPct val="100000"/>
              </a:lnSpc>
              <a:spcBef>
                <a:spcPts val="0"/>
              </a:spcBef>
              <a:spcAft>
                <a:spcPts val="0"/>
              </a:spcAft>
              <a:buClr>
                <a:srgbClr val="000000"/>
              </a:buClr>
              <a:buSzPts val="1440"/>
              <a:buFont typeface="Noto Sans Symbols"/>
              <a:buChar char="●"/>
            </a:pPr>
            <a:r>
              <a:rPr lang="fr-FR" sz="2000" b="0" i="0" u="none" strike="noStrike" cap="none" dirty="0">
                <a:solidFill>
                  <a:srgbClr val="000000"/>
                </a:solidFill>
                <a:ea typeface="Arial"/>
                <a:cs typeface="Arial"/>
                <a:sym typeface="Arial"/>
              </a:rPr>
              <a:t>Acquisition licite  </a:t>
            </a:r>
          </a:p>
          <a:p>
            <a:pPr marL="342720" marR="0" lvl="0" indent="-342720" algn="l" rtl="0">
              <a:lnSpc>
                <a:spcPct val="100000"/>
              </a:lnSpc>
              <a:spcBef>
                <a:spcPts val="0"/>
              </a:spcBef>
              <a:spcAft>
                <a:spcPts val="0"/>
              </a:spcAft>
              <a:buClr>
                <a:srgbClr val="000000"/>
              </a:buClr>
              <a:buSzPts val="1440"/>
              <a:buFont typeface="Noto Sans Symbols"/>
              <a:buChar char="●"/>
            </a:pPr>
            <a:r>
              <a:rPr lang="fr-FR" sz="2000" b="0" i="0" u="none" strike="noStrike" cap="none" dirty="0">
                <a:solidFill>
                  <a:srgbClr val="000000"/>
                </a:solidFill>
                <a:ea typeface="Arial"/>
                <a:cs typeface="Arial"/>
                <a:sym typeface="Arial"/>
              </a:rPr>
              <a:t> Mention des sources</a:t>
            </a:r>
          </a:p>
          <a:p>
            <a:pPr marL="342720" marR="0" lvl="0" indent="-342720" algn="l" rtl="0">
              <a:lnSpc>
                <a:spcPct val="100000"/>
              </a:lnSpc>
              <a:spcBef>
                <a:spcPts val="0"/>
              </a:spcBef>
              <a:spcAft>
                <a:spcPts val="0"/>
              </a:spcAft>
              <a:buClr>
                <a:srgbClr val="000000"/>
              </a:buClr>
              <a:buSzPts val="1440"/>
              <a:buFont typeface="Noto Sans Symbols"/>
              <a:buChar char="●"/>
            </a:pPr>
            <a:r>
              <a:rPr lang="fr-FR" sz="2000" b="0" i="0" u="none" strike="noStrike" cap="none" dirty="0">
                <a:solidFill>
                  <a:srgbClr val="000000"/>
                </a:solidFill>
                <a:ea typeface="Arial"/>
                <a:cs typeface="Arial"/>
                <a:sym typeface="Arial"/>
              </a:rPr>
              <a:t> Usage non commercial</a:t>
            </a:r>
          </a:p>
          <a:p>
            <a:pPr marL="342720" marR="0" lvl="0" indent="-342720" algn="l" rtl="0">
              <a:lnSpc>
                <a:spcPct val="100000"/>
              </a:lnSpc>
              <a:spcBef>
                <a:spcPts val="0"/>
              </a:spcBef>
              <a:spcAft>
                <a:spcPts val="0"/>
              </a:spcAft>
              <a:buClr>
                <a:srgbClr val="000000"/>
              </a:buClr>
              <a:buSzPts val="1440"/>
              <a:buFont typeface="Noto Sans Symbols"/>
              <a:buChar char="●"/>
            </a:pPr>
            <a:r>
              <a:rPr lang="fr-FR" sz="2000" b="0" i="0" u="none" strike="noStrike" cap="none" dirty="0">
                <a:solidFill>
                  <a:srgbClr val="000000"/>
                </a:solidFill>
                <a:ea typeface="Arial"/>
                <a:cs typeface="Arial"/>
                <a:sym typeface="Arial"/>
              </a:rPr>
              <a:t>Utilisation d'extraits d'œuvre</a:t>
            </a:r>
          </a:p>
          <a:p>
            <a:pPr marL="342720" marR="0" lvl="0" indent="-342720" algn="l" rtl="0">
              <a:lnSpc>
                <a:spcPct val="100000"/>
              </a:lnSpc>
              <a:spcBef>
                <a:spcPts val="0"/>
              </a:spcBef>
              <a:spcAft>
                <a:spcPts val="0"/>
              </a:spcAft>
              <a:buClr>
                <a:srgbClr val="000000"/>
              </a:buClr>
              <a:buSzPts val="1440"/>
              <a:buFont typeface="Noto Sans Symbols"/>
              <a:buChar char="●"/>
            </a:pPr>
            <a:r>
              <a:rPr lang="fr-FR" sz="2000" b="0" i="0" u="none" strike="noStrike" cap="none" dirty="0">
                <a:solidFill>
                  <a:srgbClr val="000000"/>
                </a:solidFill>
                <a:ea typeface="Arial"/>
                <a:cs typeface="Arial"/>
                <a:sym typeface="Arial"/>
              </a:rPr>
              <a:t> Diffusion limitée aux personnes directement concernées</a:t>
            </a:r>
          </a:p>
        </p:txBody>
      </p:sp>
      <p:pic>
        <p:nvPicPr>
          <p:cNvPr id="7" name="Image 6">
            <a:hlinkClick r:id="rId3"/>
            <a:extLst>
              <a:ext uri="{FF2B5EF4-FFF2-40B4-BE49-F238E27FC236}">
                <a16:creationId xmlns:a16="http://schemas.microsoft.com/office/drawing/2014/main" id="{9DC9DC1F-6A00-555B-E977-312945ED0B80}"/>
              </a:ext>
            </a:extLst>
          </p:cNvPr>
          <p:cNvPicPr>
            <a:picLocks noChangeAspect="1"/>
          </p:cNvPicPr>
          <p:nvPr/>
        </p:nvPicPr>
        <p:blipFill>
          <a:blip r:embed="rId4"/>
          <a:stretch>
            <a:fillRect/>
          </a:stretch>
        </p:blipFill>
        <p:spPr>
          <a:xfrm>
            <a:off x="1325246" y="5239405"/>
            <a:ext cx="2895731" cy="720331"/>
          </a:xfrm>
          <a:prstGeom prst="rect">
            <a:avLst/>
          </a:prstGeom>
          <a:ln w="38100">
            <a:solidFill>
              <a:srgbClr val="FFFF00"/>
            </a:solidFill>
          </a:ln>
        </p:spPr>
      </p:pic>
    </p:spTree>
    <p:extLst>
      <p:ext uri="{BB962C8B-B14F-4D97-AF65-F5344CB8AC3E}">
        <p14:creationId xmlns:p14="http://schemas.microsoft.com/office/powerpoint/2010/main" val="358895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carte, graphisme&#10;&#10;Description générée automatiquement">
            <a:extLst>
              <a:ext uri="{FF2B5EF4-FFF2-40B4-BE49-F238E27FC236}">
                <a16:creationId xmlns:a16="http://schemas.microsoft.com/office/drawing/2014/main" id="{A2AA6D96-47E7-7E3F-CC42-F1D015A09418}"/>
              </a:ext>
            </a:extLst>
          </p:cNvPr>
          <p:cNvPicPr>
            <a:picLocks noChangeAspect="1"/>
          </p:cNvPicPr>
          <p:nvPr/>
        </p:nvPicPr>
        <p:blipFill>
          <a:blip r:embed="rId2"/>
          <a:srcRect l="-1550" r="1550" b="8992"/>
          <a:stretch/>
        </p:blipFill>
        <p:spPr>
          <a:xfrm>
            <a:off x="2286000" y="94656"/>
            <a:ext cx="7327604" cy="6668688"/>
          </a:xfrm>
          <a:prstGeom prst="rect">
            <a:avLst/>
          </a:prstGeom>
        </p:spPr>
      </p:pic>
    </p:spTree>
    <p:extLst>
      <p:ext uri="{BB962C8B-B14F-4D97-AF65-F5344CB8AC3E}">
        <p14:creationId xmlns:p14="http://schemas.microsoft.com/office/powerpoint/2010/main" val="67095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4DF5E9-E0FD-6B77-FC74-C855170FD3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9817C22-B6B8-71C7-F8C7-15CF3DE390CB}"/>
              </a:ext>
            </a:extLst>
          </p:cNvPr>
          <p:cNvSpPr>
            <a:spLocks noGrp="1"/>
          </p:cNvSpPr>
          <p:nvPr>
            <p:ph type="title"/>
          </p:nvPr>
        </p:nvSpPr>
        <p:spPr>
          <a:xfrm>
            <a:off x="556532" y="643467"/>
            <a:ext cx="11210925" cy="744836"/>
          </a:xfrm>
          <a:ln>
            <a:noFill/>
          </a:ln>
        </p:spPr>
        <p:txBody>
          <a:bodyPr vert="horz" lIns="91440" tIns="45720" rIns="91440" bIns="45720" rtlCol="0" anchor="ctr">
            <a:normAutofit/>
          </a:bodyPr>
          <a:lstStyle/>
          <a:p>
            <a:pPr algn="ctr"/>
            <a:r>
              <a:rPr lang="en-US" sz="4300" b="1" kern="100" dirty="0" err="1">
                <a:solidFill>
                  <a:srgbClr val="E45164"/>
                </a:solidFill>
                <a:cs typeface="Times New Roman" panose="02020603050405020304" pitchFamily="18" charset="0"/>
              </a:rPr>
              <a:t>Protocoles</a:t>
            </a:r>
            <a:r>
              <a:rPr lang="en-US" sz="4300" b="1" kern="100" dirty="0">
                <a:solidFill>
                  <a:srgbClr val="E45164"/>
                </a:solidFill>
                <a:cs typeface="Times New Roman" panose="02020603050405020304" pitchFamily="18" charset="0"/>
              </a:rPr>
              <a:t> </a:t>
            </a:r>
            <a:r>
              <a:rPr lang="en-US" sz="4300" b="1" kern="100" dirty="0" err="1">
                <a:solidFill>
                  <a:srgbClr val="E45164"/>
                </a:solidFill>
                <a:cs typeface="Times New Roman" panose="02020603050405020304" pitchFamily="18" charset="0"/>
              </a:rPr>
              <a:t>d’accords</a:t>
            </a:r>
            <a:r>
              <a:rPr lang="en-US" sz="4300" b="1" kern="100" dirty="0">
                <a:solidFill>
                  <a:srgbClr val="E45164"/>
                </a:solidFill>
                <a:cs typeface="Times New Roman" panose="02020603050405020304" pitchFamily="18" charset="0"/>
              </a:rPr>
              <a:t> de 2016</a:t>
            </a:r>
          </a:p>
        </p:txBody>
      </p:sp>
      <p:sp>
        <p:nvSpPr>
          <p:cNvPr id="3" name="Google Shape;234;p38">
            <a:extLst>
              <a:ext uri="{FF2B5EF4-FFF2-40B4-BE49-F238E27FC236}">
                <a16:creationId xmlns:a16="http://schemas.microsoft.com/office/drawing/2014/main" id="{8C1B8802-5111-4AB3-8B07-8CF68C22EA1F}"/>
              </a:ext>
            </a:extLst>
          </p:cNvPr>
          <p:cNvSpPr txBox="1"/>
          <p:nvPr/>
        </p:nvSpPr>
        <p:spPr>
          <a:xfrm>
            <a:off x="159300" y="1651470"/>
            <a:ext cx="11426564" cy="5039786"/>
          </a:xfrm>
          <a:prstGeom prst="rect">
            <a:avLst/>
          </a:prstGeom>
          <a:noFill/>
          <a:ln>
            <a:noFill/>
          </a:ln>
        </p:spPr>
        <p:txBody>
          <a:bodyPr spcFirstLastPara="1" wrap="square" lIns="90000" tIns="46800" rIns="90000" bIns="46800" anchor="t" anchorCtr="0">
            <a:noAutofit/>
          </a:bodyPr>
          <a:lstStyle/>
          <a:p>
            <a:pPr marL="457200" marR="0" lvl="0" indent="-381000" algn="l" rtl="0">
              <a:lnSpc>
                <a:spcPct val="100000"/>
              </a:lnSpc>
              <a:spcBef>
                <a:spcPts val="0"/>
              </a:spcBef>
              <a:spcAft>
                <a:spcPts val="0"/>
              </a:spcAft>
              <a:buSzPts val="2400"/>
              <a:buFont typeface="Arial"/>
              <a:buChar char="●"/>
            </a:pPr>
            <a:r>
              <a:rPr lang="fr-FR" sz="2400" b="0" i="0" u="none" strike="noStrike" cap="none" dirty="0">
                <a:latin typeface="Arial"/>
                <a:ea typeface="Arial"/>
                <a:cs typeface="Arial"/>
                <a:sym typeface="Arial"/>
              </a:rPr>
              <a:t>S’applique à tout type de textes et d'images sur support imprimé ou </a:t>
            </a:r>
            <a:r>
              <a:rPr lang="fr-FR" sz="2400" b="1" i="0" u="none" strike="noStrike" cap="none" dirty="0">
                <a:latin typeface="Arial"/>
                <a:ea typeface="Arial"/>
                <a:cs typeface="Arial"/>
                <a:sym typeface="Arial"/>
              </a:rPr>
              <a:t>numérique</a:t>
            </a:r>
            <a:r>
              <a:rPr lang="fr-FR" sz="2400" b="0" i="0" u="none" strike="noStrike" cap="none" dirty="0">
                <a:latin typeface="Arial"/>
                <a:ea typeface="Arial"/>
                <a:cs typeface="Arial"/>
                <a:sym typeface="Arial"/>
              </a:rPr>
              <a:t>. </a:t>
            </a:r>
          </a:p>
          <a:p>
            <a:pPr marL="457200" lvl="0" indent="-381000">
              <a:buSzPts val="2400"/>
              <a:buFont typeface="Arial"/>
              <a:buChar char="●"/>
            </a:pPr>
            <a:r>
              <a:rPr lang="fr-FR" sz="2400" dirty="0"/>
              <a:t>La reproduction intégrale d'une œuvre est interdite sauf :</a:t>
            </a:r>
          </a:p>
          <a:p>
            <a:pPr marL="914400" lvl="1" indent="-381000">
              <a:buSzPts val="2400"/>
              <a:buFont typeface="Arial" panose="020B0604020202020204" pitchFamily="34" charset="0"/>
              <a:buChar char="•"/>
            </a:pPr>
            <a:r>
              <a:rPr lang="fr-FR" sz="2400" dirty="0">
                <a:latin typeface="Arial"/>
                <a:ea typeface="Arial"/>
                <a:cs typeface="Arial"/>
                <a:sym typeface="Arial"/>
              </a:rPr>
              <a:t>courtes œuvres (telles que des poèmes) </a:t>
            </a:r>
          </a:p>
          <a:p>
            <a:pPr marL="914400" lvl="1" indent="-381000">
              <a:buSzPts val="2400"/>
              <a:buFont typeface="Arial" panose="020B0604020202020204" pitchFamily="34" charset="0"/>
              <a:buChar char="•"/>
            </a:pPr>
            <a:r>
              <a:rPr lang="fr-FR" sz="2400" dirty="0">
                <a:latin typeface="Arial"/>
                <a:ea typeface="Arial"/>
                <a:cs typeface="Arial"/>
                <a:sym typeface="Arial"/>
              </a:rPr>
              <a:t>œuvres des arts visuels </a:t>
            </a:r>
            <a:r>
              <a:rPr lang="fr-FR" sz="2400" dirty="0"/>
              <a:t>(sous conditions de qualité de résolutions). </a:t>
            </a:r>
            <a:endParaRPr sz="2400" b="0" i="0" u="none" strike="noStrike" cap="none" dirty="0">
              <a:latin typeface="Arial"/>
              <a:ea typeface="Arial"/>
              <a:cs typeface="Arial"/>
              <a:sym typeface="Arial"/>
            </a:endParaRPr>
          </a:p>
          <a:p>
            <a:pPr marL="457200" marR="0" lvl="0" indent="0" algn="l" rtl="0">
              <a:lnSpc>
                <a:spcPct val="100000"/>
              </a:lnSpc>
              <a:spcBef>
                <a:spcPts val="0"/>
              </a:spcBef>
              <a:spcAft>
                <a:spcPts val="0"/>
              </a:spcAft>
              <a:buNone/>
            </a:pPr>
            <a:endParaRPr sz="2400" dirty="0"/>
          </a:p>
          <a:p>
            <a:pPr marL="457200" marR="0" lvl="0" indent="-381000" algn="l" rtl="0">
              <a:lnSpc>
                <a:spcPct val="100000"/>
              </a:lnSpc>
              <a:spcBef>
                <a:spcPts val="0"/>
              </a:spcBef>
              <a:spcAft>
                <a:spcPts val="0"/>
              </a:spcAft>
              <a:buSzPts val="2400"/>
              <a:buFont typeface="Arial"/>
              <a:buChar char="●"/>
            </a:pPr>
            <a:r>
              <a:rPr lang="fr-FR" sz="2400" b="0" i="0" u="none" strike="noStrike" cap="none" dirty="0">
                <a:latin typeface="Arial"/>
                <a:ea typeface="Arial"/>
                <a:cs typeface="Arial"/>
                <a:sym typeface="Arial"/>
              </a:rPr>
              <a:t>Chaque œuvre doit être accompagnée de la mention de ses références bibliographiques.</a:t>
            </a:r>
          </a:p>
          <a:p>
            <a:pPr marL="457200" marR="0" lvl="0" indent="-381000" algn="l" rtl="0">
              <a:lnSpc>
                <a:spcPct val="100000"/>
              </a:lnSpc>
              <a:spcBef>
                <a:spcPts val="0"/>
              </a:spcBef>
              <a:spcAft>
                <a:spcPts val="0"/>
              </a:spcAft>
              <a:buSzPts val="2400"/>
              <a:buFont typeface="Arial"/>
              <a:buChar char="●"/>
            </a:pPr>
            <a:endParaRPr lang="fr-FR" sz="2400" b="0" i="0" u="none" strike="noStrike" cap="none" dirty="0">
              <a:latin typeface="Arial"/>
              <a:ea typeface="Arial"/>
              <a:cs typeface="Arial"/>
              <a:sym typeface="Arial"/>
            </a:endParaRPr>
          </a:p>
          <a:p>
            <a:pPr marL="457200" marR="0" lvl="0" indent="-381000" algn="l" rtl="0">
              <a:lnSpc>
                <a:spcPct val="100000"/>
              </a:lnSpc>
              <a:spcBef>
                <a:spcPts val="0"/>
              </a:spcBef>
              <a:spcAft>
                <a:spcPts val="0"/>
              </a:spcAft>
              <a:buSzPts val="2400"/>
              <a:buFont typeface="Arial"/>
              <a:buChar char="●"/>
            </a:pPr>
            <a:r>
              <a:rPr lang="fr-FR" sz="2400" b="0" i="0" dirty="0">
                <a:solidFill>
                  <a:srgbClr val="000000"/>
                </a:solidFill>
                <a:effectLst/>
                <a:latin typeface="Tahoma" panose="020B0604030504040204" pitchFamily="34" charset="0"/>
              </a:rPr>
              <a:t>Pour chaque type d’œuvre, il faut respecter des conditions spécifiques </a:t>
            </a:r>
            <a:endParaRPr sz="2400" b="0" i="0" u="none" strike="noStrike" cap="none" dirty="0">
              <a:latin typeface="Arial"/>
              <a:ea typeface="Arial"/>
              <a:cs typeface="Arial"/>
              <a:sym typeface="Arial"/>
            </a:endParaRPr>
          </a:p>
          <a:p>
            <a:pPr marL="457200" marR="0" lvl="0" indent="0" algn="l" rtl="0">
              <a:lnSpc>
                <a:spcPct val="100000"/>
              </a:lnSpc>
              <a:spcBef>
                <a:spcPts val="0"/>
              </a:spcBef>
              <a:spcAft>
                <a:spcPts val="0"/>
              </a:spcAft>
              <a:buNone/>
            </a:pPr>
            <a:endParaRPr sz="2400" dirty="0"/>
          </a:p>
          <a:p>
            <a:pPr marL="457200" marR="0" lvl="0" indent="-381000" algn="l" rtl="0">
              <a:lnSpc>
                <a:spcPct val="100000"/>
              </a:lnSpc>
              <a:spcBef>
                <a:spcPts val="500"/>
              </a:spcBef>
              <a:spcAft>
                <a:spcPts val="0"/>
              </a:spcAft>
              <a:buSzPts val="2400"/>
              <a:buFont typeface="Arial"/>
              <a:buChar char="●"/>
            </a:pPr>
            <a:r>
              <a:rPr lang="fr-FR" sz="2400" dirty="0"/>
              <a:t>Exclut les</a:t>
            </a:r>
            <a:r>
              <a:rPr lang="fr-FR" sz="2400" b="0" i="0" u="none" strike="noStrike" cap="none" dirty="0">
                <a:latin typeface="Arial"/>
                <a:ea typeface="Arial"/>
                <a:cs typeface="Arial"/>
                <a:sym typeface="Arial"/>
              </a:rPr>
              <a:t> œuvres conçues à des fins pédagogiques (comme les manuels : 4 pages maximum) et les partitions de musique.</a:t>
            </a:r>
            <a:endParaRPr sz="2400" b="0" i="0" u="none" strike="noStrike" cap="none" dirty="0">
              <a:latin typeface="Arial"/>
              <a:ea typeface="Arial"/>
              <a:cs typeface="Arial"/>
              <a:sym typeface="Arial"/>
            </a:endParaRPr>
          </a:p>
          <a:p>
            <a:pPr marL="0" marR="0" lvl="0" indent="0" algn="l" rtl="0">
              <a:lnSpc>
                <a:spcPct val="100000"/>
              </a:lnSpc>
              <a:spcBef>
                <a:spcPts val="500"/>
              </a:spcBef>
              <a:spcAft>
                <a:spcPts val="0"/>
              </a:spcAft>
              <a:buClr>
                <a:srgbClr val="000000"/>
              </a:buClr>
              <a:buSzPts val="1100"/>
              <a:buFont typeface="Arial"/>
              <a:buNone/>
            </a:pP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500"/>
              </a:spcBef>
              <a:spcAft>
                <a:spcPts val="0"/>
              </a:spcAft>
              <a:buClr>
                <a:schemeClr val="dk1"/>
              </a:buClr>
              <a:buSzPts val="1100"/>
              <a:buFont typeface="Arial"/>
              <a:buNone/>
            </a:pPr>
            <a:endParaRPr sz="2400" b="0" i="1" u="none" strike="noStrike" cap="none" dirty="0">
              <a:solidFill>
                <a:schemeClr val="dk1"/>
              </a:solidFill>
              <a:latin typeface="Arial"/>
              <a:ea typeface="Arial"/>
              <a:cs typeface="Arial"/>
              <a:sym typeface="Arial"/>
            </a:endParaRPr>
          </a:p>
          <a:p>
            <a:pPr marL="342720" marR="0" lvl="0" indent="-342720" algn="l" rtl="0">
              <a:lnSpc>
                <a:spcPct val="100000"/>
              </a:lnSpc>
              <a:spcBef>
                <a:spcPts val="500"/>
              </a:spcBef>
              <a:spcAft>
                <a:spcPts val="0"/>
              </a:spcAft>
              <a:buClr>
                <a:srgbClr val="000000"/>
              </a:buClr>
              <a:buSzPts val="2800"/>
              <a:buFont typeface="Arial"/>
              <a:buNone/>
            </a:pPr>
            <a:endParaRPr sz="28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86357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72910-B92F-1C4B-3772-72E599F05B1D}"/>
              </a:ext>
            </a:extLst>
          </p:cNvPr>
          <p:cNvSpPr>
            <a:spLocks noGrp="1"/>
          </p:cNvSpPr>
          <p:nvPr>
            <p:ph type="title"/>
          </p:nvPr>
        </p:nvSpPr>
        <p:spPr/>
        <p:txBody>
          <a:bodyPr>
            <a:normAutofit/>
          </a:bodyPr>
          <a:lstStyle/>
          <a:p>
            <a:r>
              <a:rPr lang="fr-FR" sz="4300" b="1" kern="100" dirty="0">
                <a:solidFill>
                  <a:srgbClr val="E45164"/>
                </a:solidFill>
                <a:cs typeface="Times New Roman" panose="02020603050405020304" pitchFamily="18" charset="0"/>
              </a:rPr>
              <a:t>Exception pédagogique par support</a:t>
            </a:r>
          </a:p>
        </p:txBody>
      </p:sp>
      <p:sp>
        <p:nvSpPr>
          <p:cNvPr id="3" name="Espace réservé du contenu 2">
            <a:extLst>
              <a:ext uri="{FF2B5EF4-FFF2-40B4-BE49-F238E27FC236}">
                <a16:creationId xmlns:a16="http://schemas.microsoft.com/office/drawing/2014/main" id="{86DDBE14-FE98-F42B-F86F-FA08F0A5B960}"/>
              </a:ext>
            </a:extLst>
          </p:cNvPr>
          <p:cNvSpPr>
            <a:spLocks noGrp="1"/>
          </p:cNvSpPr>
          <p:nvPr>
            <p:ph idx="1"/>
          </p:nvPr>
        </p:nvSpPr>
        <p:spPr>
          <a:xfrm>
            <a:off x="838200" y="1495313"/>
            <a:ext cx="10515600" cy="4681650"/>
          </a:xfrm>
        </p:spPr>
        <p:txBody>
          <a:bodyPr>
            <a:normAutofit fontScale="92500" lnSpcReduction="10000"/>
          </a:bodyPr>
          <a:lstStyle/>
          <a:p>
            <a:r>
              <a:rPr lang="fr-FR" dirty="0"/>
              <a:t>Livre : 4 pages consécutives dans la limite de 10 % </a:t>
            </a:r>
          </a:p>
          <a:p>
            <a:r>
              <a:rPr lang="fr-FR" dirty="0"/>
              <a:t>Presse : 2 articles dans la limite de 10 %</a:t>
            </a:r>
          </a:p>
          <a:p>
            <a:r>
              <a:rPr lang="fr-FR" dirty="0"/>
              <a:t>Partitions : 3 pages consécutives, dans la limite de 10 %</a:t>
            </a:r>
          </a:p>
          <a:p>
            <a:r>
              <a:rPr lang="fr-FR" dirty="0"/>
              <a:t>Musique :</a:t>
            </a:r>
          </a:p>
          <a:p>
            <a:pPr lvl="1"/>
            <a:r>
              <a:rPr lang="fr-FR" dirty="0"/>
              <a:t>10 % max.de la durée totale de l’œuvre intégrale.</a:t>
            </a:r>
          </a:p>
          <a:p>
            <a:pPr marL="457200" lvl="1" indent="0">
              <a:buNone/>
            </a:pPr>
            <a:r>
              <a:rPr lang="fr-FR" dirty="0"/>
              <a:t> si plusieurs extraits d’une même œuvre sont utilisés, 15 % max. </a:t>
            </a:r>
          </a:p>
          <a:p>
            <a:pPr lvl="1"/>
            <a:r>
              <a:rPr lang="fr-FR" dirty="0"/>
              <a:t>Représentation d'œuvres musicales par les élèves</a:t>
            </a:r>
          </a:p>
          <a:p>
            <a:r>
              <a:rPr lang="fr-FR" dirty="0"/>
              <a:t>Images animées :</a:t>
            </a:r>
          </a:p>
          <a:p>
            <a:pPr lvl="1"/>
            <a:r>
              <a:rPr lang="fr-FR" dirty="0"/>
              <a:t>10 % max.de la durée totale de l’œuvre intégrale.</a:t>
            </a:r>
          </a:p>
          <a:p>
            <a:pPr marL="457200" lvl="1" indent="0">
              <a:buNone/>
            </a:pPr>
            <a:r>
              <a:rPr lang="fr-FR" dirty="0"/>
              <a:t> si plusieurs extraits d’une même œuvre sont utilisés, 15 % max. </a:t>
            </a:r>
          </a:p>
          <a:p>
            <a:pPr lvl="1"/>
            <a:r>
              <a:rPr lang="fr-FR" dirty="0"/>
              <a:t>Œuvres intégrales diffusées en mode hertzien, analogique ou numérique, par un service de communication audiovisuelle non payant,</a:t>
            </a:r>
          </a:p>
          <a:p>
            <a:endParaRPr lang="fr-FR" dirty="0"/>
          </a:p>
        </p:txBody>
      </p:sp>
    </p:spTree>
    <p:extLst>
      <p:ext uri="{BB962C8B-B14F-4D97-AF65-F5344CB8AC3E}">
        <p14:creationId xmlns:p14="http://schemas.microsoft.com/office/powerpoint/2010/main" val="1913967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908619-24EC-4B0A-32D5-F38D5B670F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B63F882-50BE-CF6E-32EF-815BAE603467}"/>
              </a:ext>
            </a:extLst>
          </p:cNvPr>
          <p:cNvSpPr>
            <a:spLocks noGrp="1"/>
          </p:cNvSpPr>
          <p:nvPr>
            <p:ph type="title"/>
          </p:nvPr>
        </p:nvSpPr>
        <p:spPr>
          <a:xfrm>
            <a:off x="3929743" y="643467"/>
            <a:ext cx="7837714" cy="744836"/>
          </a:xfrm>
        </p:spPr>
        <p:txBody>
          <a:bodyPr vert="horz" lIns="91440" tIns="45720" rIns="91440" bIns="45720" rtlCol="0" anchor="ctr">
            <a:normAutofit/>
          </a:bodyPr>
          <a:lstStyle/>
          <a:p>
            <a:pPr algn="ctr"/>
            <a:r>
              <a:rPr lang="en-US" sz="4300" b="1" kern="100" dirty="0" err="1">
                <a:solidFill>
                  <a:srgbClr val="E45164"/>
                </a:solidFill>
                <a:cs typeface="Times New Roman" panose="02020603050405020304" pitchFamily="18" charset="0"/>
              </a:rPr>
              <a:t>Puis</a:t>
            </a:r>
            <a:r>
              <a:rPr lang="en-US" sz="4300" b="1" kern="100" dirty="0">
                <a:solidFill>
                  <a:srgbClr val="E45164"/>
                </a:solidFill>
                <a:cs typeface="Times New Roman" panose="02020603050405020304" pitchFamily="18" charset="0"/>
              </a:rPr>
              <a:t>-je </a:t>
            </a:r>
            <a:r>
              <a:rPr lang="en-US" sz="4300" b="1" kern="100" dirty="0" err="1">
                <a:solidFill>
                  <a:srgbClr val="E45164"/>
                </a:solidFill>
                <a:cs typeface="Times New Roman" panose="02020603050405020304" pitchFamily="18" charset="0"/>
              </a:rPr>
              <a:t>utiliser</a:t>
            </a:r>
            <a:r>
              <a:rPr lang="en-US" sz="4300" b="1" kern="100" dirty="0">
                <a:solidFill>
                  <a:srgbClr val="E45164"/>
                </a:solidFill>
                <a:cs typeface="Times New Roman" panose="02020603050405020304" pitchFamily="18" charset="0"/>
              </a:rPr>
              <a:t> </a:t>
            </a:r>
            <a:r>
              <a:rPr lang="en-US" sz="4300" b="1" kern="100" dirty="0" err="1">
                <a:solidFill>
                  <a:srgbClr val="E45164"/>
                </a:solidFill>
                <a:cs typeface="Times New Roman" panose="02020603050405020304" pitchFamily="18" charset="0"/>
              </a:rPr>
              <a:t>cette</a:t>
            </a:r>
            <a:r>
              <a:rPr lang="en-US" sz="4300" b="1" kern="100" dirty="0">
                <a:solidFill>
                  <a:srgbClr val="E45164"/>
                </a:solidFill>
                <a:cs typeface="Times New Roman" panose="02020603050405020304" pitchFamily="18" charset="0"/>
              </a:rPr>
              <a:t> photo ?</a:t>
            </a:r>
          </a:p>
        </p:txBody>
      </p:sp>
      <p:pic>
        <p:nvPicPr>
          <p:cNvPr id="3" name="Picture 4" descr="File:Face de chat.jpg">
            <a:hlinkClick r:id="rId3"/>
            <a:extLst>
              <a:ext uri="{FF2B5EF4-FFF2-40B4-BE49-F238E27FC236}">
                <a16:creationId xmlns:a16="http://schemas.microsoft.com/office/drawing/2014/main" id="{FA9C67F9-B152-C718-38DC-FB5FB6742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652" y="1852556"/>
            <a:ext cx="4977721" cy="435369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5"/>
          <a:srcRect l="4503" t="6769" r="3326" b="2596"/>
          <a:stretch/>
        </p:blipFill>
        <p:spPr>
          <a:xfrm>
            <a:off x="83691" y="2078204"/>
            <a:ext cx="6701573" cy="3926782"/>
          </a:xfrm>
          <a:prstGeom prst="rect">
            <a:avLst/>
          </a:prstGeom>
        </p:spPr>
      </p:pic>
      <p:pic>
        <p:nvPicPr>
          <p:cNvPr id="6" name="Image 5" descr="Une image contenant motif, pixel, carré, capture d’écran&#10;&#10;Le contenu généré par l’IA peut être incorrect.">
            <a:extLst>
              <a:ext uri="{FF2B5EF4-FFF2-40B4-BE49-F238E27FC236}">
                <a16:creationId xmlns:a16="http://schemas.microsoft.com/office/drawing/2014/main" id="{68DE2F59-6078-699E-5038-BC9119911726}"/>
              </a:ext>
            </a:extLst>
          </p:cNvPr>
          <p:cNvPicPr>
            <a:picLocks noChangeAspect="1"/>
          </p:cNvPicPr>
          <p:nvPr/>
        </p:nvPicPr>
        <p:blipFill>
          <a:blip r:embed="rId6"/>
          <a:stretch>
            <a:fillRect/>
          </a:stretch>
        </p:blipFill>
        <p:spPr>
          <a:xfrm>
            <a:off x="220294" y="245332"/>
            <a:ext cx="2171961" cy="2182182"/>
          </a:xfrm>
          <a:prstGeom prst="rect">
            <a:avLst/>
          </a:prstGeom>
        </p:spPr>
      </p:pic>
    </p:spTree>
    <p:extLst>
      <p:ext uri="{BB962C8B-B14F-4D97-AF65-F5344CB8AC3E}">
        <p14:creationId xmlns:p14="http://schemas.microsoft.com/office/powerpoint/2010/main" val="3511572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E3F69-F51D-0D01-A10A-751918211981}"/>
              </a:ext>
            </a:extLst>
          </p:cNvPr>
          <p:cNvSpPr>
            <a:spLocks noGrp="1"/>
          </p:cNvSpPr>
          <p:nvPr>
            <p:ph type="title"/>
          </p:nvPr>
        </p:nvSpPr>
        <p:spPr>
          <a:xfrm>
            <a:off x="576943" y="310697"/>
            <a:ext cx="10515600" cy="1325563"/>
          </a:xfrm>
        </p:spPr>
        <p:txBody>
          <a:bodyPr>
            <a:normAutofit/>
          </a:bodyPr>
          <a:lstStyle/>
          <a:p>
            <a:r>
              <a:rPr lang="fr-FR" sz="4300" b="1" kern="100" dirty="0">
                <a:solidFill>
                  <a:srgbClr val="E45164"/>
                </a:solidFill>
                <a:cs typeface="Times New Roman" panose="02020603050405020304" pitchFamily="18" charset="0"/>
              </a:rPr>
              <a:t>Puis-je utiliser ces vidéos ?</a:t>
            </a:r>
          </a:p>
        </p:txBody>
      </p:sp>
      <p:pic>
        <p:nvPicPr>
          <p:cNvPr id="5" name="Image 4" descr="Une image contenant dessin humoristique, personne, dessin, texte&#10;&#10;Le contenu généré par l’IA peut être incorrect.">
            <a:extLst>
              <a:ext uri="{FF2B5EF4-FFF2-40B4-BE49-F238E27FC236}">
                <a16:creationId xmlns:a16="http://schemas.microsoft.com/office/drawing/2014/main" id="{6707E729-25CE-2C0C-A955-04D7E944033D}"/>
              </a:ext>
            </a:extLst>
          </p:cNvPr>
          <p:cNvPicPr>
            <a:picLocks noChangeAspect="1"/>
          </p:cNvPicPr>
          <p:nvPr/>
        </p:nvPicPr>
        <p:blipFill>
          <a:blip r:embed="rId3"/>
          <a:stretch>
            <a:fillRect/>
          </a:stretch>
        </p:blipFill>
        <p:spPr>
          <a:xfrm>
            <a:off x="1750917" y="1738377"/>
            <a:ext cx="4101244" cy="3675754"/>
          </a:xfrm>
          <a:prstGeom prst="rect">
            <a:avLst/>
          </a:prstGeom>
        </p:spPr>
      </p:pic>
      <p:pic>
        <p:nvPicPr>
          <p:cNvPr id="7" name="Image 6" descr="Une image contenant mur, habits, intérieur, personne&#10;&#10;Le contenu généré par l’IA peut être incorrect.">
            <a:extLst>
              <a:ext uri="{FF2B5EF4-FFF2-40B4-BE49-F238E27FC236}">
                <a16:creationId xmlns:a16="http://schemas.microsoft.com/office/drawing/2014/main" id="{5497B6AC-105C-A0BC-8007-0BCCDFD23969}"/>
              </a:ext>
            </a:extLst>
          </p:cNvPr>
          <p:cNvPicPr>
            <a:picLocks noChangeAspect="1"/>
          </p:cNvPicPr>
          <p:nvPr/>
        </p:nvPicPr>
        <p:blipFill>
          <a:blip r:embed="rId4"/>
          <a:stretch>
            <a:fillRect/>
          </a:stretch>
        </p:blipFill>
        <p:spPr>
          <a:xfrm>
            <a:off x="7118326" y="1687973"/>
            <a:ext cx="3940536" cy="3235938"/>
          </a:xfrm>
          <a:prstGeom prst="rect">
            <a:avLst/>
          </a:prstGeom>
        </p:spPr>
      </p:pic>
      <p:sp>
        <p:nvSpPr>
          <p:cNvPr id="3" name="ZoneTexte 2">
            <a:extLst>
              <a:ext uri="{FF2B5EF4-FFF2-40B4-BE49-F238E27FC236}">
                <a16:creationId xmlns:a16="http://schemas.microsoft.com/office/drawing/2014/main" id="{12F3D6DC-68A9-A863-EAC3-583D3ACAFEE0}"/>
              </a:ext>
            </a:extLst>
          </p:cNvPr>
          <p:cNvSpPr txBox="1"/>
          <p:nvPr/>
        </p:nvSpPr>
        <p:spPr>
          <a:xfrm>
            <a:off x="2939143" y="5671457"/>
            <a:ext cx="1240971" cy="400110"/>
          </a:xfrm>
          <a:prstGeom prst="rect">
            <a:avLst/>
          </a:prstGeom>
          <a:noFill/>
          <a:ln>
            <a:solidFill>
              <a:schemeClr val="tx1"/>
            </a:solidFill>
          </a:ln>
        </p:spPr>
        <p:txBody>
          <a:bodyPr wrap="square" rtlCol="0">
            <a:spAutoFit/>
          </a:bodyPr>
          <a:lstStyle/>
          <a:p>
            <a:pPr algn="ctr"/>
            <a:r>
              <a:rPr lang="fr-FR" sz="2000" b="1" dirty="0"/>
              <a:t>LUMNI</a:t>
            </a:r>
          </a:p>
        </p:txBody>
      </p:sp>
      <p:sp>
        <p:nvSpPr>
          <p:cNvPr id="4" name="ZoneTexte 3">
            <a:extLst>
              <a:ext uri="{FF2B5EF4-FFF2-40B4-BE49-F238E27FC236}">
                <a16:creationId xmlns:a16="http://schemas.microsoft.com/office/drawing/2014/main" id="{0C4FEF9C-44F4-CB1B-5CFB-EF3D41FF1C79}"/>
              </a:ext>
            </a:extLst>
          </p:cNvPr>
          <p:cNvSpPr txBox="1"/>
          <p:nvPr/>
        </p:nvSpPr>
        <p:spPr>
          <a:xfrm>
            <a:off x="8534400" y="5573486"/>
            <a:ext cx="1240971" cy="400110"/>
          </a:xfrm>
          <a:prstGeom prst="rect">
            <a:avLst/>
          </a:prstGeom>
          <a:noFill/>
          <a:ln>
            <a:solidFill>
              <a:schemeClr val="tx1"/>
            </a:solidFill>
          </a:ln>
        </p:spPr>
        <p:txBody>
          <a:bodyPr wrap="square" rtlCol="0">
            <a:spAutoFit/>
          </a:bodyPr>
          <a:lstStyle/>
          <a:p>
            <a:pPr algn="ctr"/>
            <a:r>
              <a:rPr lang="fr-FR" sz="2000" b="1" dirty="0"/>
              <a:t>ARTE</a:t>
            </a:r>
          </a:p>
        </p:txBody>
      </p:sp>
    </p:spTree>
    <p:extLst>
      <p:ext uri="{BB962C8B-B14F-4D97-AF65-F5344CB8AC3E}">
        <p14:creationId xmlns:p14="http://schemas.microsoft.com/office/powerpoint/2010/main" val="4160148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65969C-67EA-0B1E-E147-1D878A3F87CB}"/>
              </a:ext>
            </a:extLst>
          </p:cNvPr>
          <p:cNvSpPr>
            <a:spLocks noGrp="1"/>
          </p:cNvSpPr>
          <p:nvPr>
            <p:ph type="title"/>
          </p:nvPr>
        </p:nvSpPr>
        <p:spPr/>
        <p:txBody>
          <a:bodyPr/>
          <a:lstStyle/>
          <a:p>
            <a:r>
              <a:rPr lang="fr-FR" sz="4300" b="1" kern="100" dirty="0">
                <a:solidFill>
                  <a:srgbClr val="E45164"/>
                </a:solidFill>
                <a:cs typeface="Times New Roman" panose="02020603050405020304" pitchFamily="18" charset="0"/>
              </a:rPr>
              <a:t>CGU </a:t>
            </a:r>
            <a:r>
              <a:rPr lang="fr-FR" sz="4300" b="1" kern="100" dirty="0" err="1">
                <a:solidFill>
                  <a:srgbClr val="E45164"/>
                </a:solidFill>
                <a:cs typeface="Times New Roman" panose="02020603050405020304" pitchFamily="18" charset="0"/>
              </a:rPr>
              <a:t>Lumni</a:t>
            </a:r>
            <a:endParaRPr lang="fr-FR" sz="4300" b="1" kern="100" dirty="0">
              <a:solidFill>
                <a:srgbClr val="E45164"/>
              </a:solidFill>
              <a:cs typeface="Times New Roman" panose="02020603050405020304" pitchFamily="18" charset="0"/>
            </a:endParaRPr>
          </a:p>
        </p:txBody>
      </p:sp>
      <p:pic>
        <p:nvPicPr>
          <p:cNvPr id="5" name="Image 4">
            <a:extLst>
              <a:ext uri="{FF2B5EF4-FFF2-40B4-BE49-F238E27FC236}">
                <a16:creationId xmlns:a16="http://schemas.microsoft.com/office/drawing/2014/main" id="{AEBDC575-B733-3A4E-1199-7B4887BBED63}"/>
              </a:ext>
            </a:extLst>
          </p:cNvPr>
          <p:cNvPicPr>
            <a:picLocks noChangeAspect="1"/>
          </p:cNvPicPr>
          <p:nvPr/>
        </p:nvPicPr>
        <p:blipFill>
          <a:blip r:embed="rId2"/>
          <a:stretch>
            <a:fillRect/>
          </a:stretch>
        </p:blipFill>
        <p:spPr>
          <a:xfrm>
            <a:off x="392417" y="1990165"/>
            <a:ext cx="11428487" cy="2883049"/>
          </a:xfrm>
          <a:prstGeom prst="rect">
            <a:avLst/>
          </a:prstGeom>
        </p:spPr>
      </p:pic>
    </p:spTree>
    <p:extLst>
      <p:ext uri="{BB962C8B-B14F-4D97-AF65-F5344CB8AC3E}">
        <p14:creationId xmlns:p14="http://schemas.microsoft.com/office/powerpoint/2010/main" val="987187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44"/>
        <p:cNvGrpSpPr/>
        <p:nvPr/>
      </p:nvGrpSpPr>
      <p:grpSpPr>
        <a:xfrm>
          <a:off x="0" y="0"/>
          <a:ext cx="0" cy="0"/>
          <a:chOff x="0" y="0"/>
          <a:chExt cx="0" cy="0"/>
        </a:xfrm>
      </p:grpSpPr>
      <p:sp>
        <p:nvSpPr>
          <p:cNvPr id="245" name="Google Shape;245;p40"/>
          <p:cNvSpPr txBox="1"/>
          <p:nvPr/>
        </p:nvSpPr>
        <p:spPr>
          <a:xfrm>
            <a:off x="1904290" y="143460"/>
            <a:ext cx="8224800" cy="1434600"/>
          </a:xfrm>
          <a:prstGeom prst="rect">
            <a:avLst/>
          </a:prstGeom>
          <a:noFill/>
          <a:ln>
            <a:noFill/>
          </a:ln>
        </p:spPr>
        <p:txBody>
          <a:bodyPr spcFirstLastPara="1" wrap="square" lIns="90000" tIns="46800" rIns="90000" bIns="46800" anchor="ctr" anchorCtr="0">
            <a:noAutofit/>
          </a:bodyPr>
          <a:lstStyle/>
          <a:p>
            <a:pPr>
              <a:lnSpc>
                <a:spcPct val="90000"/>
              </a:lnSpc>
              <a:spcBef>
                <a:spcPct val="0"/>
              </a:spcBef>
              <a:buClr>
                <a:srgbClr val="000000"/>
              </a:buClr>
              <a:buSzPts val="4400"/>
            </a:pPr>
            <a:r>
              <a:rPr lang="fr-FR" sz="4300" b="1" kern="100" dirty="0">
                <a:solidFill>
                  <a:srgbClr val="E45164"/>
                </a:solidFill>
                <a:latin typeface="+mj-lt"/>
                <a:ea typeface="+mj-ea"/>
                <a:cs typeface="Times New Roman" panose="02020603050405020304" pitchFamily="18" charset="0"/>
              </a:rPr>
              <a:t>Petit Quizz</a:t>
            </a:r>
            <a:endParaRPr sz="4300" b="1" kern="100" dirty="0">
              <a:solidFill>
                <a:srgbClr val="E45164"/>
              </a:solidFill>
              <a:latin typeface="+mj-lt"/>
              <a:ea typeface="+mj-ea"/>
              <a:cs typeface="Times New Roman" panose="02020603050405020304" pitchFamily="18" charset="0"/>
            </a:endParaRPr>
          </a:p>
        </p:txBody>
      </p:sp>
      <p:sp>
        <p:nvSpPr>
          <p:cNvPr id="246" name="Google Shape;246;p40"/>
          <p:cNvSpPr txBox="1"/>
          <p:nvPr/>
        </p:nvSpPr>
        <p:spPr>
          <a:xfrm>
            <a:off x="2064000" y="1260000"/>
            <a:ext cx="8224920" cy="5092200"/>
          </a:xfrm>
          <a:prstGeom prst="rect">
            <a:avLst/>
          </a:prstGeom>
          <a:noFill/>
          <a:ln>
            <a:noFill/>
          </a:ln>
        </p:spPr>
        <p:txBody>
          <a:bodyPr spcFirstLastPara="1" wrap="square" lIns="90000" tIns="46800" rIns="90000" bIns="46800" anchor="t" anchorCtr="0">
            <a:noAutofit/>
          </a:bodyPr>
          <a:lstStyle/>
          <a:p>
            <a:pPr>
              <a:buClr>
                <a:srgbClr val="000000"/>
              </a:buClr>
              <a:buSzPts val="3200"/>
            </a:pPr>
            <a:endParaRPr sz="3200" dirty="0">
              <a:solidFill>
                <a:srgbClr val="000000"/>
              </a:solidFill>
              <a:latin typeface="Arial"/>
              <a:ea typeface="Arial"/>
              <a:cs typeface="Arial"/>
              <a:sym typeface="Arial"/>
            </a:endParaRPr>
          </a:p>
          <a:p>
            <a:pPr marL="457200" indent="-381000">
              <a:buClr>
                <a:srgbClr val="000000"/>
              </a:buClr>
              <a:buSzPts val="2400"/>
              <a:buFont typeface="Arial"/>
              <a:buChar char="➔"/>
            </a:pPr>
            <a:r>
              <a:rPr lang="fr-FR" sz="2400" b="1" dirty="0">
                <a:solidFill>
                  <a:srgbClr val="000000"/>
                </a:solidFill>
                <a:latin typeface="Arial"/>
                <a:ea typeface="Arial"/>
                <a:cs typeface="Arial"/>
                <a:sym typeface="Arial"/>
              </a:rPr>
              <a:t>Puis-je diffuser un extrait d’un DVD que j’ai acheté dans le commerce ?</a:t>
            </a:r>
            <a:endParaRPr sz="3200" dirty="0">
              <a:solidFill>
                <a:srgbClr val="000000"/>
              </a:solidFill>
              <a:latin typeface="Arial"/>
              <a:ea typeface="Arial"/>
              <a:cs typeface="Arial"/>
              <a:sym typeface="Arial"/>
            </a:endParaRPr>
          </a:p>
          <a:p>
            <a:pPr marL="457200" indent="-381000">
              <a:buClr>
                <a:srgbClr val="000000"/>
              </a:buClr>
              <a:buSzPts val="2400"/>
              <a:buFont typeface="Arial"/>
              <a:buChar char="➔"/>
            </a:pPr>
            <a:r>
              <a:rPr lang="fr-FR" sz="2400" b="1" dirty="0">
                <a:solidFill>
                  <a:srgbClr val="000000"/>
                </a:solidFill>
                <a:latin typeface="Arial"/>
                <a:ea typeface="Arial"/>
                <a:cs typeface="Arial"/>
                <a:sym typeface="Arial"/>
              </a:rPr>
              <a:t>Puis-je utiliser les replays des </a:t>
            </a:r>
            <a:r>
              <a:rPr lang="fr-FR" sz="2400" b="1" dirty="0"/>
              <a:t>chaînes</a:t>
            </a:r>
            <a:r>
              <a:rPr lang="fr-FR" sz="2400" b="1" dirty="0">
                <a:solidFill>
                  <a:srgbClr val="000000"/>
                </a:solidFill>
                <a:latin typeface="Arial"/>
                <a:ea typeface="Arial"/>
                <a:cs typeface="Arial"/>
                <a:sym typeface="Arial"/>
              </a:rPr>
              <a:t> </a:t>
            </a:r>
            <a:r>
              <a:rPr lang="fr-FR" sz="2400" b="1" dirty="0"/>
              <a:t>TNT gratuites</a:t>
            </a:r>
            <a:r>
              <a:rPr lang="fr-FR" sz="2400" b="1" dirty="0">
                <a:solidFill>
                  <a:srgbClr val="000000"/>
                </a:solidFill>
                <a:latin typeface="Arial"/>
                <a:ea typeface="Arial"/>
                <a:cs typeface="Arial"/>
                <a:sym typeface="Arial"/>
              </a:rPr>
              <a:t> pour une diffusion en classe ?</a:t>
            </a:r>
            <a:endParaRPr sz="3200" dirty="0">
              <a:solidFill>
                <a:srgbClr val="000000"/>
              </a:solidFill>
              <a:latin typeface="Arial"/>
              <a:ea typeface="Arial"/>
              <a:cs typeface="Arial"/>
              <a:sym typeface="Arial"/>
            </a:endParaRPr>
          </a:p>
          <a:p>
            <a:pPr marL="457200" indent="-381000">
              <a:buClr>
                <a:srgbClr val="000000"/>
              </a:buClr>
              <a:buSzPts val="2400"/>
              <a:buFont typeface="Arial"/>
              <a:buChar char="➔"/>
            </a:pPr>
            <a:r>
              <a:rPr lang="fr-FR" sz="2400" b="1" dirty="0">
                <a:solidFill>
                  <a:srgbClr val="000000"/>
                </a:solidFill>
                <a:latin typeface="Arial"/>
                <a:ea typeface="Arial"/>
                <a:cs typeface="Arial"/>
                <a:sym typeface="Arial"/>
              </a:rPr>
              <a:t>Puis-je diffuser une publicité ?</a:t>
            </a:r>
            <a:endParaRPr sz="3200" dirty="0">
              <a:solidFill>
                <a:srgbClr val="000000"/>
              </a:solidFill>
              <a:latin typeface="Arial"/>
              <a:ea typeface="Arial"/>
              <a:cs typeface="Arial"/>
              <a:sym typeface="Arial"/>
            </a:endParaRPr>
          </a:p>
          <a:p>
            <a:pPr marL="457200" indent="-381000">
              <a:buClr>
                <a:srgbClr val="000000"/>
              </a:buClr>
              <a:buSzPts val="2400"/>
              <a:buFont typeface="Arial"/>
              <a:buChar char="➔"/>
            </a:pPr>
            <a:r>
              <a:rPr lang="fr-FR" sz="2400" b="1" dirty="0">
                <a:solidFill>
                  <a:srgbClr val="000000"/>
                </a:solidFill>
                <a:latin typeface="Arial"/>
                <a:ea typeface="Arial"/>
                <a:cs typeface="Arial"/>
                <a:sym typeface="Arial"/>
              </a:rPr>
              <a:t>Qu’en est-il pour un podcast de radio ?</a:t>
            </a:r>
            <a:endParaRPr sz="3200" dirty="0">
              <a:solidFill>
                <a:srgbClr val="000000"/>
              </a:solidFill>
              <a:latin typeface="Arial"/>
              <a:ea typeface="Arial"/>
              <a:cs typeface="Arial"/>
              <a:sym typeface="Arial"/>
            </a:endParaRPr>
          </a:p>
          <a:p>
            <a:pPr marL="457200" indent="-381000">
              <a:buClr>
                <a:srgbClr val="000000"/>
              </a:buClr>
              <a:buSzPts val="2400"/>
              <a:buFont typeface="Arial"/>
              <a:buChar char="➔"/>
            </a:pPr>
            <a:r>
              <a:rPr lang="fr-FR" sz="2400" b="1" dirty="0">
                <a:solidFill>
                  <a:srgbClr val="000000"/>
                </a:solidFill>
                <a:latin typeface="Arial"/>
                <a:ea typeface="Arial"/>
                <a:cs typeface="Arial"/>
                <a:sym typeface="Arial"/>
              </a:rPr>
              <a:t>Puis-je utiliser un extrait d’une chanson pour illustrer une présentation numérique ?</a:t>
            </a:r>
            <a:endParaRPr sz="3200" dirty="0">
              <a:solidFill>
                <a:srgbClr val="000000"/>
              </a:solidFill>
              <a:latin typeface="Arial"/>
              <a:ea typeface="Arial"/>
              <a:cs typeface="Arial"/>
              <a:sym typeface="Arial"/>
            </a:endParaRPr>
          </a:p>
          <a:p>
            <a:pPr marL="457200" indent="-381000">
              <a:buClr>
                <a:srgbClr val="000000"/>
              </a:buClr>
              <a:buSzPts val="2400"/>
              <a:buFont typeface="Arial"/>
              <a:buChar char="➔"/>
            </a:pPr>
            <a:r>
              <a:rPr lang="fr-FR" sz="2400" b="1" dirty="0">
                <a:solidFill>
                  <a:srgbClr val="000000"/>
                </a:solidFill>
                <a:latin typeface="Arial"/>
                <a:ea typeface="Arial"/>
                <a:cs typeface="Arial"/>
                <a:sym typeface="Arial"/>
              </a:rPr>
              <a:t>Puis je diffuser une playlist (type Deezer) au sein de l’établissement puisqu’ elle est disponible gratuitement en ligne ?</a:t>
            </a:r>
            <a:endParaRPr sz="3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4534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Une image contenant texte, Police, capture d’écran, ligne&#10;&#10;Le contenu généré par l’IA peut être incorrect.">
            <a:extLst>
              <a:ext uri="{FF2B5EF4-FFF2-40B4-BE49-F238E27FC236}">
                <a16:creationId xmlns:a16="http://schemas.microsoft.com/office/drawing/2014/main" id="{27C56F6C-B2DE-4266-2AC9-DF9038DAF006}"/>
              </a:ext>
            </a:extLst>
          </p:cNvPr>
          <p:cNvPicPr>
            <a:picLocks noChangeAspect="1"/>
          </p:cNvPicPr>
          <p:nvPr/>
        </p:nvPicPr>
        <p:blipFill>
          <a:blip r:embed="rId2"/>
          <a:stretch>
            <a:fillRect/>
          </a:stretch>
        </p:blipFill>
        <p:spPr>
          <a:xfrm>
            <a:off x="618053" y="2114284"/>
            <a:ext cx="10926500" cy="1360498"/>
          </a:xfrm>
          <a:prstGeom prst="rect">
            <a:avLst/>
          </a:prstGeom>
          <a:ln>
            <a:solidFill>
              <a:srgbClr val="FF0000"/>
            </a:solidFill>
          </a:ln>
        </p:spPr>
      </p:pic>
      <p:sp>
        <p:nvSpPr>
          <p:cNvPr id="7" name="ZoneTexte 6">
            <a:extLst>
              <a:ext uri="{FF2B5EF4-FFF2-40B4-BE49-F238E27FC236}">
                <a16:creationId xmlns:a16="http://schemas.microsoft.com/office/drawing/2014/main" id="{B80F680D-127C-FD4C-4620-6405EFE8681E}"/>
              </a:ext>
            </a:extLst>
          </p:cNvPr>
          <p:cNvSpPr txBox="1"/>
          <p:nvPr/>
        </p:nvSpPr>
        <p:spPr>
          <a:xfrm>
            <a:off x="649045" y="804640"/>
            <a:ext cx="6096000" cy="482633"/>
          </a:xfrm>
          <a:prstGeom prst="rect">
            <a:avLst/>
          </a:prstGeom>
          <a:noFill/>
        </p:spPr>
        <p:txBody>
          <a:bodyPr wrap="square">
            <a:spAutoFit/>
          </a:bodyPr>
          <a:lstStyle/>
          <a:p>
            <a:pPr>
              <a:lnSpc>
                <a:spcPct val="90000"/>
              </a:lnSpc>
              <a:spcBef>
                <a:spcPct val="0"/>
              </a:spcBef>
              <a:buClr>
                <a:srgbClr val="000000"/>
              </a:buClr>
              <a:buSzPts val="4400"/>
            </a:pPr>
            <a:r>
              <a:rPr lang="fr-FR" sz="2800" b="1" kern="100" dirty="0" err="1">
                <a:solidFill>
                  <a:srgbClr val="E45164"/>
                </a:solidFill>
                <a:latin typeface="+mj-lt"/>
                <a:ea typeface="+mj-ea"/>
                <a:cs typeface="Times New Roman" panose="02020603050405020304" pitchFamily="18" charset="0"/>
              </a:rPr>
              <a:t>Etre</a:t>
            </a:r>
            <a:r>
              <a:rPr lang="fr-FR" sz="2800" b="1" kern="100" dirty="0">
                <a:solidFill>
                  <a:srgbClr val="E45164"/>
                </a:solidFill>
                <a:latin typeface="+mj-lt"/>
                <a:ea typeface="+mj-ea"/>
                <a:cs typeface="Times New Roman" panose="02020603050405020304" pitchFamily="18" charset="0"/>
              </a:rPr>
              <a:t> attentif au droit d’auteur…..</a:t>
            </a:r>
          </a:p>
        </p:txBody>
      </p:sp>
      <p:sp>
        <p:nvSpPr>
          <p:cNvPr id="9" name="ZoneTexte 8">
            <a:extLst>
              <a:ext uri="{FF2B5EF4-FFF2-40B4-BE49-F238E27FC236}">
                <a16:creationId xmlns:a16="http://schemas.microsoft.com/office/drawing/2014/main" id="{866AAE40-7384-3EF7-2D29-AF9E838FAA6B}"/>
              </a:ext>
            </a:extLst>
          </p:cNvPr>
          <p:cNvSpPr txBox="1"/>
          <p:nvPr/>
        </p:nvSpPr>
        <p:spPr>
          <a:xfrm>
            <a:off x="473336" y="1441525"/>
            <a:ext cx="11037346" cy="4401205"/>
          </a:xfrm>
          <a:prstGeom prst="rect">
            <a:avLst/>
          </a:prstGeom>
          <a:noFill/>
        </p:spPr>
        <p:txBody>
          <a:bodyPr wrap="square" rtlCol="0">
            <a:spAutoFit/>
          </a:bodyPr>
          <a:lstStyle/>
          <a:p>
            <a:pPr marL="342900" indent="-342900">
              <a:buAutoNum type="arabicParenR"/>
            </a:pPr>
            <a:r>
              <a:rPr lang="fr-FR" sz="2800" dirty="0"/>
              <a:t>L’accès n’est pas l’usage</a:t>
            </a:r>
          </a:p>
          <a:p>
            <a:endParaRPr lang="fr-FR" sz="2800" dirty="0"/>
          </a:p>
          <a:p>
            <a:endParaRPr lang="fr-FR" sz="2800" dirty="0"/>
          </a:p>
          <a:p>
            <a:endParaRPr lang="fr-FR" sz="2800" dirty="0"/>
          </a:p>
          <a:p>
            <a:endParaRPr lang="fr-FR" sz="2800" dirty="0"/>
          </a:p>
          <a:p>
            <a:r>
              <a:rPr lang="fr-FR" sz="2800" dirty="0"/>
              <a:t>2) L’élève est un auteur comme les autres !</a:t>
            </a:r>
          </a:p>
          <a:p>
            <a:pPr marL="342900" indent="-342900">
              <a:buAutoNum type="arabicParenR"/>
            </a:pPr>
            <a:endParaRPr lang="fr-FR" sz="2800" dirty="0"/>
          </a:p>
          <a:p>
            <a:endParaRPr lang="fr-FR" sz="2800" dirty="0"/>
          </a:p>
          <a:p>
            <a:r>
              <a:rPr lang="fr-FR" sz="2800" dirty="0"/>
              <a:t>3) Vous n’avez qu’un droit moral sur votre travail pédagogique utilisé en classe</a:t>
            </a:r>
          </a:p>
        </p:txBody>
      </p:sp>
    </p:spTree>
    <p:extLst>
      <p:ext uri="{BB962C8B-B14F-4D97-AF65-F5344CB8AC3E}">
        <p14:creationId xmlns:p14="http://schemas.microsoft.com/office/powerpoint/2010/main" val="1669420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oogle Shape;210;p34">
            <a:extLst>
              <a:ext uri="{FF2B5EF4-FFF2-40B4-BE49-F238E27FC236}">
                <a16:creationId xmlns:a16="http://schemas.microsoft.com/office/drawing/2014/main" id="{9770D430-EE96-6421-F3F1-7AEDB8B95E55}"/>
              </a:ext>
            </a:extLst>
          </p:cNvPr>
          <p:cNvPicPr preferRelativeResize="0"/>
          <p:nvPr/>
        </p:nvPicPr>
        <p:blipFill>
          <a:blip r:embed="rId2">
            <a:alphaModFix/>
          </a:blip>
          <a:stretch>
            <a:fillRect/>
          </a:stretch>
        </p:blipFill>
        <p:spPr>
          <a:xfrm>
            <a:off x="997527" y="162631"/>
            <a:ext cx="10196945" cy="6532738"/>
          </a:xfrm>
          <a:prstGeom prst="rect">
            <a:avLst/>
          </a:prstGeom>
          <a:noFill/>
          <a:ln>
            <a:noFill/>
          </a:ln>
        </p:spPr>
      </p:pic>
      <p:sp>
        <p:nvSpPr>
          <p:cNvPr id="4" name="ZoneTexte 3">
            <a:extLst>
              <a:ext uri="{FF2B5EF4-FFF2-40B4-BE49-F238E27FC236}">
                <a16:creationId xmlns:a16="http://schemas.microsoft.com/office/drawing/2014/main" id="{92CD2DF1-BFE4-BC90-9823-B8B68822077D}"/>
              </a:ext>
            </a:extLst>
          </p:cNvPr>
          <p:cNvSpPr txBox="1"/>
          <p:nvPr/>
        </p:nvSpPr>
        <p:spPr>
          <a:xfrm>
            <a:off x="8186057" y="6270563"/>
            <a:ext cx="3156857" cy="369332"/>
          </a:xfrm>
          <a:prstGeom prst="rect">
            <a:avLst/>
          </a:prstGeom>
          <a:noFill/>
        </p:spPr>
        <p:txBody>
          <a:bodyPr wrap="square">
            <a:spAutoFit/>
          </a:bodyPr>
          <a:lstStyle/>
          <a:p>
            <a:r>
              <a:rPr lang="fr-FR" b="0" i="0" dirty="0">
                <a:solidFill>
                  <a:schemeClr val="bg1"/>
                </a:solidFill>
                <a:effectLst/>
                <a:latin typeface="Arial" panose="020B0604020202020204" pitchFamily="34" charset="0"/>
              </a:rPr>
              <a:t>© </a:t>
            </a:r>
            <a:r>
              <a:rPr lang="fr-FR" b="1" i="0" dirty="0">
                <a:solidFill>
                  <a:schemeClr val="bg1"/>
                </a:solidFill>
                <a:effectLst/>
                <a:latin typeface="Arial" panose="020B0604020202020204" pitchFamily="34" charset="0"/>
              </a:rPr>
              <a:t>FABRIS</a:t>
            </a:r>
            <a:r>
              <a:rPr lang="fr-FR" b="0" i="0" dirty="0">
                <a:solidFill>
                  <a:schemeClr val="bg1"/>
                </a:solidFill>
                <a:effectLst/>
                <a:latin typeface="Arial" panose="020B0604020202020204" pitchFamily="34" charset="0"/>
              </a:rPr>
              <a:t> PHOTOGRAPHY</a:t>
            </a:r>
            <a:r>
              <a:rPr lang="fr-FR" b="0" i="0" dirty="0">
                <a:solidFill>
                  <a:srgbClr val="474747"/>
                </a:solidFill>
                <a:effectLst/>
                <a:latin typeface="Arial" panose="020B0604020202020204" pitchFamily="34" charset="0"/>
              </a:rPr>
              <a:t>.</a:t>
            </a:r>
            <a:endParaRPr lang="fr-FR" dirty="0"/>
          </a:p>
        </p:txBody>
      </p:sp>
    </p:spTree>
    <p:extLst>
      <p:ext uri="{BB962C8B-B14F-4D97-AF65-F5344CB8AC3E}">
        <p14:creationId xmlns:p14="http://schemas.microsoft.com/office/powerpoint/2010/main" val="845006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3E3535-7391-8FBA-5C87-DD21B17C612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499CD63-A827-5F54-BB49-0DE29CDC55D0}"/>
              </a:ext>
            </a:extLst>
          </p:cNvPr>
          <p:cNvPicPr>
            <a:picLocks noChangeAspect="1"/>
          </p:cNvPicPr>
          <p:nvPr/>
        </p:nvPicPr>
        <p:blipFill>
          <a:blip r:embed="rId2"/>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E1A84787-14A1-1AC5-A50E-905055DE8E90}"/>
              </a:ext>
            </a:extLst>
          </p:cNvPr>
          <p:cNvSpPr>
            <a:spLocks noGrp="1"/>
          </p:cNvSpPr>
          <p:nvPr>
            <p:ph type="title"/>
          </p:nvPr>
        </p:nvSpPr>
        <p:spPr>
          <a:xfrm>
            <a:off x="2356447" y="2743201"/>
            <a:ext cx="7479107" cy="1649041"/>
          </a:xfrm>
        </p:spPr>
        <p:txBody>
          <a:bodyPr/>
          <a:lstStyle/>
          <a:p>
            <a:pPr>
              <a:lnSpc>
                <a:spcPct val="115000"/>
              </a:lnSpc>
              <a:spcAft>
                <a:spcPts val="800"/>
              </a:spcAft>
              <a:buSzPts val="1000"/>
              <a:tabLst>
                <a:tab pos="457200" algn="l"/>
              </a:tabLst>
            </a:pPr>
            <a:r>
              <a:rPr lang="fr-FR" sz="4800" b="1" kern="100" dirty="0">
                <a:latin typeface="+mj-lt"/>
                <a:ea typeface="Aptos" panose="020B0004020202020204" pitchFamily="34" charset="0"/>
                <a:cs typeface="Times New Roman" panose="02020603050405020304" pitchFamily="18" charset="0"/>
              </a:rPr>
              <a:t>L’EMI, outil d’une éducation à la citoyenneté numérique</a:t>
            </a:r>
            <a:endParaRPr lang="fr-FR" sz="4800"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65338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F65C43-3595-9954-0928-0C79163E891F}"/>
              </a:ext>
            </a:extLst>
          </p:cNvPr>
          <p:cNvSpPr/>
          <p:nvPr/>
        </p:nvSpPr>
        <p:spPr>
          <a:xfrm>
            <a:off x="238182" y="260689"/>
            <a:ext cx="9830975" cy="1027262"/>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r>
              <a:rPr lang="fr-FR" sz="4800" b="1" kern="100" dirty="0">
                <a:solidFill>
                  <a:srgbClr val="E45164"/>
                </a:solidFill>
                <a:latin typeface="+mj-lt"/>
                <a:cs typeface="Times New Roman" panose="02020603050405020304" pitchFamily="18" charset="0"/>
              </a:rPr>
              <a:t>Les 5 lois de l’EMI (UNESCO, 2012)</a:t>
            </a:r>
          </a:p>
        </p:txBody>
      </p:sp>
      <p:sp>
        <p:nvSpPr>
          <p:cNvPr id="5" name="Rectangle : coins arrondis 4">
            <a:extLst>
              <a:ext uri="{FF2B5EF4-FFF2-40B4-BE49-F238E27FC236}">
                <a16:creationId xmlns:a16="http://schemas.microsoft.com/office/drawing/2014/main" id="{C1900306-8F58-1FEB-B34E-A1C703B129E9}"/>
              </a:ext>
            </a:extLst>
          </p:cNvPr>
          <p:cNvSpPr/>
          <p:nvPr/>
        </p:nvSpPr>
        <p:spPr>
          <a:xfrm>
            <a:off x="6972265" y="4064792"/>
            <a:ext cx="1652358" cy="1461754"/>
          </a:xfrm>
          <a:prstGeom prst="roundRect">
            <a:avLst>
              <a:gd name="adj" fmla="val 16650"/>
            </a:avLst>
          </a:prstGeom>
          <a:solidFill>
            <a:srgbClr val="1E4C75"/>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pPr algn="ctr"/>
            <a:endParaRPr lang="fr-FR"/>
          </a:p>
        </p:txBody>
      </p:sp>
      <p:sp>
        <p:nvSpPr>
          <p:cNvPr id="6" name="Rectangle : coins arrondis 5">
            <a:extLst>
              <a:ext uri="{FF2B5EF4-FFF2-40B4-BE49-F238E27FC236}">
                <a16:creationId xmlns:a16="http://schemas.microsoft.com/office/drawing/2014/main" id="{295C4052-87B1-7C1A-B165-D78482BE4D97}"/>
              </a:ext>
            </a:extLst>
          </p:cNvPr>
          <p:cNvSpPr/>
          <p:nvPr/>
        </p:nvSpPr>
        <p:spPr>
          <a:xfrm>
            <a:off x="8957941" y="1411605"/>
            <a:ext cx="1516656" cy="1416872"/>
          </a:xfrm>
          <a:prstGeom prst="roundRect">
            <a:avLst>
              <a:gd name="adj" fmla="val 16650"/>
            </a:avLst>
          </a:prstGeom>
          <a:solidFill>
            <a:srgbClr val="9CC3E5"/>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pPr algn="ctr"/>
            <a:endParaRPr lang="fr-FR"/>
          </a:p>
        </p:txBody>
      </p:sp>
      <p:sp>
        <p:nvSpPr>
          <p:cNvPr id="7" name="Rectangle 6">
            <a:extLst>
              <a:ext uri="{FF2B5EF4-FFF2-40B4-BE49-F238E27FC236}">
                <a16:creationId xmlns:a16="http://schemas.microsoft.com/office/drawing/2014/main" id="{2AB507EC-96CC-5089-DD91-422C8CAE7AE1}"/>
              </a:ext>
            </a:extLst>
          </p:cNvPr>
          <p:cNvSpPr/>
          <p:nvPr/>
        </p:nvSpPr>
        <p:spPr>
          <a:xfrm>
            <a:off x="379132" y="2968838"/>
            <a:ext cx="1984667" cy="920324"/>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200">
                <a:solidFill>
                  <a:srgbClr val="000000"/>
                </a:solidFill>
                <a:latin typeface="Tahoma" panose="020B0604030504040204" pitchFamily="34" charset="0"/>
                <a:ea typeface="Tahoma" panose="020B0604030504040204" pitchFamily="34" charset="0"/>
              </a:rPr>
              <a:t>L'information est destinée à être utilisée au service de l'engagement critique des citoyens et du DD</a:t>
            </a:r>
          </a:p>
        </p:txBody>
      </p:sp>
      <p:sp>
        <p:nvSpPr>
          <p:cNvPr id="8" name="Rectangle 7">
            <a:extLst>
              <a:ext uri="{FF2B5EF4-FFF2-40B4-BE49-F238E27FC236}">
                <a16:creationId xmlns:a16="http://schemas.microsoft.com/office/drawing/2014/main" id="{6840920A-AF6A-09C7-CB08-7FD802648AA7}"/>
              </a:ext>
            </a:extLst>
          </p:cNvPr>
          <p:cNvSpPr/>
          <p:nvPr/>
        </p:nvSpPr>
        <p:spPr>
          <a:xfrm>
            <a:off x="2328897" y="5613332"/>
            <a:ext cx="2303736" cy="1008650"/>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200" dirty="0">
                <a:solidFill>
                  <a:srgbClr val="000000"/>
                </a:solidFill>
                <a:latin typeface="Tahoma" panose="020B0604030504040204" pitchFamily="34" charset="0"/>
                <a:ea typeface="Tahoma" panose="020B0604030504040204" pitchFamily="34" charset="0"/>
              </a:rPr>
              <a:t>Chaque citoyen veut comprendre et acquérir des informations, et communiquer, même s'il n'en est pas conscient</a:t>
            </a:r>
          </a:p>
        </p:txBody>
      </p:sp>
      <p:sp>
        <p:nvSpPr>
          <p:cNvPr id="9" name="Rectangle : coins arrondis 8">
            <a:extLst>
              <a:ext uri="{FF2B5EF4-FFF2-40B4-BE49-F238E27FC236}">
                <a16:creationId xmlns:a16="http://schemas.microsoft.com/office/drawing/2014/main" id="{09226854-5856-26B3-2382-5D7AA43BFD14}"/>
              </a:ext>
            </a:extLst>
          </p:cNvPr>
          <p:cNvSpPr/>
          <p:nvPr/>
        </p:nvSpPr>
        <p:spPr>
          <a:xfrm>
            <a:off x="601779" y="1465393"/>
            <a:ext cx="1562158" cy="1446218"/>
          </a:xfrm>
          <a:prstGeom prst="roundRect">
            <a:avLst>
              <a:gd name="adj" fmla="val 16650"/>
            </a:avLst>
          </a:prstGeom>
          <a:solidFill>
            <a:srgbClr val="ED7D3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pPr algn="ctr"/>
            <a:endParaRPr lang="fr-FR"/>
          </a:p>
        </p:txBody>
      </p:sp>
      <p:sp>
        <p:nvSpPr>
          <p:cNvPr id="10" name="Rectangle : coins arrondis 9">
            <a:extLst>
              <a:ext uri="{FF2B5EF4-FFF2-40B4-BE49-F238E27FC236}">
                <a16:creationId xmlns:a16="http://schemas.microsoft.com/office/drawing/2014/main" id="{93C65389-1B72-D015-6558-2A8C2FCF326F}"/>
              </a:ext>
            </a:extLst>
          </p:cNvPr>
          <p:cNvSpPr/>
          <p:nvPr/>
        </p:nvSpPr>
        <p:spPr>
          <a:xfrm>
            <a:off x="2666017" y="4027610"/>
            <a:ext cx="1604191" cy="1509694"/>
          </a:xfrm>
          <a:prstGeom prst="roundRect">
            <a:avLst>
              <a:gd name="adj" fmla="val 16650"/>
            </a:avLst>
          </a:prstGeom>
          <a:solidFill>
            <a:srgbClr val="70AD47"/>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pPr algn="ctr"/>
            <a:endParaRPr lang="fr-FR"/>
          </a:p>
        </p:txBody>
      </p:sp>
      <p:sp>
        <p:nvSpPr>
          <p:cNvPr id="11" name="Rectangle 10">
            <a:extLst>
              <a:ext uri="{FF2B5EF4-FFF2-40B4-BE49-F238E27FC236}">
                <a16:creationId xmlns:a16="http://schemas.microsoft.com/office/drawing/2014/main" id="{1CB1FDBA-7934-7D93-C6B5-F67C4B3AD106}"/>
              </a:ext>
            </a:extLst>
          </p:cNvPr>
          <p:cNvSpPr/>
          <p:nvPr/>
        </p:nvSpPr>
        <p:spPr>
          <a:xfrm>
            <a:off x="4626751" y="3001110"/>
            <a:ext cx="2225030" cy="843506"/>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200" dirty="0">
                <a:solidFill>
                  <a:srgbClr val="000000"/>
                </a:solidFill>
                <a:latin typeface="Tahoma" panose="020B0604030504040204" pitchFamily="34" charset="0"/>
                <a:ea typeface="Tahoma" panose="020B0604030504040204" pitchFamily="34" charset="0"/>
              </a:rPr>
              <a:t>Chaque citoyen est créateur d'informations et de connaissances et porteur d'un message</a:t>
            </a:r>
          </a:p>
        </p:txBody>
      </p:sp>
      <p:sp>
        <p:nvSpPr>
          <p:cNvPr id="12" name="Rectangle 11">
            <a:extLst>
              <a:ext uri="{FF2B5EF4-FFF2-40B4-BE49-F238E27FC236}">
                <a16:creationId xmlns:a16="http://schemas.microsoft.com/office/drawing/2014/main" id="{01690474-55E7-1827-AD14-BCE0AE91B5B5}"/>
              </a:ext>
            </a:extLst>
          </p:cNvPr>
          <p:cNvSpPr/>
          <p:nvPr/>
        </p:nvSpPr>
        <p:spPr>
          <a:xfrm>
            <a:off x="8723800" y="2931010"/>
            <a:ext cx="2157041" cy="974464"/>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200">
                <a:solidFill>
                  <a:srgbClr val="000000"/>
                </a:solidFill>
                <a:latin typeface="Tahoma" panose="020B0604030504040204" pitchFamily="34" charset="0"/>
                <a:ea typeface="Tahoma" panose="020B0604030504040204" pitchFamily="34" charset="0"/>
              </a:rPr>
              <a:t>L'information, les connaissances et messages ne sont pas toujours neutres ou exemptes de parti pris.</a:t>
            </a:r>
          </a:p>
        </p:txBody>
      </p:sp>
      <p:sp>
        <p:nvSpPr>
          <p:cNvPr id="13" name="Rectangle : coins arrondis 12">
            <a:extLst>
              <a:ext uri="{FF2B5EF4-FFF2-40B4-BE49-F238E27FC236}">
                <a16:creationId xmlns:a16="http://schemas.microsoft.com/office/drawing/2014/main" id="{5F639765-A805-F937-C018-E43E0D5DCAAC}"/>
              </a:ext>
            </a:extLst>
          </p:cNvPr>
          <p:cNvSpPr/>
          <p:nvPr/>
        </p:nvSpPr>
        <p:spPr>
          <a:xfrm>
            <a:off x="5022027" y="1499949"/>
            <a:ext cx="1521780" cy="1411662"/>
          </a:xfrm>
          <a:prstGeom prst="roundRect">
            <a:avLst>
              <a:gd name="adj" fmla="val 16650"/>
            </a:avLst>
          </a:prstGeom>
          <a:solidFill>
            <a:srgbClr val="F4B183"/>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pPr algn="ctr"/>
            <a:endParaRPr lang="fr-FR"/>
          </a:p>
        </p:txBody>
      </p:sp>
      <p:sp>
        <p:nvSpPr>
          <p:cNvPr id="14" name="Rectangle 13">
            <a:extLst>
              <a:ext uri="{FF2B5EF4-FFF2-40B4-BE49-F238E27FC236}">
                <a16:creationId xmlns:a16="http://schemas.microsoft.com/office/drawing/2014/main" id="{EB145CC7-0998-00A9-580B-7521D88D055C}"/>
              </a:ext>
            </a:extLst>
          </p:cNvPr>
          <p:cNvSpPr/>
          <p:nvPr/>
        </p:nvSpPr>
        <p:spPr>
          <a:xfrm>
            <a:off x="6837634" y="5659728"/>
            <a:ext cx="1984667" cy="461668"/>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200">
                <a:solidFill>
                  <a:srgbClr val="000000"/>
                </a:solidFill>
                <a:latin typeface="Tahoma" panose="020B0604030504040204" pitchFamily="34" charset="0"/>
                <a:ea typeface="Tahoma" panose="020B0604030504040204" pitchFamily="34" charset="0"/>
              </a:rPr>
              <a:t>L'EMI ne s'acquiert pas en une fois</a:t>
            </a:r>
          </a:p>
        </p:txBody>
      </p:sp>
      <p:pic>
        <p:nvPicPr>
          <p:cNvPr id="17" name="Image 16">
            <a:extLst>
              <a:ext uri="{FF2B5EF4-FFF2-40B4-BE49-F238E27FC236}">
                <a16:creationId xmlns:a16="http://schemas.microsoft.com/office/drawing/2014/main" id="{4E35976E-AC17-BF92-88F4-D92FE184841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52367" y="1797977"/>
            <a:ext cx="838200" cy="781050"/>
          </a:xfrm>
          <a:prstGeom prst="rect">
            <a:avLst/>
          </a:prstGeom>
        </p:spPr>
      </p:pic>
      <p:pic>
        <p:nvPicPr>
          <p:cNvPr id="19" name="Image 18">
            <a:extLst>
              <a:ext uri="{FF2B5EF4-FFF2-40B4-BE49-F238E27FC236}">
                <a16:creationId xmlns:a16="http://schemas.microsoft.com/office/drawing/2014/main" id="{3E753FD9-D998-C568-B786-434E279B771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221381" y="1902212"/>
            <a:ext cx="1057275" cy="628650"/>
          </a:xfrm>
          <a:prstGeom prst="rect">
            <a:avLst/>
          </a:prstGeom>
        </p:spPr>
      </p:pic>
      <p:pic>
        <p:nvPicPr>
          <p:cNvPr id="21" name="Image 20">
            <a:extLst>
              <a:ext uri="{FF2B5EF4-FFF2-40B4-BE49-F238E27FC236}">
                <a16:creationId xmlns:a16="http://schemas.microsoft.com/office/drawing/2014/main" id="{B47C113E-7B20-03DF-126E-60DC17CBFCA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359077" y="1700945"/>
            <a:ext cx="714375" cy="838200"/>
          </a:xfrm>
          <a:prstGeom prst="rect">
            <a:avLst/>
          </a:prstGeom>
        </p:spPr>
      </p:pic>
      <p:pic>
        <p:nvPicPr>
          <p:cNvPr id="23" name="Image 22">
            <a:extLst>
              <a:ext uri="{FF2B5EF4-FFF2-40B4-BE49-F238E27FC236}">
                <a16:creationId xmlns:a16="http://schemas.microsoft.com/office/drawing/2014/main" id="{40B9F231-9E0E-B83C-3A4D-3E1C8DDE909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073805" y="4422966"/>
            <a:ext cx="762000" cy="809625"/>
          </a:xfrm>
          <a:prstGeom prst="rect">
            <a:avLst/>
          </a:prstGeom>
        </p:spPr>
      </p:pic>
      <p:pic>
        <p:nvPicPr>
          <p:cNvPr id="25" name="Image 24">
            <a:extLst>
              <a:ext uri="{FF2B5EF4-FFF2-40B4-BE49-F238E27FC236}">
                <a16:creationId xmlns:a16="http://schemas.microsoft.com/office/drawing/2014/main" id="{EA14771D-4DD8-B711-06E7-6CA92245DB0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7328505" y="4444480"/>
            <a:ext cx="895350" cy="723900"/>
          </a:xfrm>
          <a:prstGeom prst="rect">
            <a:avLst/>
          </a:prstGeom>
        </p:spPr>
      </p:pic>
    </p:spTree>
    <p:extLst>
      <p:ext uri="{BB962C8B-B14F-4D97-AF65-F5344CB8AC3E}">
        <p14:creationId xmlns:p14="http://schemas.microsoft.com/office/powerpoint/2010/main" val="4027956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8C5D73-76CC-A007-E1E8-F1C890806BC7}"/>
              </a:ext>
            </a:extLst>
          </p:cNvPr>
          <p:cNvSpPr>
            <a:spLocks noGrp="1"/>
          </p:cNvSpPr>
          <p:nvPr>
            <p:ph type="title"/>
          </p:nvPr>
        </p:nvSpPr>
        <p:spPr>
          <a:xfrm>
            <a:off x="752139" y="365125"/>
            <a:ext cx="10515600" cy="1147791"/>
          </a:xfrm>
        </p:spPr>
        <p:txBody>
          <a:bodyPr>
            <a:normAutofit/>
          </a:bodyPr>
          <a:lstStyle/>
          <a:p>
            <a:r>
              <a:rPr lang="fr-FR" sz="4800" b="1" kern="100" dirty="0">
                <a:solidFill>
                  <a:srgbClr val="E45164"/>
                </a:solidFill>
                <a:cs typeface="Times New Roman" panose="02020603050405020304" pitchFamily="18" charset="0"/>
              </a:rPr>
              <a:t>Retour Cours 01</a:t>
            </a:r>
          </a:p>
        </p:txBody>
      </p:sp>
      <p:sp>
        <p:nvSpPr>
          <p:cNvPr id="3" name="Espace réservé du contenu 2">
            <a:extLst>
              <a:ext uri="{FF2B5EF4-FFF2-40B4-BE49-F238E27FC236}">
                <a16:creationId xmlns:a16="http://schemas.microsoft.com/office/drawing/2014/main" id="{648FB206-E61A-9F8B-2128-0476754FF4BA}"/>
              </a:ext>
            </a:extLst>
          </p:cNvPr>
          <p:cNvSpPr>
            <a:spLocks noGrp="1"/>
          </p:cNvSpPr>
          <p:nvPr>
            <p:ph idx="1"/>
          </p:nvPr>
        </p:nvSpPr>
        <p:spPr>
          <a:xfrm>
            <a:off x="773654" y="2567903"/>
            <a:ext cx="5078506" cy="3262742"/>
          </a:xfrm>
          <a:ln>
            <a:solidFill>
              <a:schemeClr val="tx1"/>
            </a:solidFill>
          </a:ln>
        </p:spPr>
        <p:txBody>
          <a:bodyPr/>
          <a:lstStyle/>
          <a:p>
            <a:pPr marL="0" indent="0">
              <a:buNone/>
            </a:pPr>
            <a:r>
              <a:rPr lang="fr-FR" sz="2400" b="1" dirty="0"/>
              <a:t>Enjeux de l’information numérique</a:t>
            </a:r>
          </a:p>
          <a:p>
            <a:pPr marL="0" indent="0">
              <a:buNone/>
            </a:pPr>
            <a:endParaRPr lang="fr-FR" sz="2400" b="1" dirty="0"/>
          </a:p>
          <a:p>
            <a:pPr>
              <a:buFont typeface="Wingdings" panose="05000000000000000000" pitchFamily="2" charset="2"/>
              <a:buChar char="§"/>
            </a:pPr>
            <a:r>
              <a:rPr lang="fr-FR" dirty="0"/>
              <a:t> Information v/ désinformation</a:t>
            </a:r>
          </a:p>
          <a:p>
            <a:pPr>
              <a:buFont typeface="Wingdings" panose="05000000000000000000" pitchFamily="2" charset="2"/>
              <a:buChar char="§"/>
            </a:pPr>
            <a:r>
              <a:rPr lang="fr-FR" dirty="0"/>
              <a:t>Accès à la connaissance v/ surveillance</a:t>
            </a:r>
          </a:p>
          <a:p>
            <a:pPr>
              <a:buFont typeface="Wingdings" panose="05000000000000000000" pitchFamily="2" charset="2"/>
              <a:buChar char="§"/>
            </a:pPr>
            <a:r>
              <a:rPr lang="fr-FR" dirty="0"/>
              <a:t>Interactions sociales v/ violences en ligne</a:t>
            </a:r>
          </a:p>
        </p:txBody>
      </p:sp>
      <p:sp>
        <p:nvSpPr>
          <p:cNvPr id="4" name="Espace réservé du contenu 2">
            <a:extLst>
              <a:ext uri="{FF2B5EF4-FFF2-40B4-BE49-F238E27FC236}">
                <a16:creationId xmlns:a16="http://schemas.microsoft.com/office/drawing/2014/main" id="{201311AB-4ED2-2156-222B-FB03DAE97E3A}"/>
              </a:ext>
            </a:extLst>
          </p:cNvPr>
          <p:cNvSpPr txBox="1">
            <a:spLocks/>
          </p:cNvSpPr>
          <p:nvPr/>
        </p:nvSpPr>
        <p:spPr>
          <a:xfrm>
            <a:off x="6304878" y="2569695"/>
            <a:ext cx="5078506" cy="326094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dirty="0"/>
              <a:t>Difficultés</a:t>
            </a:r>
          </a:p>
          <a:p>
            <a:pPr marL="0" indent="0">
              <a:buFont typeface="Arial" panose="020B0604020202020204" pitchFamily="34" charset="0"/>
              <a:buNone/>
            </a:pPr>
            <a:endParaRPr lang="fr-FR" dirty="0"/>
          </a:p>
          <a:p>
            <a:pPr>
              <a:buFont typeface="Wingdings" panose="05000000000000000000" pitchFamily="2" charset="2"/>
              <a:buChar char="§"/>
            </a:pPr>
            <a:r>
              <a:rPr lang="fr-FR" dirty="0"/>
              <a:t>Inégalités socio-scolaires</a:t>
            </a:r>
          </a:p>
          <a:p>
            <a:pPr>
              <a:buFont typeface="Wingdings" panose="05000000000000000000" pitchFamily="2" charset="2"/>
              <a:buChar char="§"/>
            </a:pPr>
            <a:r>
              <a:rPr lang="fr-FR" dirty="0"/>
              <a:t>Hétérogénéités des pratiques</a:t>
            </a:r>
          </a:p>
          <a:p>
            <a:pPr>
              <a:buFont typeface="Wingdings" panose="05000000000000000000" pitchFamily="2" charset="2"/>
              <a:buChar char="§"/>
            </a:pPr>
            <a:r>
              <a:rPr lang="fr-FR" dirty="0"/>
              <a:t>Technologie et stratégies économiques qui évoluent</a:t>
            </a:r>
          </a:p>
        </p:txBody>
      </p:sp>
      <p:sp>
        <p:nvSpPr>
          <p:cNvPr id="5" name="ZoneTexte 4">
            <a:extLst>
              <a:ext uri="{FF2B5EF4-FFF2-40B4-BE49-F238E27FC236}">
                <a16:creationId xmlns:a16="http://schemas.microsoft.com/office/drawing/2014/main" id="{6DA16CE6-0DD2-3CC3-C60E-76ECC779ABD5}"/>
              </a:ext>
            </a:extLst>
          </p:cNvPr>
          <p:cNvSpPr txBox="1"/>
          <p:nvPr/>
        </p:nvSpPr>
        <p:spPr>
          <a:xfrm>
            <a:off x="774551" y="1570617"/>
            <a:ext cx="10564009" cy="830997"/>
          </a:xfrm>
          <a:prstGeom prst="rect">
            <a:avLst/>
          </a:prstGeom>
          <a:noFill/>
        </p:spPr>
        <p:txBody>
          <a:bodyPr wrap="square" rtlCol="0">
            <a:spAutoFit/>
          </a:bodyPr>
          <a:lstStyle/>
          <a:p>
            <a:r>
              <a:rPr lang="fr-FR" sz="2400" b="1" dirty="0"/>
              <a:t>Numérique</a:t>
            </a:r>
            <a:r>
              <a:rPr lang="fr-FR" sz="2400" dirty="0"/>
              <a:t> : un environnement qui nécessite une réflexivité sur ses usages pour permettre une agentivité citoyenne. </a:t>
            </a:r>
          </a:p>
        </p:txBody>
      </p:sp>
    </p:spTree>
    <p:extLst>
      <p:ext uri="{BB962C8B-B14F-4D97-AF65-F5344CB8AC3E}">
        <p14:creationId xmlns:p14="http://schemas.microsoft.com/office/powerpoint/2010/main" val="4165829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325B3-9648-EEA1-91F4-F739B9CFFD8F}"/>
              </a:ext>
            </a:extLst>
          </p:cNvPr>
          <p:cNvSpPr>
            <a:spLocks noGrp="1"/>
          </p:cNvSpPr>
          <p:nvPr>
            <p:ph type="title"/>
          </p:nvPr>
        </p:nvSpPr>
        <p:spPr>
          <a:xfrm>
            <a:off x="2289734" y="249994"/>
            <a:ext cx="7677226" cy="1107996"/>
          </a:xfrm>
        </p:spPr>
        <p:txBody>
          <a:bodyPr>
            <a:normAutofit fontScale="90000"/>
          </a:bodyPr>
          <a:lstStyle/>
          <a:p>
            <a:r>
              <a:rPr lang="fr-FR" sz="4800" b="1" kern="100" dirty="0">
                <a:solidFill>
                  <a:srgbClr val="E45164"/>
                </a:solidFill>
                <a:cs typeface="Times New Roman" panose="02020603050405020304" pitchFamily="18" charset="0"/>
              </a:rPr>
              <a:t>EMI, pilier du Parcours citoyen</a:t>
            </a:r>
          </a:p>
        </p:txBody>
      </p:sp>
      <p:pic>
        <p:nvPicPr>
          <p:cNvPr id="5" name="Image 4">
            <a:extLst>
              <a:ext uri="{FF2B5EF4-FFF2-40B4-BE49-F238E27FC236}">
                <a16:creationId xmlns:a16="http://schemas.microsoft.com/office/drawing/2014/main" id="{CADFD762-143E-6CF4-70D1-1B8053559DFB}"/>
              </a:ext>
            </a:extLst>
          </p:cNvPr>
          <p:cNvPicPr>
            <a:picLocks noChangeAspect="1"/>
          </p:cNvPicPr>
          <p:nvPr/>
        </p:nvPicPr>
        <p:blipFill>
          <a:blip r:embed="rId2"/>
          <a:stretch>
            <a:fillRect/>
          </a:stretch>
        </p:blipFill>
        <p:spPr>
          <a:xfrm>
            <a:off x="1808480" y="1709288"/>
            <a:ext cx="4591342" cy="3875404"/>
          </a:xfrm>
          <a:prstGeom prst="rect">
            <a:avLst/>
          </a:prstGeom>
        </p:spPr>
      </p:pic>
      <p:pic>
        <p:nvPicPr>
          <p:cNvPr id="7" name="Image 6">
            <a:extLst>
              <a:ext uri="{FF2B5EF4-FFF2-40B4-BE49-F238E27FC236}">
                <a16:creationId xmlns:a16="http://schemas.microsoft.com/office/drawing/2014/main" id="{7FC2411D-A478-A343-E203-D5A8FD28D279}"/>
              </a:ext>
            </a:extLst>
          </p:cNvPr>
          <p:cNvPicPr>
            <a:picLocks noChangeAspect="1"/>
          </p:cNvPicPr>
          <p:nvPr/>
        </p:nvPicPr>
        <p:blipFill>
          <a:blip r:embed="rId3"/>
          <a:srcRect b="50000"/>
          <a:stretch/>
        </p:blipFill>
        <p:spPr>
          <a:xfrm>
            <a:off x="6116320" y="2805568"/>
            <a:ext cx="4591342" cy="1024302"/>
          </a:xfrm>
          <a:prstGeom prst="rect">
            <a:avLst/>
          </a:prstGeom>
        </p:spPr>
      </p:pic>
      <p:pic>
        <p:nvPicPr>
          <p:cNvPr id="8" name="Image 7">
            <a:extLst>
              <a:ext uri="{FF2B5EF4-FFF2-40B4-BE49-F238E27FC236}">
                <a16:creationId xmlns:a16="http://schemas.microsoft.com/office/drawing/2014/main" id="{BF233E5E-A7FF-147E-DA92-D10434B670AB}"/>
              </a:ext>
            </a:extLst>
          </p:cNvPr>
          <p:cNvPicPr>
            <a:picLocks noChangeAspect="1"/>
          </p:cNvPicPr>
          <p:nvPr/>
        </p:nvPicPr>
        <p:blipFill>
          <a:blip r:embed="rId3"/>
          <a:srcRect l="5733" t="51187"/>
          <a:stretch/>
        </p:blipFill>
        <p:spPr>
          <a:xfrm>
            <a:off x="6334761" y="3807460"/>
            <a:ext cx="4690549" cy="1083720"/>
          </a:xfrm>
          <a:prstGeom prst="rect">
            <a:avLst/>
          </a:prstGeom>
        </p:spPr>
      </p:pic>
      <p:sp>
        <p:nvSpPr>
          <p:cNvPr id="9" name="ZoneTexte 8">
            <a:extLst>
              <a:ext uri="{FF2B5EF4-FFF2-40B4-BE49-F238E27FC236}">
                <a16:creationId xmlns:a16="http://schemas.microsoft.com/office/drawing/2014/main" id="{4DDF40B1-ED7A-D3AB-4F31-71288D301B29}"/>
              </a:ext>
            </a:extLst>
          </p:cNvPr>
          <p:cNvSpPr txBox="1"/>
          <p:nvPr/>
        </p:nvSpPr>
        <p:spPr>
          <a:xfrm>
            <a:off x="8839200" y="5105400"/>
            <a:ext cx="1524000" cy="707886"/>
          </a:xfrm>
          <a:prstGeom prst="rect">
            <a:avLst/>
          </a:prstGeom>
          <a:noFill/>
        </p:spPr>
        <p:txBody>
          <a:bodyPr wrap="square" rtlCol="0">
            <a:spAutoFit/>
          </a:bodyPr>
          <a:lstStyle/>
          <a:p>
            <a:r>
              <a:rPr lang="fr-FR" sz="4000" dirty="0">
                <a:solidFill>
                  <a:srgbClr val="E45164"/>
                </a:solidFill>
                <a:latin typeface="Calibri"/>
                <a:ea typeface="+mj-ea"/>
                <a:cs typeface="Calibri"/>
              </a:rPr>
              <a:t>2015</a:t>
            </a:r>
          </a:p>
        </p:txBody>
      </p:sp>
    </p:spTree>
    <p:extLst>
      <p:ext uri="{BB962C8B-B14F-4D97-AF65-F5344CB8AC3E}">
        <p14:creationId xmlns:p14="http://schemas.microsoft.com/office/powerpoint/2010/main" val="2266653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6D56C2B4-B931-47BB-9A85-1A48EE4A11BA}"/>
              </a:ext>
            </a:extLst>
          </p:cNvPr>
          <p:cNvGrpSpPr/>
          <p:nvPr/>
        </p:nvGrpSpPr>
        <p:grpSpPr>
          <a:xfrm>
            <a:off x="526476" y="2150135"/>
            <a:ext cx="8321383" cy="3344761"/>
            <a:chOff x="526476" y="2150135"/>
            <a:chExt cx="8321383" cy="3344761"/>
          </a:xfrm>
        </p:grpSpPr>
        <p:sp>
          <p:nvSpPr>
            <p:cNvPr id="5" name="Rectangle 4">
              <a:extLst>
                <a:ext uri="{FF2B5EF4-FFF2-40B4-BE49-F238E27FC236}">
                  <a16:creationId xmlns:a16="http://schemas.microsoft.com/office/drawing/2014/main" id="{7CB54B44-BB1E-40FF-EE9C-B21ADC3F0720}"/>
                </a:ext>
              </a:extLst>
            </p:cNvPr>
            <p:cNvSpPr/>
            <p:nvPr/>
          </p:nvSpPr>
          <p:spPr>
            <a:xfrm>
              <a:off x="526476" y="2430571"/>
              <a:ext cx="8321383" cy="478802"/>
            </a:xfrm>
            <a:prstGeom prst="rect">
              <a:avLst/>
            </a:prstGeom>
            <a:solidFill>
              <a:srgbClr val="FFFFFF">
                <a:alpha val="90196"/>
              </a:srgbClr>
            </a:solidFill>
            <a:ln w="9525" cap="flat" cmpd="sng" algn="ctr">
              <a:solidFill>
                <a:srgbClr val="1E4C75"/>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47625" tIns="47625" rIns="47625" bIns="47625" rtlCol="0" anchor="ctr">
              <a:noAutofit/>
            </a:bodyPr>
            <a:lstStyle/>
            <a:p>
              <a:pPr algn="ctr"/>
              <a:endParaRPr lang="fr-FR"/>
            </a:p>
          </p:txBody>
        </p:sp>
        <p:sp>
          <p:nvSpPr>
            <p:cNvPr id="6" name="Rectangle : coins arrondis 5">
              <a:extLst>
                <a:ext uri="{FF2B5EF4-FFF2-40B4-BE49-F238E27FC236}">
                  <a16:creationId xmlns:a16="http://schemas.microsoft.com/office/drawing/2014/main" id="{9EA8084C-324B-00EE-8B3F-DEF614D68910}"/>
                </a:ext>
              </a:extLst>
            </p:cNvPr>
            <p:cNvSpPr/>
            <p:nvPr/>
          </p:nvSpPr>
          <p:spPr>
            <a:xfrm>
              <a:off x="942546" y="2150135"/>
              <a:ext cx="5824966" cy="560880"/>
            </a:xfrm>
            <a:prstGeom prst="roundRect">
              <a:avLst>
                <a:gd name="adj" fmla="val 16650"/>
              </a:avLst>
            </a:prstGeom>
            <a:solidFill>
              <a:srgbClr val="1E4C75"/>
            </a:solidFill>
            <a:ln w="9525"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219075" tIns="0" rIns="219075" bIns="0" rtlCol="0" anchor="ctr">
              <a:noAutofit/>
            </a:bodyPr>
            <a:lstStyle/>
            <a:p>
              <a:r>
                <a:rPr lang="fr-FR" sz="1875">
                  <a:solidFill>
                    <a:srgbClr val="FFFFFF"/>
                  </a:solidFill>
                  <a:latin typeface="Calibri" panose="020F0502020204030204" pitchFamily="34" charset="0"/>
                </a:rPr>
                <a:t>Maitriser des compétences info-documentaires</a:t>
              </a:r>
            </a:p>
          </p:txBody>
        </p:sp>
        <p:sp>
          <p:nvSpPr>
            <p:cNvPr id="7" name="Rectangle 6">
              <a:extLst>
                <a:ext uri="{FF2B5EF4-FFF2-40B4-BE49-F238E27FC236}">
                  <a16:creationId xmlns:a16="http://schemas.microsoft.com/office/drawing/2014/main" id="{D1E1C9FB-5FBD-B9F5-3D0E-9CFF580CD3EB}"/>
                </a:ext>
              </a:extLst>
            </p:cNvPr>
            <p:cNvSpPr/>
            <p:nvPr/>
          </p:nvSpPr>
          <p:spPr>
            <a:xfrm>
              <a:off x="526476" y="3292412"/>
              <a:ext cx="8321383" cy="478802"/>
            </a:xfrm>
            <a:prstGeom prst="rect">
              <a:avLst/>
            </a:prstGeom>
            <a:solidFill>
              <a:srgbClr val="FFFFFF">
                <a:alpha val="90196"/>
              </a:srgbClr>
            </a:solidFill>
            <a:ln w="9525" cap="flat" cmpd="sng" algn="ctr">
              <a:solidFill>
                <a:srgbClr val="ED7D31"/>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47625" tIns="47625" rIns="47625" bIns="47625" rtlCol="0" anchor="ctr">
              <a:noAutofit/>
            </a:bodyPr>
            <a:lstStyle/>
            <a:p>
              <a:pPr algn="ctr"/>
              <a:endParaRPr lang="fr-FR"/>
            </a:p>
          </p:txBody>
        </p:sp>
        <p:sp>
          <p:nvSpPr>
            <p:cNvPr id="8" name="Rectangle : coins arrondis 7">
              <a:extLst>
                <a:ext uri="{FF2B5EF4-FFF2-40B4-BE49-F238E27FC236}">
                  <a16:creationId xmlns:a16="http://schemas.microsoft.com/office/drawing/2014/main" id="{73F2103B-F873-5FC1-72C7-F185AE3CD71B}"/>
                </a:ext>
              </a:extLst>
            </p:cNvPr>
            <p:cNvSpPr/>
            <p:nvPr/>
          </p:nvSpPr>
          <p:spPr>
            <a:xfrm>
              <a:off x="942546" y="3011976"/>
              <a:ext cx="5824966" cy="560880"/>
            </a:xfrm>
            <a:prstGeom prst="roundRect">
              <a:avLst>
                <a:gd name="adj" fmla="val 16650"/>
              </a:avLst>
            </a:prstGeom>
            <a:solidFill>
              <a:srgbClr val="ED7D31"/>
            </a:solidFill>
            <a:ln w="9525"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219075" tIns="0" rIns="219075" bIns="0" rtlCol="0" anchor="ctr">
              <a:noAutofit/>
            </a:bodyPr>
            <a:lstStyle/>
            <a:p>
              <a:r>
                <a:rPr lang="fr-FR" sz="1875">
                  <a:solidFill>
                    <a:srgbClr val="FFFFFF"/>
                  </a:solidFill>
                  <a:latin typeface="Calibri" panose="020F0502020204030204" pitchFamily="34" charset="0"/>
                </a:rPr>
                <a:t>Comprendre le fonctionnement des différents médias</a:t>
              </a:r>
            </a:p>
          </p:txBody>
        </p:sp>
        <p:sp>
          <p:nvSpPr>
            <p:cNvPr id="9" name="Rectangle 8">
              <a:extLst>
                <a:ext uri="{FF2B5EF4-FFF2-40B4-BE49-F238E27FC236}">
                  <a16:creationId xmlns:a16="http://schemas.microsoft.com/office/drawing/2014/main" id="{573CAB9E-E937-12DA-3ED4-572A65EF9053}"/>
                </a:ext>
              </a:extLst>
            </p:cNvPr>
            <p:cNvSpPr/>
            <p:nvPr/>
          </p:nvSpPr>
          <p:spPr>
            <a:xfrm>
              <a:off x="526476" y="4154253"/>
              <a:ext cx="8321383" cy="478802"/>
            </a:xfrm>
            <a:prstGeom prst="rect">
              <a:avLst/>
            </a:prstGeom>
            <a:solidFill>
              <a:srgbClr val="FFFFFF">
                <a:alpha val="90196"/>
              </a:srgbClr>
            </a:solidFill>
            <a:ln w="9525" cap="flat" cmpd="sng" algn="ctr">
              <a:solidFill>
                <a:srgbClr val="FFD347"/>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47625" tIns="47625" rIns="47625" bIns="47625" rtlCol="0" anchor="ctr">
              <a:noAutofit/>
            </a:bodyPr>
            <a:lstStyle/>
            <a:p>
              <a:pPr algn="ctr"/>
              <a:endParaRPr lang="fr-FR"/>
            </a:p>
          </p:txBody>
        </p:sp>
        <p:sp>
          <p:nvSpPr>
            <p:cNvPr id="10" name="Rectangle : coins arrondis 9">
              <a:extLst>
                <a:ext uri="{FF2B5EF4-FFF2-40B4-BE49-F238E27FC236}">
                  <a16:creationId xmlns:a16="http://schemas.microsoft.com/office/drawing/2014/main" id="{EEE3BD99-D27E-B0D1-0CA4-45688B77ABA9}"/>
                </a:ext>
              </a:extLst>
            </p:cNvPr>
            <p:cNvSpPr/>
            <p:nvPr/>
          </p:nvSpPr>
          <p:spPr>
            <a:xfrm>
              <a:off x="942546" y="3873817"/>
              <a:ext cx="5824966" cy="560880"/>
            </a:xfrm>
            <a:prstGeom prst="roundRect">
              <a:avLst>
                <a:gd name="adj" fmla="val 16650"/>
              </a:avLst>
            </a:prstGeom>
            <a:solidFill>
              <a:srgbClr val="FFD347"/>
            </a:solidFill>
            <a:ln w="9525"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219075" tIns="0" rIns="219075" bIns="0" rtlCol="0" anchor="ctr">
              <a:noAutofit/>
            </a:bodyPr>
            <a:lstStyle/>
            <a:p>
              <a:r>
                <a:rPr lang="fr-FR" sz="1875">
                  <a:solidFill>
                    <a:srgbClr val="FFFFFF"/>
                  </a:solidFill>
                  <a:latin typeface="Calibri" panose="020F0502020204030204" pitchFamily="34" charset="0"/>
                </a:rPr>
                <a:t>Citoyenneté et capacité à agir</a:t>
              </a:r>
            </a:p>
          </p:txBody>
        </p:sp>
        <p:sp>
          <p:nvSpPr>
            <p:cNvPr id="11" name="Rectangle 10">
              <a:extLst>
                <a:ext uri="{FF2B5EF4-FFF2-40B4-BE49-F238E27FC236}">
                  <a16:creationId xmlns:a16="http://schemas.microsoft.com/office/drawing/2014/main" id="{F3FECC30-126F-68AE-A74E-432B8230C57F}"/>
                </a:ext>
              </a:extLst>
            </p:cNvPr>
            <p:cNvSpPr/>
            <p:nvPr/>
          </p:nvSpPr>
          <p:spPr>
            <a:xfrm>
              <a:off x="526476" y="5016094"/>
              <a:ext cx="8321383" cy="478802"/>
            </a:xfrm>
            <a:prstGeom prst="rect">
              <a:avLst/>
            </a:prstGeom>
            <a:solidFill>
              <a:srgbClr val="FFFFFF">
                <a:alpha val="90196"/>
              </a:srgbClr>
            </a:solidFill>
            <a:ln w="9525" cap="flat" cmpd="sng" algn="ctr">
              <a:solidFill>
                <a:srgbClr val="4472C4"/>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47625" tIns="47625" rIns="47625" bIns="47625" rtlCol="0" anchor="ctr">
              <a:noAutofit/>
            </a:bodyPr>
            <a:lstStyle/>
            <a:p>
              <a:pPr algn="ctr"/>
              <a:endParaRPr lang="fr-FR"/>
            </a:p>
          </p:txBody>
        </p:sp>
        <p:sp>
          <p:nvSpPr>
            <p:cNvPr id="12" name="Rectangle : coins arrondis 11">
              <a:extLst>
                <a:ext uri="{FF2B5EF4-FFF2-40B4-BE49-F238E27FC236}">
                  <a16:creationId xmlns:a16="http://schemas.microsoft.com/office/drawing/2014/main" id="{D356BBBE-4746-9A45-3CFA-0F50152274F3}"/>
                </a:ext>
              </a:extLst>
            </p:cNvPr>
            <p:cNvSpPr/>
            <p:nvPr/>
          </p:nvSpPr>
          <p:spPr>
            <a:xfrm>
              <a:off x="942546" y="4735658"/>
              <a:ext cx="5824966" cy="560880"/>
            </a:xfrm>
            <a:prstGeom prst="roundRect">
              <a:avLst>
                <a:gd name="adj" fmla="val 16650"/>
              </a:avLst>
            </a:prstGeom>
            <a:solidFill>
              <a:srgbClr val="548135"/>
            </a:solidFill>
            <a:ln w="9525"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square" lIns="219075" tIns="0" rIns="219075" bIns="0" rtlCol="0" anchor="ctr">
              <a:noAutofit/>
            </a:bodyPr>
            <a:lstStyle/>
            <a:p>
              <a:r>
                <a:rPr lang="fr-FR" sz="1875">
                  <a:solidFill>
                    <a:srgbClr val="FFFFFF"/>
                  </a:solidFill>
                  <a:latin typeface="Calibri" panose="020F0502020204030204" pitchFamily="34" charset="0"/>
                </a:rPr>
                <a:t>Création et collaboration</a:t>
              </a:r>
            </a:p>
          </p:txBody>
        </p:sp>
      </p:grpSp>
      <p:sp>
        <p:nvSpPr>
          <p:cNvPr id="4" name="Rectangle 3">
            <a:extLst>
              <a:ext uri="{FF2B5EF4-FFF2-40B4-BE49-F238E27FC236}">
                <a16:creationId xmlns:a16="http://schemas.microsoft.com/office/drawing/2014/main" id="{A98BDCC1-E708-B9DC-7BD5-2EB72DD17080}"/>
              </a:ext>
            </a:extLst>
          </p:cNvPr>
          <p:cNvSpPr/>
          <p:nvPr/>
        </p:nvSpPr>
        <p:spPr>
          <a:xfrm>
            <a:off x="193967" y="291396"/>
            <a:ext cx="11779294" cy="1391916"/>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r>
              <a:rPr lang="fr-FR" sz="4300" b="1" kern="100" dirty="0">
                <a:solidFill>
                  <a:srgbClr val="E45164"/>
                </a:solidFill>
                <a:latin typeface="+mj-lt"/>
                <a:ea typeface="+mj-ea"/>
                <a:cs typeface="Times New Roman" panose="02020603050405020304" pitchFamily="18" charset="0"/>
              </a:rPr>
              <a:t>Les champs de compétences de l’EMI </a:t>
            </a:r>
            <a:r>
              <a:rPr lang="fr-FR" sz="2400" b="1" kern="100" dirty="0">
                <a:solidFill>
                  <a:srgbClr val="E45164"/>
                </a:solidFill>
                <a:latin typeface="+mj-lt"/>
                <a:ea typeface="+mj-ea"/>
                <a:cs typeface="Times New Roman" panose="02020603050405020304" pitchFamily="18" charset="0"/>
              </a:rPr>
              <a:t>(MENJ, 2015)</a:t>
            </a:r>
          </a:p>
        </p:txBody>
      </p:sp>
      <p:sp>
        <p:nvSpPr>
          <p:cNvPr id="2" name="ZoneTexte 1">
            <a:extLst>
              <a:ext uri="{FF2B5EF4-FFF2-40B4-BE49-F238E27FC236}">
                <a16:creationId xmlns:a16="http://schemas.microsoft.com/office/drawing/2014/main" id="{5694A6B6-6D20-789E-58B9-C7A99318A1DE}"/>
              </a:ext>
            </a:extLst>
          </p:cNvPr>
          <p:cNvSpPr txBox="1"/>
          <p:nvPr/>
        </p:nvSpPr>
        <p:spPr>
          <a:xfrm>
            <a:off x="9262334" y="2560320"/>
            <a:ext cx="2474259" cy="2585323"/>
          </a:xfrm>
          <a:prstGeom prst="rect">
            <a:avLst/>
          </a:prstGeom>
          <a:noFill/>
        </p:spPr>
        <p:txBody>
          <a:bodyPr wrap="square" rtlCol="0">
            <a:spAutoFit/>
          </a:bodyPr>
          <a:lstStyle/>
          <a:p>
            <a:pPr algn="ctr"/>
            <a:r>
              <a:rPr lang="fr-FR" dirty="0">
                <a:latin typeface="Calibri" panose="020F0502020204030204" pitchFamily="34" charset="0"/>
              </a:rPr>
              <a:t>Objectif : permettre aux élèves d'exercer leur citoyenneté dans une société de l'information et de la communication, former des “cybercitoyens” actifs, éclairés et responsables de demain.</a:t>
            </a:r>
          </a:p>
        </p:txBody>
      </p:sp>
    </p:spTree>
    <p:extLst>
      <p:ext uri="{BB962C8B-B14F-4D97-AF65-F5344CB8AC3E}">
        <p14:creationId xmlns:p14="http://schemas.microsoft.com/office/powerpoint/2010/main" val="789660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FE82A-B6D3-B0BB-8BFB-0FC63ECFBB14}"/>
              </a:ext>
            </a:extLst>
          </p:cNvPr>
          <p:cNvSpPr>
            <a:spLocks noGrp="1"/>
          </p:cNvSpPr>
          <p:nvPr>
            <p:ph type="title"/>
          </p:nvPr>
        </p:nvSpPr>
        <p:spPr>
          <a:xfrm>
            <a:off x="430306" y="580832"/>
            <a:ext cx="10574767" cy="889076"/>
          </a:xfrm>
        </p:spPr>
        <p:txBody>
          <a:bodyPr/>
          <a:lstStyle/>
          <a:p>
            <a:r>
              <a:rPr lang="fr-FR" sz="2800" b="1" kern="100" dirty="0">
                <a:solidFill>
                  <a:srgbClr val="E45164"/>
                </a:solidFill>
                <a:cs typeface="Times New Roman" panose="02020603050405020304" pitchFamily="18" charset="0"/>
              </a:rPr>
              <a:t>« L’EMI vise à éclairer le paysage informationnel dans lequel évoluent les élèves »</a:t>
            </a:r>
          </a:p>
        </p:txBody>
      </p:sp>
      <p:sp>
        <p:nvSpPr>
          <p:cNvPr id="3" name="Espace réservé du texte 2">
            <a:extLst>
              <a:ext uri="{FF2B5EF4-FFF2-40B4-BE49-F238E27FC236}">
                <a16:creationId xmlns:a16="http://schemas.microsoft.com/office/drawing/2014/main" id="{6090473D-A69D-9ECF-063B-139B287AF0B6}"/>
              </a:ext>
            </a:extLst>
          </p:cNvPr>
          <p:cNvSpPr>
            <a:spLocks noGrp="1"/>
          </p:cNvSpPr>
          <p:nvPr>
            <p:ph type="body" idx="1"/>
          </p:nvPr>
        </p:nvSpPr>
        <p:spPr>
          <a:xfrm>
            <a:off x="1046090" y="1948494"/>
            <a:ext cx="4260300" cy="2064870"/>
          </a:xfrm>
          <a:ln>
            <a:solidFill>
              <a:schemeClr val="tx1"/>
            </a:solidFill>
          </a:ln>
        </p:spPr>
        <p:txBody>
          <a:bodyPr/>
          <a:lstStyle/>
          <a:p>
            <a:pPr marL="342892">
              <a:lnSpc>
                <a:spcPct val="107000"/>
              </a:lnSpc>
              <a:spcAft>
                <a:spcPts val="450"/>
              </a:spcAft>
              <a:buSzPts val="1050"/>
              <a:buFont typeface="Symbol" panose="05050102010706020507" pitchFamily="18" charset="2"/>
              <a:buChar char=""/>
              <a:tabLst>
                <a:tab pos="457189" algn="l"/>
              </a:tabLst>
            </a:pPr>
            <a:r>
              <a:rPr lang="fr-FR"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Faire preuve d'esprit critique, de discernement </a:t>
            </a:r>
          </a:p>
          <a:p>
            <a:pPr marL="342892">
              <a:lnSpc>
                <a:spcPct val="107000"/>
              </a:lnSpc>
              <a:spcAft>
                <a:spcPts val="450"/>
              </a:spcAft>
              <a:buSzPts val="1050"/>
              <a:buFont typeface="Symbol" panose="05050102010706020507" pitchFamily="18" charset="2"/>
              <a:buChar char=""/>
              <a:tabLst>
                <a:tab pos="457189" algn="l"/>
              </a:tabLst>
            </a:pPr>
            <a:r>
              <a:rPr lang="fr-FR"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Savoir s'exprimer à l'oral ou à l'écrit </a:t>
            </a:r>
          </a:p>
          <a:p>
            <a:pPr marL="342892">
              <a:lnSpc>
                <a:spcPct val="107000"/>
              </a:lnSpc>
              <a:spcAft>
                <a:spcPts val="450"/>
              </a:spcAft>
              <a:buSzPts val="1050"/>
              <a:buFont typeface="Symbol" panose="05050102010706020507" pitchFamily="18" charset="2"/>
              <a:buChar char=""/>
              <a:tabLst>
                <a:tab pos="457189" algn="l"/>
              </a:tabLst>
            </a:pPr>
            <a:r>
              <a:rPr lang="fr-FR"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Faire preuve de créativité et d'innovation  </a:t>
            </a:r>
            <a:endParaRPr lang="fr-FR" sz="1400" dirty="0">
              <a:solidFill>
                <a:srgbClr val="000000"/>
              </a:solidFill>
              <a:latin typeface="Calibri" panose="020F0502020204030204" pitchFamily="34" charset="0"/>
              <a:ea typeface="Calibri" panose="020F0502020204030204" pitchFamily="34" charset="0"/>
              <a:cs typeface="Symbol" panose="05050102010706020507" pitchFamily="18" charset="2"/>
            </a:endParaRPr>
          </a:p>
          <a:p>
            <a:pPr marL="342892">
              <a:lnSpc>
                <a:spcPct val="107000"/>
              </a:lnSpc>
              <a:spcAft>
                <a:spcPts val="450"/>
              </a:spcAft>
              <a:buSzPts val="1050"/>
              <a:buFont typeface="Symbol" panose="05050102010706020507" pitchFamily="18" charset="2"/>
              <a:buChar char=""/>
              <a:tabLst>
                <a:tab pos="457189" algn="l"/>
              </a:tabLst>
            </a:pPr>
            <a:r>
              <a:rPr lang="fr-FR"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Savoir collaborer </a:t>
            </a:r>
          </a:p>
          <a:p>
            <a:pPr marL="342892">
              <a:lnSpc>
                <a:spcPct val="107000"/>
              </a:lnSpc>
              <a:spcAft>
                <a:spcPts val="450"/>
              </a:spcAft>
              <a:buSzPts val="1050"/>
              <a:buFont typeface="Symbol" panose="05050102010706020507" pitchFamily="18" charset="2"/>
              <a:buChar char=""/>
              <a:tabLst>
                <a:tab pos="457189" algn="l"/>
              </a:tabLst>
            </a:pPr>
            <a:r>
              <a:rPr lang="fr-FR"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S'engager et développer une capacité d'agir.</a:t>
            </a:r>
            <a:endParaRPr lang="fr-FR" sz="1400" dirty="0">
              <a:latin typeface="Calibri" panose="020F0502020204030204" pitchFamily="34" charset="0"/>
              <a:ea typeface="Calibri" panose="020F0502020204030204" pitchFamily="34" charset="0"/>
              <a:cs typeface="Symbol" panose="05050102010706020507" pitchFamily="18" charset="2"/>
            </a:endParaRPr>
          </a:p>
          <a:p>
            <a:pPr marL="342892">
              <a:lnSpc>
                <a:spcPct val="107000"/>
              </a:lnSpc>
              <a:spcAft>
                <a:spcPts val="800"/>
              </a:spcAft>
              <a:buSzPts val="1050"/>
              <a:buFont typeface="Symbol" panose="05050102010706020507" pitchFamily="18" charset="2"/>
              <a:buChar char=""/>
              <a:tabLst>
                <a:tab pos="457189" algn="l"/>
              </a:tabLst>
            </a:pPr>
            <a:r>
              <a:rPr lang="fr-FR" sz="1400" dirty="0">
                <a:solidFill>
                  <a:srgbClr val="000000"/>
                </a:solidFill>
                <a:latin typeface="Calibri" panose="020F0502020204030204" pitchFamily="34" charset="0"/>
                <a:ea typeface="Times New Roman" panose="02020603050405020304" pitchFamily="18" charset="0"/>
                <a:cs typeface="Arial" panose="020B0604020202020204" pitchFamily="34" charset="0"/>
              </a:rPr>
              <a:t>Comprendre la fabrication et la diffusion d'une information par la mise en pratique</a:t>
            </a:r>
            <a:endParaRPr lang="fr-FR" dirty="0"/>
          </a:p>
        </p:txBody>
      </p:sp>
      <p:sp>
        <p:nvSpPr>
          <p:cNvPr id="4" name="ZoneTexte 3">
            <a:extLst>
              <a:ext uri="{FF2B5EF4-FFF2-40B4-BE49-F238E27FC236}">
                <a16:creationId xmlns:a16="http://schemas.microsoft.com/office/drawing/2014/main" id="{7C8B01C2-EDFE-CD17-82E0-9257AACAD6F6}"/>
              </a:ext>
            </a:extLst>
          </p:cNvPr>
          <p:cNvSpPr txBox="1"/>
          <p:nvPr/>
        </p:nvSpPr>
        <p:spPr>
          <a:xfrm>
            <a:off x="6247642" y="2186194"/>
            <a:ext cx="4329066" cy="1535613"/>
          </a:xfrm>
          <a:prstGeom prst="rect">
            <a:avLst/>
          </a:prstGeom>
          <a:noFill/>
          <a:ln>
            <a:solidFill>
              <a:schemeClr val="tx1"/>
            </a:solidFill>
          </a:ln>
        </p:spPr>
        <p:txBody>
          <a:bodyPr wrap="square" rtlCol="0">
            <a:spAutoFit/>
          </a:bodyPr>
          <a:lstStyle/>
          <a:p>
            <a:pPr>
              <a:lnSpc>
                <a:spcPct val="107000"/>
              </a:lnSpc>
              <a:buClr>
                <a:schemeClr val="dk2"/>
              </a:buClr>
              <a:buSzPts val="1050"/>
              <a:tabLst>
                <a:tab pos="457189" algn="l"/>
              </a:tabLst>
            </a:pPr>
            <a:r>
              <a:rPr lang="fr-FR" sz="1600" dirty="0">
                <a:latin typeface="Calibri" panose="020F0502020204030204" pitchFamily="34" charset="0"/>
                <a:cs typeface="Arial" panose="020B0604020202020204" pitchFamily="34" charset="0"/>
                <a:sym typeface="Source Code Pro"/>
              </a:rPr>
              <a:t>Apprentissage transversal </a:t>
            </a:r>
          </a:p>
          <a:p>
            <a:pPr>
              <a:lnSpc>
                <a:spcPct val="107000"/>
              </a:lnSpc>
              <a:buClr>
                <a:schemeClr val="dk2"/>
              </a:buClr>
              <a:buSzPts val="1050"/>
              <a:tabLst>
                <a:tab pos="457189" algn="l"/>
              </a:tabLst>
            </a:pPr>
            <a:r>
              <a:rPr lang="fr-FR" sz="1600" dirty="0">
                <a:latin typeface="Calibri" panose="020F0502020204030204" pitchFamily="34" charset="0"/>
                <a:cs typeface="Arial" panose="020B0604020202020204" pitchFamily="34" charset="0"/>
                <a:sym typeface="Source Code Pro"/>
              </a:rPr>
              <a:t>Appui sur actions éducatives, des dispositifs et des interventions de professionnels</a:t>
            </a:r>
          </a:p>
          <a:p>
            <a:pPr>
              <a:lnSpc>
                <a:spcPct val="107000"/>
              </a:lnSpc>
              <a:buClr>
                <a:schemeClr val="dk2"/>
              </a:buClr>
              <a:buSzPts val="1050"/>
              <a:tabLst>
                <a:tab pos="457189" algn="l"/>
              </a:tabLst>
            </a:pPr>
            <a:r>
              <a:rPr lang="fr-FR" sz="1600" dirty="0">
                <a:latin typeface="Calibri" panose="020F0502020204030204" pitchFamily="34" charset="0"/>
                <a:cs typeface="Arial" panose="020B0604020202020204" pitchFamily="34" charset="0"/>
                <a:sym typeface="Source Code Pro"/>
              </a:rPr>
              <a:t>=&gt; Développer la citoyenneté numérique en s'appuyant sur le CLEMI </a:t>
            </a:r>
          </a:p>
          <a:p>
            <a:pPr>
              <a:lnSpc>
                <a:spcPct val="107000"/>
              </a:lnSpc>
              <a:buClr>
                <a:schemeClr val="dk2"/>
              </a:buClr>
              <a:buSzPts val="1050"/>
              <a:tabLst>
                <a:tab pos="457189" algn="l"/>
              </a:tabLst>
            </a:pPr>
            <a:endParaRPr lang="fr-FR" sz="800" dirty="0">
              <a:latin typeface="Calibri" panose="020F0502020204030204" pitchFamily="34" charset="0"/>
              <a:cs typeface="Arial" panose="020B0604020202020204" pitchFamily="34" charset="0"/>
              <a:sym typeface="Source Code Pro"/>
            </a:endParaRPr>
          </a:p>
        </p:txBody>
      </p:sp>
      <p:sp>
        <p:nvSpPr>
          <p:cNvPr id="5" name="ZoneTexte 4">
            <a:extLst>
              <a:ext uri="{FF2B5EF4-FFF2-40B4-BE49-F238E27FC236}">
                <a16:creationId xmlns:a16="http://schemas.microsoft.com/office/drawing/2014/main" id="{D5BC8FC9-8122-B997-0A49-AD9C2F0ED68E}"/>
              </a:ext>
            </a:extLst>
          </p:cNvPr>
          <p:cNvSpPr txBox="1"/>
          <p:nvPr/>
        </p:nvSpPr>
        <p:spPr>
          <a:xfrm>
            <a:off x="2624866" y="4419858"/>
            <a:ext cx="7779468" cy="1524585"/>
          </a:xfrm>
          <a:prstGeom prst="rect">
            <a:avLst/>
          </a:prstGeom>
          <a:noFill/>
          <a:ln>
            <a:solidFill>
              <a:schemeClr val="tx1"/>
            </a:solidFill>
          </a:ln>
        </p:spPr>
        <p:txBody>
          <a:bodyPr wrap="square" rtlCol="0">
            <a:spAutoFit/>
          </a:bodyPr>
          <a:lstStyle/>
          <a:p>
            <a:pPr>
              <a:lnSpc>
                <a:spcPct val="107000"/>
              </a:lnSpc>
              <a:spcAft>
                <a:spcPts val="450"/>
              </a:spcAft>
              <a:buSzPts val="1050"/>
              <a:tabLst>
                <a:tab pos="457189" algn="l"/>
              </a:tabLst>
            </a:pPr>
            <a:r>
              <a:rPr lang="fr-FR" sz="1600" dirty="0">
                <a:latin typeface="Calibri" panose="020F0502020204030204" pitchFamily="34" charset="0"/>
                <a:cs typeface="Arial" panose="020B0604020202020204" pitchFamily="34" charset="0"/>
              </a:rPr>
              <a:t>S'approprier les enjeux de l'EMI dans le cadre scolaire</a:t>
            </a:r>
          </a:p>
          <a:p>
            <a:pPr>
              <a:lnSpc>
                <a:spcPct val="107000"/>
              </a:lnSpc>
              <a:spcAft>
                <a:spcPts val="450"/>
              </a:spcAft>
              <a:buSzPts val="1050"/>
              <a:tabLst>
                <a:tab pos="457189" algn="l"/>
              </a:tabLst>
            </a:pPr>
            <a:r>
              <a:rPr lang="fr-FR" sz="1600" dirty="0">
                <a:latin typeface="Calibri" panose="020F0502020204030204" pitchFamily="34" charset="0"/>
                <a:cs typeface="Arial" panose="020B0604020202020204" pitchFamily="34" charset="0"/>
              </a:rPr>
              <a:t>Repérer comment les enseignements peuvent se nourrir de l'EMI et comment l'EMI peut s'enrichir des enseignements</a:t>
            </a:r>
          </a:p>
          <a:p>
            <a:pPr>
              <a:lnSpc>
                <a:spcPct val="107000"/>
              </a:lnSpc>
              <a:spcAft>
                <a:spcPts val="450"/>
              </a:spcAft>
              <a:buSzPts val="1050"/>
              <a:tabLst>
                <a:tab pos="457189" algn="l"/>
              </a:tabLst>
            </a:pPr>
            <a:r>
              <a:rPr lang="fr-FR" sz="1600" dirty="0">
                <a:latin typeface="Calibri" panose="020F0502020204030204" pitchFamily="34" charset="0"/>
                <a:cs typeface="Arial" panose="020B0604020202020204" pitchFamily="34" charset="0"/>
              </a:rPr>
              <a:t>S'engager dans l'EMI selon plusieurs entrées, disciplinaires ou interdisciplinaires, et selon diverses modalités</a:t>
            </a:r>
            <a:endParaRPr lang="fr-FR" sz="1600" dirty="0"/>
          </a:p>
        </p:txBody>
      </p:sp>
      <p:pic>
        <p:nvPicPr>
          <p:cNvPr id="1026" name="Picture 2" descr="Vademecum pour l'ÉMI, janvier 2022 | Documentation">
            <a:extLst>
              <a:ext uri="{FF2B5EF4-FFF2-40B4-BE49-F238E27FC236}">
                <a16:creationId xmlns:a16="http://schemas.microsoft.com/office/drawing/2014/main" id="{DECEABDE-08DF-12C4-71C8-6307F9EFF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839" y="4289943"/>
            <a:ext cx="1329653" cy="1878398"/>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31F2F79-7955-47A5-510D-EDE6AA3A1592}"/>
              </a:ext>
            </a:extLst>
          </p:cNvPr>
          <p:cNvSpPr txBox="1"/>
          <p:nvPr/>
        </p:nvSpPr>
        <p:spPr>
          <a:xfrm>
            <a:off x="3385324" y="1688337"/>
            <a:ext cx="2710676" cy="323165"/>
          </a:xfrm>
          <a:prstGeom prst="rect">
            <a:avLst/>
          </a:prstGeom>
          <a:solidFill>
            <a:schemeClr val="tx1">
              <a:lumMod val="40000"/>
              <a:lumOff val="60000"/>
            </a:schemeClr>
          </a:solidFill>
        </p:spPr>
        <p:txBody>
          <a:bodyPr wrap="square" rtlCol="0">
            <a:spAutoFit/>
          </a:bodyPr>
          <a:lstStyle/>
          <a:p>
            <a:r>
              <a:rPr lang="fr-FR" sz="1500" dirty="0"/>
              <a:t>COMP. TRANSVERSALES</a:t>
            </a:r>
          </a:p>
        </p:txBody>
      </p:sp>
      <p:sp>
        <p:nvSpPr>
          <p:cNvPr id="7" name="ZoneTexte 6">
            <a:extLst>
              <a:ext uri="{FF2B5EF4-FFF2-40B4-BE49-F238E27FC236}">
                <a16:creationId xmlns:a16="http://schemas.microsoft.com/office/drawing/2014/main" id="{E61E5C29-80B1-D4EF-59BC-0687AD382026}"/>
              </a:ext>
            </a:extLst>
          </p:cNvPr>
          <p:cNvSpPr txBox="1"/>
          <p:nvPr/>
        </p:nvSpPr>
        <p:spPr>
          <a:xfrm>
            <a:off x="9626030" y="1948494"/>
            <a:ext cx="1401954" cy="323165"/>
          </a:xfrm>
          <a:prstGeom prst="rect">
            <a:avLst/>
          </a:prstGeom>
          <a:solidFill>
            <a:schemeClr val="tx1">
              <a:lumMod val="40000"/>
              <a:lumOff val="60000"/>
            </a:schemeClr>
          </a:solidFill>
        </p:spPr>
        <p:txBody>
          <a:bodyPr wrap="square" rtlCol="0">
            <a:spAutoFit/>
          </a:bodyPr>
          <a:lstStyle/>
          <a:p>
            <a:r>
              <a:rPr lang="fr-FR" sz="1500" dirty="0"/>
              <a:t>PRINCIPES</a:t>
            </a:r>
          </a:p>
        </p:txBody>
      </p:sp>
      <p:sp>
        <p:nvSpPr>
          <p:cNvPr id="8" name="ZoneTexte 7">
            <a:extLst>
              <a:ext uri="{FF2B5EF4-FFF2-40B4-BE49-F238E27FC236}">
                <a16:creationId xmlns:a16="http://schemas.microsoft.com/office/drawing/2014/main" id="{D4626ED7-3AF5-DADF-1A9A-7D9DFDF0F42A}"/>
              </a:ext>
            </a:extLst>
          </p:cNvPr>
          <p:cNvSpPr txBox="1"/>
          <p:nvPr/>
        </p:nvSpPr>
        <p:spPr>
          <a:xfrm>
            <a:off x="9715006" y="4185967"/>
            <a:ext cx="861702" cy="369332"/>
          </a:xfrm>
          <a:prstGeom prst="rect">
            <a:avLst/>
          </a:prstGeom>
          <a:solidFill>
            <a:schemeClr val="tx1">
              <a:lumMod val="40000"/>
              <a:lumOff val="60000"/>
            </a:schemeClr>
          </a:solidFill>
        </p:spPr>
        <p:txBody>
          <a:bodyPr wrap="square" rtlCol="0">
            <a:spAutoFit/>
          </a:bodyPr>
          <a:lstStyle/>
          <a:p>
            <a:r>
              <a:rPr lang="fr-FR" dirty="0"/>
              <a:t>OUTIL</a:t>
            </a:r>
          </a:p>
        </p:txBody>
      </p:sp>
      <p:sp>
        <p:nvSpPr>
          <p:cNvPr id="9" name="ZoneTexte 8">
            <a:extLst>
              <a:ext uri="{FF2B5EF4-FFF2-40B4-BE49-F238E27FC236}">
                <a16:creationId xmlns:a16="http://schemas.microsoft.com/office/drawing/2014/main" id="{524C9BB0-5286-83D5-5CF3-FFC407D4A0F2}"/>
              </a:ext>
            </a:extLst>
          </p:cNvPr>
          <p:cNvSpPr txBox="1"/>
          <p:nvPr/>
        </p:nvSpPr>
        <p:spPr>
          <a:xfrm>
            <a:off x="10403840" y="5836920"/>
            <a:ext cx="1524000" cy="707886"/>
          </a:xfrm>
          <a:prstGeom prst="rect">
            <a:avLst/>
          </a:prstGeom>
          <a:noFill/>
        </p:spPr>
        <p:txBody>
          <a:bodyPr wrap="square" rtlCol="0">
            <a:spAutoFit/>
          </a:bodyPr>
          <a:lstStyle/>
          <a:p>
            <a:r>
              <a:rPr lang="fr-FR" sz="4000" dirty="0">
                <a:solidFill>
                  <a:srgbClr val="E45164"/>
                </a:solidFill>
                <a:latin typeface="Calibri"/>
                <a:ea typeface="+mj-ea"/>
                <a:cs typeface="Calibri"/>
              </a:rPr>
              <a:t>2022</a:t>
            </a:r>
          </a:p>
        </p:txBody>
      </p:sp>
    </p:spTree>
    <p:extLst>
      <p:ext uri="{BB962C8B-B14F-4D97-AF65-F5344CB8AC3E}">
        <p14:creationId xmlns:p14="http://schemas.microsoft.com/office/powerpoint/2010/main" val="3726922751"/>
      </p:ext>
    </p:extLst>
  </p:cSld>
  <p:clrMapOvr>
    <a:masterClrMapping/>
  </p:clrMapOvr>
  <mc:AlternateContent xmlns:mc="http://schemas.openxmlformats.org/markup-compatibility/2006" xmlns:p14="http://schemas.microsoft.com/office/powerpoint/2010/main">
    <mc:Choice Requires="p14">
      <p:transition spd="slow" p14:dur="2000" advTm="61464"/>
    </mc:Choice>
    <mc:Fallback xmlns="">
      <p:transition spd="slow" advTm="61464"/>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578226-CA58-7219-909E-47B0B3083501}"/>
              </a:ext>
            </a:extLst>
          </p:cNvPr>
          <p:cNvPicPr>
            <a:picLocks noChangeAspect="1"/>
          </p:cNvPicPr>
          <p:nvPr/>
        </p:nvPicPr>
        <p:blipFill>
          <a:blip r:embed="rId2"/>
          <a:srcRect b="4914"/>
          <a:stretch/>
        </p:blipFill>
        <p:spPr>
          <a:xfrm>
            <a:off x="1700617" y="1067574"/>
            <a:ext cx="8790766" cy="4800600"/>
          </a:xfrm>
          <a:prstGeom prst="rect">
            <a:avLst/>
          </a:prstGeom>
        </p:spPr>
      </p:pic>
      <p:sp>
        <p:nvSpPr>
          <p:cNvPr id="2" name="Titre 1">
            <a:extLst>
              <a:ext uri="{FF2B5EF4-FFF2-40B4-BE49-F238E27FC236}">
                <a16:creationId xmlns:a16="http://schemas.microsoft.com/office/drawing/2014/main" id="{3E9F5038-91D8-0B2E-59D5-A0BDE7494242}"/>
              </a:ext>
            </a:extLst>
          </p:cNvPr>
          <p:cNvSpPr>
            <a:spLocks noGrp="1"/>
          </p:cNvSpPr>
          <p:nvPr>
            <p:ph type="title"/>
          </p:nvPr>
        </p:nvSpPr>
        <p:spPr>
          <a:xfrm>
            <a:off x="1006736" y="344244"/>
            <a:ext cx="6400800" cy="609477"/>
          </a:xfrm>
        </p:spPr>
        <p:txBody>
          <a:bodyPr/>
          <a:lstStyle/>
          <a:p>
            <a:r>
              <a:rPr lang="fr-FR" sz="2800" b="1" kern="100" dirty="0">
                <a:solidFill>
                  <a:srgbClr val="E45164"/>
                </a:solidFill>
                <a:cs typeface="Times New Roman" panose="02020603050405020304" pitchFamily="18" charset="0"/>
              </a:rPr>
              <a:t>EMI pour une citoyenneté numérique</a:t>
            </a:r>
          </a:p>
        </p:txBody>
      </p:sp>
      <p:sp>
        <p:nvSpPr>
          <p:cNvPr id="3" name="ZoneTexte 2">
            <a:extLst>
              <a:ext uri="{FF2B5EF4-FFF2-40B4-BE49-F238E27FC236}">
                <a16:creationId xmlns:a16="http://schemas.microsoft.com/office/drawing/2014/main" id="{D0969F11-90E1-5CA8-8514-845C445236FE}"/>
              </a:ext>
            </a:extLst>
          </p:cNvPr>
          <p:cNvSpPr txBox="1"/>
          <p:nvPr/>
        </p:nvSpPr>
        <p:spPr>
          <a:xfrm>
            <a:off x="9271000" y="5389880"/>
            <a:ext cx="1524000" cy="707886"/>
          </a:xfrm>
          <a:prstGeom prst="rect">
            <a:avLst/>
          </a:prstGeom>
          <a:noFill/>
        </p:spPr>
        <p:txBody>
          <a:bodyPr wrap="square" rtlCol="0">
            <a:spAutoFit/>
          </a:bodyPr>
          <a:lstStyle/>
          <a:p>
            <a:r>
              <a:rPr lang="fr-FR" sz="4000" dirty="0">
                <a:solidFill>
                  <a:srgbClr val="E45164"/>
                </a:solidFill>
                <a:latin typeface="Calibri"/>
                <a:ea typeface="+mj-ea"/>
                <a:cs typeface="Calibri"/>
              </a:rPr>
              <a:t>2023</a:t>
            </a:r>
          </a:p>
        </p:txBody>
      </p:sp>
    </p:spTree>
    <p:extLst>
      <p:ext uri="{BB962C8B-B14F-4D97-AF65-F5344CB8AC3E}">
        <p14:creationId xmlns:p14="http://schemas.microsoft.com/office/powerpoint/2010/main" val="425821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0532E-E1FB-49A8-CD53-BB5DBC295785}"/>
              </a:ext>
            </a:extLst>
          </p:cNvPr>
          <p:cNvSpPr>
            <a:spLocks noGrp="1"/>
          </p:cNvSpPr>
          <p:nvPr>
            <p:ph type="title"/>
          </p:nvPr>
        </p:nvSpPr>
        <p:spPr>
          <a:xfrm>
            <a:off x="663534" y="553351"/>
            <a:ext cx="10965481" cy="615553"/>
          </a:xfrm>
        </p:spPr>
        <p:txBody>
          <a:bodyPr>
            <a:noAutofit/>
          </a:bodyPr>
          <a:lstStyle/>
          <a:p>
            <a:r>
              <a:rPr lang="fr-FR" sz="4300" b="1" kern="100" dirty="0">
                <a:solidFill>
                  <a:srgbClr val="E45164"/>
                </a:solidFill>
                <a:cs typeface="Times New Roman" panose="02020603050405020304" pitchFamily="18" charset="0"/>
              </a:rPr>
              <a:t>EMI : 6 compétences générales </a:t>
            </a:r>
            <a:r>
              <a:rPr lang="fr-FR" sz="2400" b="1" kern="100" dirty="0">
                <a:solidFill>
                  <a:srgbClr val="E45164"/>
                </a:solidFill>
                <a:cs typeface="Times New Roman" panose="02020603050405020304" pitchFamily="18" charset="0"/>
              </a:rPr>
              <a:t>(UNESCO, 2024)</a:t>
            </a:r>
          </a:p>
        </p:txBody>
      </p:sp>
      <p:pic>
        <p:nvPicPr>
          <p:cNvPr id="5" name="Image 4">
            <a:extLst>
              <a:ext uri="{FF2B5EF4-FFF2-40B4-BE49-F238E27FC236}">
                <a16:creationId xmlns:a16="http://schemas.microsoft.com/office/drawing/2014/main" id="{2D1ECBF0-5827-0273-6E6F-6BA6F400581C}"/>
              </a:ext>
            </a:extLst>
          </p:cNvPr>
          <p:cNvPicPr>
            <a:picLocks noChangeAspect="1"/>
          </p:cNvPicPr>
          <p:nvPr/>
        </p:nvPicPr>
        <p:blipFill>
          <a:blip r:embed="rId3"/>
          <a:srcRect l="15037" r="11157" b="27098"/>
          <a:stretch/>
        </p:blipFill>
        <p:spPr>
          <a:xfrm>
            <a:off x="380851" y="1161826"/>
            <a:ext cx="11900629" cy="4378362"/>
          </a:xfrm>
          <a:prstGeom prst="rect">
            <a:avLst/>
          </a:prstGeom>
        </p:spPr>
      </p:pic>
    </p:spTree>
    <p:extLst>
      <p:ext uri="{BB962C8B-B14F-4D97-AF65-F5344CB8AC3E}">
        <p14:creationId xmlns:p14="http://schemas.microsoft.com/office/powerpoint/2010/main" val="1608542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D6B5DDC-3833-1A5E-A953-DD1A18EE5695}"/>
              </a:ext>
            </a:extLst>
          </p:cNvPr>
          <p:cNvPicPr>
            <a:picLocks noChangeAspect="1"/>
          </p:cNvPicPr>
          <p:nvPr/>
        </p:nvPicPr>
        <p:blipFill>
          <a:blip r:embed="rId2"/>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DC7D9BF3-8DEA-360C-200A-0B32016C5401}"/>
              </a:ext>
            </a:extLst>
          </p:cNvPr>
          <p:cNvSpPr>
            <a:spLocks noGrp="1"/>
          </p:cNvSpPr>
          <p:nvPr>
            <p:ph type="title"/>
          </p:nvPr>
        </p:nvSpPr>
        <p:spPr>
          <a:xfrm>
            <a:off x="1720327" y="3366508"/>
            <a:ext cx="8703833" cy="1325563"/>
          </a:xfrm>
        </p:spPr>
        <p:txBody>
          <a:bodyPr/>
          <a:lstStyle/>
          <a:p>
            <a:r>
              <a:rPr lang="fr-FR" b="1" kern="100" dirty="0">
                <a:solidFill>
                  <a:srgbClr val="E45164"/>
                </a:solidFill>
                <a:cs typeface="Times New Roman" panose="02020603050405020304" pitchFamily="18" charset="0"/>
              </a:rPr>
              <a:t>L’EMI, une éducation transversale</a:t>
            </a:r>
            <a:endParaRPr lang="fr-FR" dirty="0"/>
          </a:p>
        </p:txBody>
      </p:sp>
    </p:spTree>
    <p:extLst>
      <p:ext uri="{BB962C8B-B14F-4D97-AF65-F5344CB8AC3E}">
        <p14:creationId xmlns:p14="http://schemas.microsoft.com/office/powerpoint/2010/main" val="1383313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7B111-82D9-95D5-2178-D0528A5726D7}"/>
              </a:ext>
            </a:extLst>
          </p:cNvPr>
          <p:cNvSpPr>
            <a:spLocks noGrp="1"/>
          </p:cNvSpPr>
          <p:nvPr>
            <p:ph type="title"/>
          </p:nvPr>
        </p:nvSpPr>
        <p:spPr/>
        <p:txBody>
          <a:bodyPr/>
          <a:lstStyle/>
          <a:p>
            <a:r>
              <a:rPr lang="fr-FR" sz="3600" b="1" kern="100" dirty="0">
                <a:solidFill>
                  <a:srgbClr val="E45164"/>
                </a:solidFill>
                <a:cs typeface="Times New Roman" panose="02020603050405020304" pitchFamily="18" charset="0"/>
              </a:rPr>
              <a:t>Eduquer AVEC les médias, éduquer AUX médias</a:t>
            </a:r>
          </a:p>
        </p:txBody>
      </p:sp>
      <p:sp>
        <p:nvSpPr>
          <p:cNvPr id="3" name="Espace réservé du texte 2">
            <a:extLst>
              <a:ext uri="{FF2B5EF4-FFF2-40B4-BE49-F238E27FC236}">
                <a16:creationId xmlns:a16="http://schemas.microsoft.com/office/drawing/2014/main" id="{721BAEDF-8AED-6021-58A5-77BC721CC60F}"/>
              </a:ext>
            </a:extLst>
          </p:cNvPr>
          <p:cNvSpPr>
            <a:spLocks noGrp="1"/>
          </p:cNvSpPr>
          <p:nvPr>
            <p:ph type="body" idx="1"/>
          </p:nvPr>
        </p:nvSpPr>
        <p:spPr>
          <a:xfrm>
            <a:off x="415600" y="1528127"/>
            <a:ext cx="11360800" cy="4614489"/>
          </a:xfrm>
        </p:spPr>
        <p:txBody>
          <a:bodyPr/>
          <a:lstStyle/>
          <a:p>
            <a:pPr marL="186262" indent="0">
              <a:buNone/>
            </a:pPr>
            <a:r>
              <a:rPr lang="fr-FR" b="1" dirty="0"/>
              <a:t>EMI à travers le prisme des programmes</a:t>
            </a:r>
          </a:p>
          <a:p>
            <a:pPr lvl="1"/>
            <a:r>
              <a:rPr lang="fr-FR" dirty="0"/>
              <a:t>Restitution médiatique d’un point du programme</a:t>
            </a:r>
          </a:p>
          <a:p>
            <a:pPr lvl="1"/>
            <a:r>
              <a:rPr lang="fr-FR" dirty="0"/>
              <a:t>Découverte ou approfondissement d’un point du programme</a:t>
            </a:r>
          </a:p>
          <a:p>
            <a:pPr lvl="1"/>
            <a:r>
              <a:rPr lang="fr-FR" dirty="0"/>
              <a:t>Utilisation de ses connaissances pour comprendre l’actualité</a:t>
            </a:r>
          </a:p>
          <a:p>
            <a:pPr lvl="1"/>
            <a:endParaRPr lang="fr-FR" dirty="0"/>
          </a:p>
          <a:p>
            <a:pPr marL="152396" indent="0">
              <a:buNone/>
            </a:pPr>
            <a:r>
              <a:rPr lang="fr-FR" b="1" dirty="0"/>
              <a:t>EMI dans les programmes</a:t>
            </a:r>
          </a:p>
          <a:p>
            <a:pPr lvl="1">
              <a:buFont typeface="Courier New" panose="02070309020205020404" pitchFamily="49" charset="0"/>
              <a:buChar char="o"/>
            </a:pPr>
            <a:r>
              <a:rPr lang="fr-FR" sz="2000" dirty="0"/>
              <a:t>Compétences transversales (recherche d’information, esprit critique…)</a:t>
            </a:r>
          </a:p>
          <a:p>
            <a:pPr lvl="1">
              <a:buFont typeface="Courier New" panose="02070309020205020404" pitchFamily="49" charset="0"/>
              <a:buChar char="o"/>
            </a:pPr>
            <a:r>
              <a:rPr lang="fr-FR" sz="2000" dirty="0"/>
              <a:t>Point du programme</a:t>
            </a:r>
          </a:p>
        </p:txBody>
      </p:sp>
    </p:spTree>
    <p:extLst>
      <p:ext uri="{BB962C8B-B14F-4D97-AF65-F5344CB8AC3E}">
        <p14:creationId xmlns:p14="http://schemas.microsoft.com/office/powerpoint/2010/main" val="746895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31C851-D73B-4699-1BCA-1281B084C021}"/>
              </a:ext>
            </a:extLst>
          </p:cNvPr>
          <p:cNvSpPr>
            <a:spLocks noGrp="1"/>
          </p:cNvSpPr>
          <p:nvPr>
            <p:ph type="title"/>
          </p:nvPr>
        </p:nvSpPr>
        <p:spPr>
          <a:xfrm>
            <a:off x="501574" y="412902"/>
            <a:ext cx="10857306" cy="635000"/>
          </a:xfrm>
        </p:spPr>
        <p:txBody>
          <a:bodyPr>
            <a:normAutofit/>
          </a:bodyPr>
          <a:lstStyle/>
          <a:p>
            <a:r>
              <a:rPr lang="fr-FR" sz="3600" b="1" kern="100" dirty="0">
                <a:solidFill>
                  <a:srgbClr val="E45164"/>
                </a:solidFill>
                <a:cs typeface="Times New Roman" panose="02020603050405020304" pitchFamily="18" charset="0"/>
              </a:rPr>
              <a:t>Education à la culture et citoyenneté numérique</a:t>
            </a:r>
          </a:p>
        </p:txBody>
      </p:sp>
      <p:pic>
        <p:nvPicPr>
          <p:cNvPr id="4" name="Image 3">
            <a:extLst>
              <a:ext uri="{FF2B5EF4-FFF2-40B4-BE49-F238E27FC236}">
                <a16:creationId xmlns:a16="http://schemas.microsoft.com/office/drawing/2014/main" id="{446DEA96-17B4-D722-D62F-9DBED4DF158A}"/>
              </a:ext>
            </a:extLst>
          </p:cNvPr>
          <p:cNvPicPr>
            <a:picLocks noChangeAspect="1"/>
          </p:cNvPicPr>
          <p:nvPr/>
        </p:nvPicPr>
        <p:blipFill>
          <a:blip r:embed="rId3"/>
          <a:stretch>
            <a:fillRect/>
          </a:stretch>
        </p:blipFill>
        <p:spPr>
          <a:xfrm>
            <a:off x="1981201" y="1037742"/>
            <a:ext cx="3957565" cy="5105400"/>
          </a:xfrm>
          <a:prstGeom prst="rect">
            <a:avLst/>
          </a:prstGeom>
        </p:spPr>
      </p:pic>
      <p:pic>
        <p:nvPicPr>
          <p:cNvPr id="8" name="Image 7">
            <a:extLst>
              <a:ext uri="{FF2B5EF4-FFF2-40B4-BE49-F238E27FC236}">
                <a16:creationId xmlns:a16="http://schemas.microsoft.com/office/drawing/2014/main" id="{D4257786-FE38-09B1-22B2-B6ABDC90EAA1}"/>
              </a:ext>
            </a:extLst>
          </p:cNvPr>
          <p:cNvPicPr>
            <a:picLocks noChangeAspect="1"/>
          </p:cNvPicPr>
          <p:nvPr/>
        </p:nvPicPr>
        <p:blipFill>
          <a:blip r:embed="rId4"/>
          <a:srcRect t="12057"/>
          <a:stretch/>
        </p:blipFill>
        <p:spPr>
          <a:xfrm>
            <a:off x="6108701" y="1050442"/>
            <a:ext cx="3903363" cy="5092700"/>
          </a:xfrm>
          <a:prstGeom prst="rect">
            <a:avLst/>
          </a:prstGeom>
        </p:spPr>
      </p:pic>
      <p:sp>
        <p:nvSpPr>
          <p:cNvPr id="9" name="Rectangle 8">
            <a:extLst>
              <a:ext uri="{FF2B5EF4-FFF2-40B4-BE49-F238E27FC236}">
                <a16:creationId xmlns:a16="http://schemas.microsoft.com/office/drawing/2014/main" id="{5867EBE9-7A4F-5B19-276A-6C4AA6E23E82}"/>
              </a:ext>
            </a:extLst>
          </p:cNvPr>
          <p:cNvSpPr/>
          <p:nvPr/>
        </p:nvSpPr>
        <p:spPr>
          <a:xfrm>
            <a:off x="4830795" y="5105400"/>
            <a:ext cx="769763" cy="923330"/>
          </a:xfrm>
          <a:prstGeom prst="rect">
            <a:avLst/>
          </a:prstGeom>
          <a:solidFill>
            <a:schemeClr val="bg1"/>
          </a:solidFill>
        </p:spPr>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5</a:t>
            </a:r>
            <a:r>
              <a:rPr lang="fr-FR" sz="2800" b="1" dirty="0">
                <a:ln w="22225">
                  <a:solidFill>
                    <a:schemeClr val="accent2"/>
                  </a:solidFill>
                  <a:prstDash val="solid"/>
                </a:ln>
                <a:solidFill>
                  <a:schemeClr val="accent2">
                    <a:lumMod val="40000"/>
                    <a:lumOff val="60000"/>
                  </a:schemeClr>
                </a:solidFill>
              </a:rPr>
              <a:t>e</a:t>
            </a:r>
          </a:p>
        </p:txBody>
      </p:sp>
      <p:sp>
        <p:nvSpPr>
          <p:cNvPr id="10" name="Rectangle 9">
            <a:extLst>
              <a:ext uri="{FF2B5EF4-FFF2-40B4-BE49-F238E27FC236}">
                <a16:creationId xmlns:a16="http://schemas.microsoft.com/office/drawing/2014/main" id="{AC3BBE68-3CF6-B9F1-FC7E-3677A6BEC544}"/>
              </a:ext>
            </a:extLst>
          </p:cNvPr>
          <p:cNvSpPr/>
          <p:nvPr/>
        </p:nvSpPr>
        <p:spPr>
          <a:xfrm>
            <a:off x="8934637" y="5105400"/>
            <a:ext cx="915635" cy="923330"/>
          </a:xfrm>
          <a:prstGeom prst="rect">
            <a:avLst/>
          </a:prstGeom>
          <a:solidFill>
            <a:schemeClr val="bg1"/>
          </a:solidFill>
        </p:spPr>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1</a:t>
            </a:r>
            <a:r>
              <a:rPr lang="fr-FR" b="1" dirty="0">
                <a:ln w="22225">
                  <a:solidFill>
                    <a:schemeClr val="accent2"/>
                  </a:solidFill>
                  <a:prstDash val="solid"/>
                </a:ln>
                <a:solidFill>
                  <a:schemeClr val="accent2">
                    <a:lumMod val="40000"/>
                    <a:lumOff val="60000"/>
                  </a:schemeClr>
                </a:solidFill>
              </a:rPr>
              <a:t>ere</a:t>
            </a:r>
          </a:p>
        </p:txBody>
      </p:sp>
    </p:spTree>
    <p:extLst>
      <p:ext uri="{BB962C8B-B14F-4D97-AF65-F5344CB8AC3E}">
        <p14:creationId xmlns:p14="http://schemas.microsoft.com/office/powerpoint/2010/main" val="28174095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D5B78F-DD58-74C0-7D6F-C8A8736E556C}"/>
              </a:ext>
            </a:extLst>
          </p:cNvPr>
          <p:cNvSpPr>
            <a:spLocks noGrp="1"/>
          </p:cNvSpPr>
          <p:nvPr>
            <p:ph type="title"/>
          </p:nvPr>
        </p:nvSpPr>
        <p:spPr/>
        <p:txBody>
          <a:bodyPr/>
          <a:lstStyle/>
          <a:p>
            <a:r>
              <a:rPr lang="fr-FR" dirty="0"/>
              <a:t>Evaluer l’information via l’image</a:t>
            </a:r>
          </a:p>
        </p:txBody>
      </p:sp>
      <p:pic>
        <p:nvPicPr>
          <p:cNvPr id="9" name="Espace réservé du contenu 8" descr="Une image contenant personne, habits, homme, véhicule&#10;&#10;Le contenu généré par l’IA peut être incorrect.">
            <a:extLst>
              <a:ext uri="{FF2B5EF4-FFF2-40B4-BE49-F238E27FC236}">
                <a16:creationId xmlns:a16="http://schemas.microsoft.com/office/drawing/2014/main" id="{5A28AA9C-8C09-4137-4C92-FE3F71D049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855" y="1444335"/>
            <a:ext cx="9366135" cy="4987467"/>
          </a:xfrm>
          <a:prstGeom prst="rect">
            <a:avLst/>
          </a:prstGeom>
        </p:spPr>
      </p:pic>
      <p:pic>
        <p:nvPicPr>
          <p:cNvPr id="11" name="Image 10" descr="Une image contenant personne, habits, véhicule, Véhicule terrestre&#10;&#10;Le contenu généré par l’IA peut être incorrect.">
            <a:extLst>
              <a:ext uri="{FF2B5EF4-FFF2-40B4-BE49-F238E27FC236}">
                <a16:creationId xmlns:a16="http://schemas.microsoft.com/office/drawing/2014/main" id="{1B18212C-7D1A-E4C0-97F1-DE91CE452C2C}"/>
              </a:ext>
            </a:extLst>
          </p:cNvPr>
          <p:cNvPicPr>
            <a:picLocks noChangeAspect="1"/>
          </p:cNvPicPr>
          <p:nvPr/>
        </p:nvPicPr>
        <p:blipFill>
          <a:blip r:embed="rId3"/>
          <a:stretch>
            <a:fillRect/>
          </a:stretch>
        </p:blipFill>
        <p:spPr>
          <a:xfrm>
            <a:off x="1321529" y="4434940"/>
            <a:ext cx="3071126" cy="1943268"/>
          </a:xfrm>
          <a:prstGeom prst="rect">
            <a:avLst/>
          </a:prstGeom>
        </p:spPr>
      </p:pic>
    </p:spTree>
    <p:extLst>
      <p:ext uri="{BB962C8B-B14F-4D97-AF65-F5344CB8AC3E}">
        <p14:creationId xmlns:p14="http://schemas.microsoft.com/office/powerpoint/2010/main" val="41202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oogle Shape;355;p55">
            <a:extLst>
              <a:ext uri="{FF2B5EF4-FFF2-40B4-BE49-F238E27FC236}">
                <a16:creationId xmlns:a16="http://schemas.microsoft.com/office/drawing/2014/main" id="{1F2C554D-59DA-B896-DDB7-040CB0CF4533}"/>
              </a:ext>
            </a:extLst>
          </p:cNvPr>
          <p:cNvPicPr preferRelativeResize="0"/>
          <p:nvPr/>
        </p:nvPicPr>
        <p:blipFill>
          <a:blip r:embed="rId2"/>
          <a:stretch>
            <a:fillRect/>
          </a:stretch>
        </p:blipFill>
        <p:spPr>
          <a:xfrm>
            <a:off x="641180" y="1264614"/>
            <a:ext cx="6410084" cy="4342831"/>
          </a:xfrm>
          <a:prstGeom prst="rect">
            <a:avLst/>
          </a:prstGeom>
          <a:noFill/>
        </p:spPr>
      </p:pic>
      <p:sp>
        <p:nvSpPr>
          <p:cNvPr id="21" name="Rectangle 2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descr="Une image contenant plein air, ciel, sol, plage&#10;&#10;Le contenu généré par l’IA peut être incorrect.">
            <a:extLst>
              <a:ext uri="{FF2B5EF4-FFF2-40B4-BE49-F238E27FC236}">
                <a16:creationId xmlns:a16="http://schemas.microsoft.com/office/drawing/2014/main" id="{DB172D76-8402-7F40-3CD8-1A3A4C4C1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873" y="766884"/>
            <a:ext cx="3854945" cy="2228818"/>
          </a:xfrm>
          <a:prstGeom prst="rect">
            <a:avLst/>
          </a:prstGeom>
        </p:spPr>
      </p:pic>
      <p:sp>
        <p:nvSpPr>
          <p:cNvPr id="23" name="Rectangle 2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habits, personne, véhicule, plein air&#10;&#10;Le contenu généré par l’IA peut être incorrect.">
            <a:extLst>
              <a:ext uri="{FF2B5EF4-FFF2-40B4-BE49-F238E27FC236}">
                <a16:creationId xmlns:a16="http://schemas.microsoft.com/office/drawing/2014/main" id="{F640625D-C25B-20DF-A0AB-FBC622A42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873" y="3899806"/>
            <a:ext cx="3854945" cy="2168406"/>
          </a:xfrm>
          <a:prstGeom prst="rect">
            <a:avLst/>
          </a:prstGeom>
        </p:spPr>
      </p:pic>
    </p:spTree>
    <p:extLst>
      <p:ext uri="{BB962C8B-B14F-4D97-AF65-F5344CB8AC3E}">
        <p14:creationId xmlns:p14="http://schemas.microsoft.com/office/powerpoint/2010/main" val="167245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ADBF2C-2E54-79D1-9972-12A328496546}"/>
              </a:ext>
            </a:extLst>
          </p:cNvPr>
          <p:cNvSpPr>
            <a:spLocks noGrp="1"/>
          </p:cNvSpPr>
          <p:nvPr>
            <p:ph type="title"/>
          </p:nvPr>
        </p:nvSpPr>
        <p:spPr/>
        <p:txBody>
          <a:bodyPr/>
          <a:lstStyle/>
          <a:p>
            <a:r>
              <a:rPr lang="fr-FR" dirty="0"/>
              <a:t>PIX+EDU Référentiel</a:t>
            </a:r>
          </a:p>
        </p:txBody>
      </p:sp>
      <p:sp>
        <p:nvSpPr>
          <p:cNvPr id="3" name="Espace réservé du contenu 2">
            <a:extLst>
              <a:ext uri="{FF2B5EF4-FFF2-40B4-BE49-F238E27FC236}">
                <a16:creationId xmlns:a16="http://schemas.microsoft.com/office/drawing/2014/main" id="{6C3F397B-BD16-3288-6631-7566250D3C1B}"/>
              </a:ext>
            </a:extLst>
          </p:cNvPr>
          <p:cNvSpPr>
            <a:spLocks noGrp="1"/>
          </p:cNvSpPr>
          <p:nvPr>
            <p:ph idx="1"/>
          </p:nvPr>
        </p:nvSpPr>
        <p:spPr/>
        <p:txBody>
          <a:bodyPr>
            <a:normAutofit fontScale="92500"/>
          </a:bodyPr>
          <a:lstStyle/>
          <a:p>
            <a:r>
              <a:rPr lang="fr-FR" sz="2600" b="1" dirty="0">
                <a:solidFill>
                  <a:schemeClr val="tx2">
                    <a:lumMod val="90000"/>
                    <a:lumOff val="10000"/>
                  </a:schemeClr>
                </a:solidFill>
                <a:latin typeface="Abadi" panose="020F0502020204030204" pitchFamily="34" charset="0"/>
              </a:rPr>
              <a:t>DOMAINE 1 – ENVIRONNEMENT PROFESSIONNEL : </a:t>
            </a:r>
            <a:r>
              <a:rPr lang="fr-FR" sz="2600" dirty="0">
                <a:solidFill>
                  <a:schemeClr val="tx2">
                    <a:lumMod val="90000"/>
                    <a:lumOff val="10000"/>
                  </a:schemeClr>
                </a:solidFill>
                <a:latin typeface="Abadi" panose="020F0502020204030204" pitchFamily="34" charset="0"/>
              </a:rPr>
              <a:t>utiliser le numérique pour agir et se former dans son environnement professionnel.</a:t>
            </a:r>
          </a:p>
          <a:p>
            <a:r>
              <a:rPr lang="fr-FR" sz="2600" b="1" dirty="0">
                <a:solidFill>
                  <a:schemeClr val="tx2">
                    <a:lumMod val="90000"/>
                    <a:lumOff val="10000"/>
                  </a:schemeClr>
                </a:solidFill>
                <a:highlight>
                  <a:srgbClr val="FFFF00"/>
                </a:highlight>
                <a:latin typeface="Abadi" panose="020F0502020204030204" pitchFamily="34" charset="0"/>
              </a:rPr>
              <a:t>DOMAINE 2 – RESSOURCES NUMÉRIQUES </a:t>
            </a:r>
            <a:r>
              <a:rPr lang="fr-FR" sz="2600" b="1" dirty="0">
                <a:solidFill>
                  <a:schemeClr val="tx2">
                    <a:lumMod val="90000"/>
                    <a:lumOff val="10000"/>
                  </a:schemeClr>
                </a:solidFill>
                <a:latin typeface="Abadi" panose="020F0502020204030204" pitchFamily="34" charset="0"/>
              </a:rPr>
              <a:t>: </a:t>
            </a:r>
            <a:r>
              <a:rPr lang="fr-FR" sz="2600" dirty="0">
                <a:solidFill>
                  <a:schemeClr val="tx2">
                    <a:lumMod val="90000"/>
                    <a:lumOff val="10000"/>
                  </a:schemeClr>
                </a:solidFill>
                <a:latin typeface="Abadi" panose="020F0502020204030204" pitchFamily="34" charset="0"/>
              </a:rPr>
              <a:t>sélectionner, créer et gérer des ressources</a:t>
            </a:r>
          </a:p>
          <a:p>
            <a:r>
              <a:rPr lang="fr-FR" sz="2600" b="1" dirty="0">
                <a:solidFill>
                  <a:schemeClr val="tx2">
                    <a:lumMod val="90000"/>
                    <a:lumOff val="10000"/>
                  </a:schemeClr>
                </a:solidFill>
                <a:highlight>
                  <a:srgbClr val="FFFF00"/>
                </a:highlight>
                <a:latin typeface="Abadi" panose="020F0502020204030204" pitchFamily="34" charset="0"/>
              </a:rPr>
              <a:t>DOMAINE 3 – ENSEIGNEMENT-APPRENTISSAGE : </a:t>
            </a:r>
            <a:r>
              <a:rPr lang="fr-FR" sz="2600" dirty="0">
                <a:solidFill>
                  <a:schemeClr val="tx2">
                    <a:lumMod val="90000"/>
                    <a:lumOff val="10000"/>
                  </a:schemeClr>
                </a:solidFill>
                <a:highlight>
                  <a:srgbClr val="FFFF00"/>
                </a:highlight>
                <a:latin typeface="Abadi" panose="020F0502020204030204" pitchFamily="34" charset="0"/>
              </a:rPr>
              <a:t>concevoir, scénariser, mettre en œuvre et évaluer des situations d’éducation - enseignement – apprentissage</a:t>
            </a:r>
          </a:p>
          <a:p>
            <a:r>
              <a:rPr lang="fr-FR" sz="2600" b="1" dirty="0">
                <a:solidFill>
                  <a:schemeClr val="tx2">
                    <a:lumMod val="90000"/>
                    <a:lumOff val="10000"/>
                  </a:schemeClr>
                </a:solidFill>
                <a:highlight>
                  <a:srgbClr val="FFFF00"/>
                </a:highlight>
                <a:latin typeface="Abadi" panose="020F0502020204030204" pitchFamily="34" charset="0"/>
              </a:rPr>
              <a:t>DOMAINE 4 – DIVERSITÉ ET AUTONOMIE DES APPRENANTS </a:t>
            </a:r>
            <a:r>
              <a:rPr lang="fr-FR" sz="2600" b="1" dirty="0">
                <a:solidFill>
                  <a:schemeClr val="tx2">
                    <a:lumMod val="90000"/>
                    <a:lumOff val="10000"/>
                  </a:schemeClr>
                </a:solidFill>
                <a:latin typeface="Abadi" panose="020F0502020204030204" pitchFamily="34" charset="0"/>
              </a:rPr>
              <a:t>: </a:t>
            </a:r>
            <a:r>
              <a:rPr lang="fr-FR" sz="2600" dirty="0">
                <a:solidFill>
                  <a:schemeClr val="tx2">
                    <a:lumMod val="90000"/>
                    <a:lumOff val="10000"/>
                  </a:schemeClr>
                </a:solidFill>
                <a:latin typeface="Abadi" panose="020F0502020204030204" pitchFamily="34" charset="0"/>
              </a:rPr>
              <a:t>inclure et rendre accessible, différencier et engager les apprenants</a:t>
            </a:r>
          </a:p>
          <a:p>
            <a:r>
              <a:rPr lang="fr-FR" sz="2600" b="1" dirty="0">
                <a:solidFill>
                  <a:schemeClr val="tx2">
                    <a:lumMod val="90000"/>
                    <a:lumOff val="10000"/>
                  </a:schemeClr>
                </a:solidFill>
                <a:latin typeface="Abadi" panose="020F0502020204030204" pitchFamily="34" charset="0"/>
              </a:rPr>
              <a:t>DOMAINE 5 – COMPÉTENCES NUMÉRIQUES DES APPRENANTS : </a:t>
            </a:r>
            <a:r>
              <a:rPr lang="fr-FR" sz="2600" dirty="0">
                <a:solidFill>
                  <a:schemeClr val="tx2">
                    <a:lumMod val="90000"/>
                    <a:lumOff val="10000"/>
                  </a:schemeClr>
                </a:solidFill>
                <a:latin typeface="Abadi" panose="020F0502020204030204" pitchFamily="34" charset="0"/>
              </a:rPr>
              <a:t>développer, évaluer et certifier les compétences numériques des apprenants</a:t>
            </a:r>
          </a:p>
          <a:p>
            <a:endParaRPr lang="fr-FR" dirty="0"/>
          </a:p>
        </p:txBody>
      </p:sp>
      <p:pic>
        <p:nvPicPr>
          <p:cNvPr id="5" name="Image 4">
            <a:extLst>
              <a:ext uri="{FF2B5EF4-FFF2-40B4-BE49-F238E27FC236}">
                <a16:creationId xmlns:a16="http://schemas.microsoft.com/office/drawing/2014/main" id="{BCCF8631-91B1-2D4D-4E06-08DB66A954D0}"/>
              </a:ext>
            </a:extLst>
          </p:cNvPr>
          <p:cNvPicPr>
            <a:picLocks noChangeAspect="1"/>
          </p:cNvPicPr>
          <p:nvPr/>
        </p:nvPicPr>
        <p:blipFill>
          <a:blip r:embed="rId2"/>
          <a:stretch>
            <a:fillRect/>
          </a:stretch>
        </p:blipFill>
        <p:spPr>
          <a:xfrm>
            <a:off x="695969" y="267092"/>
            <a:ext cx="8390347" cy="1310754"/>
          </a:xfrm>
          <a:prstGeom prst="rect">
            <a:avLst/>
          </a:prstGeom>
        </p:spPr>
      </p:pic>
    </p:spTree>
    <p:extLst>
      <p:ext uri="{BB962C8B-B14F-4D97-AF65-F5344CB8AC3E}">
        <p14:creationId xmlns:p14="http://schemas.microsoft.com/office/powerpoint/2010/main" val="3920166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5901E5-1ECD-9AB5-7347-EA277D6495DF}"/>
              </a:ext>
            </a:extLst>
          </p:cNvPr>
          <p:cNvSpPr>
            <a:spLocks noGrp="1"/>
          </p:cNvSpPr>
          <p:nvPr>
            <p:ph type="title"/>
          </p:nvPr>
        </p:nvSpPr>
        <p:spPr/>
        <p:txBody>
          <a:bodyPr/>
          <a:lstStyle/>
          <a:p>
            <a:r>
              <a:rPr lang="fr-FR" sz="3600" b="1" kern="100" dirty="0">
                <a:solidFill>
                  <a:srgbClr val="E45164"/>
                </a:solidFill>
                <a:cs typeface="Times New Roman" panose="02020603050405020304" pitchFamily="18" charset="0"/>
              </a:rPr>
              <a:t>Exemple : créer une émission de webradio</a:t>
            </a:r>
          </a:p>
        </p:txBody>
      </p:sp>
      <p:sp>
        <p:nvSpPr>
          <p:cNvPr id="3" name="Espace réservé du contenu 2">
            <a:extLst>
              <a:ext uri="{FF2B5EF4-FFF2-40B4-BE49-F238E27FC236}">
                <a16:creationId xmlns:a16="http://schemas.microsoft.com/office/drawing/2014/main" id="{61862861-E860-8297-5944-58A28A15FE17}"/>
              </a:ext>
            </a:extLst>
          </p:cNvPr>
          <p:cNvSpPr>
            <a:spLocks noGrp="1"/>
          </p:cNvSpPr>
          <p:nvPr>
            <p:ph idx="1"/>
          </p:nvPr>
        </p:nvSpPr>
        <p:spPr>
          <a:xfrm>
            <a:off x="797560" y="2252345"/>
            <a:ext cx="10622280" cy="2787015"/>
          </a:xfrm>
        </p:spPr>
        <p:txBody>
          <a:bodyPr>
            <a:normAutofit fontScale="70000" lnSpcReduction="20000"/>
          </a:bodyPr>
          <a:lstStyle/>
          <a:p>
            <a:r>
              <a:rPr lang="fr-FR" b="1" dirty="0"/>
              <a:t>Séance 01 : On enregistre !</a:t>
            </a:r>
          </a:p>
          <a:p>
            <a:pPr lvl="1"/>
            <a:r>
              <a:rPr lang="fr-FR" dirty="0"/>
              <a:t>Conducteur déjà rédigé, avec différents formats. Rôles tirés au sort</a:t>
            </a:r>
          </a:p>
          <a:p>
            <a:r>
              <a:rPr lang="fr-FR" b="1" dirty="0"/>
              <a:t>Séance 02 : On débriefe !</a:t>
            </a:r>
          </a:p>
          <a:p>
            <a:pPr lvl="1"/>
            <a:r>
              <a:rPr lang="fr-FR" dirty="0"/>
              <a:t>Points de vigilance pour </a:t>
            </a:r>
            <a:r>
              <a:rPr lang="fr-FR" dirty="0" err="1"/>
              <a:t>enregister</a:t>
            </a:r>
            <a:r>
              <a:rPr lang="fr-FR" dirty="0"/>
              <a:t> une émission ; les différents formats radio</a:t>
            </a:r>
          </a:p>
          <a:p>
            <a:r>
              <a:rPr lang="fr-FR" b="1" dirty="0"/>
              <a:t>Séance 03 : On recherche des informations pour l’émission</a:t>
            </a:r>
          </a:p>
          <a:p>
            <a:pPr lvl="1"/>
            <a:r>
              <a:rPr lang="fr-FR" dirty="0"/>
              <a:t>Chaque groupe travaille sur un dossier documentaire autour de la Sobriété numérique</a:t>
            </a:r>
          </a:p>
          <a:p>
            <a:r>
              <a:rPr lang="fr-FR" b="1" dirty="0"/>
              <a:t>Séance 04 : On écrit et on s’entraine</a:t>
            </a:r>
          </a:p>
          <a:p>
            <a:pPr lvl="1"/>
            <a:r>
              <a:rPr lang="fr-FR" dirty="0"/>
              <a:t>Choix du format, des rôles et rédaction puis entrainement de lecture</a:t>
            </a:r>
          </a:p>
          <a:p>
            <a:r>
              <a:rPr lang="fr-FR" b="1" dirty="0"/>
              <a:t>Séance 05 : On enregistre (encore, mais mieux)</a:t>
            </a:r>
          </a:p>
        </p:txBody>
      </p:sp>
    </p:spTree>
    <p:extLst>
      <p:ext uri="{BB962C8B-B14F-4D97-AF65-F5344CB8AC3E}">
        <p14:creationId xmlns:p14="http://schemas.microsoft.com/office/powerpoint/2010/main" val="1282772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nombre&#10;&#10;Le contenu généré par l’IA peut être incorrect.">
            <a:extLst>
              <a:ext uri="{FF2B5EF4-FFF2-40B4-BE49-F238E27FC236}">
                <a16:creationId xmlns:a16="http://schemas.microsoft.com/office/drawing/2014/main" id="{DE0FB04D-B2B3-6EAE-BC14-0FE231ED16FC}"/>
              </a:ext>
            </a:extLst>
          </p:cNvPr>
          <p:cNvPicPr>
            <a:picLocks noChangeAspect="1"/>
          </p:cNvPicPr>
          <p:nvPr/>
        </p:nvPicPr>
        <p:blipFill>
          <a:blip r:embed="rId3"/>
          <a:stretch>
            <a:fillRect/>
          </a:stretch>
        </p:blipFill>
        <p:spPr>
          <a:xfrm>
            <a:off x="274320" y="148326"/>
            <a:ext cx="9465443" cy="6069594"/>
          </a:xfrm>
          <a:prstGeom prst="rect">
            <a:avLst/>
          </a:prstGeom>
        </p:spPr>
      </p:pic>
      <p:pic>
        <p:nvPicPr>
          <p:cNvPr id="7" name="Image 6" descr="Une image contenant texte, Police, Graphique, clipart&#10;&#10;Le contenu généré par l’IA peut être incorrect.">
            <a:extLst>
              <a:ext uri="{FF2B5EF4-FFF2-40B4-BE49-F238E27FC236}">
                <a16:creationId xmlns:a16="http://schemas.microsoft.com/office/drawing/2014/main" id="{07B07D8E-D3B5-3686-37C8-6DDC9ACC082B}"/>
              </a:ext>
            </a:extLst>
          </p:cNvPr>
          <p:cNvPicPr>
            <a:picLocks noChangeAspect="1"/>
          </p:cNvPicPr>
          <p:nvPr/>
        </p:nvPicPr>
        <p:blipFill>
          <a:blip r:embed="rId4"/>
          <a:stretch>
            <a:fillRect/>
          </a:stretch>
        </p:blipFill>
        <p:spPr>
          <a:xfrm>
            <a:off x="9828446" y="976545"/>
            <a:ext cx="1943268" cy="1958510"/>
          </a:xfrm>
          <a:prstGeom prst="rect">
            <a:avLst/>
          </a:prstGeom>
        </p:spPr>
      </p:pic>
      <p:pic>
        <p:nvPicPr>
          <p:cNvPr id="9" name="Image 8" descr="Une image contenant dessin humoristique, Dessin animé, dessin, clipart&#10;&#10;Le contenu généré par l’IA peut être incorrect.">
            <a:extLst>
              <a:ext uri="{FF2B5EF4-FFF2-40B4-BE49-F238E27FC236}">
                <a16:creationId xmlns:a16="http://schemas.microsoft.com/office/drawing/2014/main" id="{C0BA19E5-23A4-5ED4-886B-E96277CA044F}"/>
              </a:ext>
            </a:extLst>
          </p:cNvPr>
          <p:cNvPicPr>
            <a:picLocks noChangeAspect="1"/>
          </p:cNvPicPr>
          <p:nvPr/>
        </p:nvPicPr>
        <p:blipFill>
          <a:blip r:embed="rId5"/>
          <a:stretch>
            <a:fillRect/>
          </a:stretch>
        </p:blipFill>
        <p:spPr>
          <a:xfrm>
            <a:off x="9791474" y="3080875"/>
            <a:ext cx="2176288" cy="1389525"/>
          </a:xfrm>
          <a:prstGeom prst="rect">
            <a:avLst/>
          </a:prstGeom>
        </p:spPr>
      </p:pic>
    </p:spTree>
    <p:extLst>
      <p:ext uri="{BB962C8B-B14F-4D97-AF65-F5344CB8AC3E}">
        <p14:creationId xmlns:p14="http://schemas.microsoft.com/office/powerpoint/2010/main" val="1190487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BDCDA3-4514-8D94-DEE5-AE59E46ADFD1}"/>
              </a:ext>
            </a:extLst>
          </p:cNvPr>
          <p:cNvSpPr/>
          <p:nvPr/>
        </p:nvSpPr>
        <p:spPr>
          <a:xfrm>
            <a:off x="9221934" y="0"/>
            <a:ext cx="2970066" cy="6858000"/>
          </a:xfrm>
          <a:prstGeom prst="rect">
            <a:avLst/>
          </a:prstGeom>
          <a:solidFill>
            <a:srgbClr val="1E4C75"/>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r>
              <a:rPr lang="fr-FR" sz="2000" dirty="0">
                <a:solidFill>
                  <a:srgbClr val="FFFFFF"/>
                </a:solidFill>
                <a:latin typeface="Calibri" panose="020F0502020204030204" pitchFamily="34" charset="0"/>
              </a:rPr>
              <a:t>-Réduire l’empreinte écologique de nos usages numériques</a:t>
            </a:r>
          </a:p>
          <a:p>
            <a:endParaRPr lang="fr-FR" sz="2000" dirty="0">
              <a:solidFill>
                <a:srgbClr val="FFFFFF"/>
              </a:solidFill>
              <a:latin typeface="Calibri" panose="020F0502020204030204" pitchFamily="34" charset="0"/>
            </a:endParaRPr>
          </a:p>
          <a:p>
            <a:r>
              <a:rPr lang="fr-FR" sz="2000" dirty="0">
                <a:solidFill>
                  <a:srgbClr val="FFFFFF"/>
                </a:solidFill>
                <a:latin typeface="Calibri" panose="020F0502020204030204" pitchFamily="34" charset="0"/>
              </a:rPr>
              <a:t>-Agir pour lutter contre l'éco- anxiété et la fatigue informationnelle</a:t>
            </a:r>
          </a:p>
          <a:p>
            <a:endParaRPr lang="fr-FR" sz="2000" dirty="0">
              <a:solidFill>
                <a:srgbClr val="FFFFFF"/>
              </a:solidFill>
              <a:latin typeface="Calibri" panose="020F0502020204030204" pitchFamily="34" charset="0"/>
            </a:endParaRPr>
          </a:p>
          <a:p>
            <a:r>
              <a:rPr lang="fr-FR" sz="2000" dirty="0">
                <a:solidFill>
                  <a:srgbClr val="FFFFFF"/>
                </a:solidFill>
                <a:latin typeface="Calibri" panose="020F0502020204030204" pitchFamily="34" charset="0"/>
              </a:rPr>
              <a:t>-Comprendre que le  numérique peut également être au service de la transition écologique</a:t>
            </a:r>
          </a:p>
        </p:txBody>
      </p:sp>
      <p:sp>
        <p:nvSpPr>
          <p:cNvPr id="5" name="Rectangle 4">
            <a:extLst>
              <a:ext uri="{FF2B5EF4-FFF2-40B4-BE49-F238E27FC236}">
                <a16:creationId xmlns:a16="http://schemas.microsoft.com/office/drawing/2014/main" id="{75326957-76D2-35D2-1790-40C581980B76}"/>
              </a:ext>
            </a:extLst>
          </p:cNvPr>
          <p:cNvSpPr/>
          <p:nvPr/>
        </p:nvSpPr>
        <p:spPr>
          <a:xfrm>
            <a:off x="418728" y="2010594"/>
            <a:ext cx="2462908" cy="3926120"/>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500" b="1">
                <a:solidFill>
                  <a:srgbClr val="1E4C75"/>
                </a:solidFill>
                <a:latin typeface="Tahoma" panose="020B0604030504040204" pitchFamily="34" charset="0"/>
                <a:ea typeface="Tahoma" panose="020B0604030504040204" pitchFamily="34" charset="0"/>
              </a:rPr>
              <a:t>Géopolitique du numérique</a:t>
            </a:r>
          </a:p>
          <a:p>
            <a:r>
              <a:rPr lang="fr-FR" sz="1500">
                <a:solidFill>
                  <a:srgbClr val="1E4C75"/>
                </a:solidFill>
                <a:latin typeface="Tahoma" panose="020B0604030504040204" pitchFamily="34" charset="0"/>
                <a:ea typeface="Tahoma" panose="020B0604030504040204" pitchFamily="34" charset="0"/>
              </a:rPr>
              <a:t>Comprendre que la technologie numérique s'appuie sur une infrastructure concrète qui nécessite des matériaux dont l'extraction a des conséquences humaines, politiques et économiques.</a:t>
            </a:r>
          </a:p>
          <a:p>
            <a:r>
              <a:rPr lang="fr-FR" sz="1500">
                <a:solidFill>
                  <a:srgbClr val="1E4C75"/>
                </a:solidFill>
                <a:latin typeface="Tahoma" panose="020B0604030504040204" pitchFamily="34" charset="0"/>
                <a:ea typeface="Tahoma" panose="020B0604030504040204" pitchFamily="34" charset="0"/>
              </a:rPr>
              <a:t>Ex. : Recherche d'information autour des Terres rares ou du recyclage des terminaux</a:t>
            </a:r>
          </a:p>
        </p:txBody>
      </p:sp>
      <p:sp>
        <p:nvSpPr>
          <p:cNvPr id="6" name="Rectangle : coins arrondis 5">
            <a:extLst>
              <a:ext uri="{FF2B5EF4-FFF2-40B4-BE49-F238E27FC236}">
                <a16:creationId xmlns:a16="http://schemas.microsoft.com/office/drawing/2014/main" id="{9469F014-A7D2-ED60-DAE7-46968D955945}"/>
              </a:ext>
            </a:extLst>
          </p:cNvPr>
          <p:cNvSpPr/>
          <p:nvPr/>
        </p:nvSpPr>
        <p:spPr>
          <a:xfrm>
            <a:off x="338956" y="323412"/>
            <a:ext cx="8250793" cy="1389240"/>
          </a:xfrm>
          <a:prstGeom prst="roundRect">
            <a:avLst>
              <a:gd name="adj" fmla="val 16650"/>
            </a:avLst>
          </a:prstGeom>
          <a:solidFill>
            <a:srgbClr val="1E4C75"/>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ctr">
            <a:noAutofit/>
          </a:bodyPr>
          <a:lstStyle/>
          <a:p>
            <a:r>
              <a:rPr lang="fr-FR" sz="4350" b="1">
                <a:solidFill>
                  <a:srgbClr val="FFFFFF"/>
                </a:solidFill>
                <a:latin typeface="Rockwell" panose="02060603020205020403" pitchFamily="18" charset="0"/>
              </a:rPr>
              <a:t>#04 Sobriété numérique</a:t>
            </a:r>
          </a:p>
        </p:txBody>
      </p:sp>
      <p:sp>
        <p:nvSpPr>
          <p:cNvPr id="7" name="Rectangle 6">
            <a:extLst>
              <a:ext uri="{FF2B5EF4-FFF2-40B4-BE49-F238E27FC236}">
                <a16:creationId xmlns:a16="http://schemas.microsoft.com/office/drawing/2014/main" id="{95736AD3-25E5-B57C-C56F-16239FA7B6D0}"/>
              </a:ext>
            </a:extLst>
          </p:cNvPr>
          <p:cNvSpPr/>
          <p:nvPr/>
        </p:nvSpPr>
        <p:spPr>
          <a:xfrm>
            <a:off x="3237481" y="2010594"/>
            <a:ext cx="2609754" cy="3926120"/>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500" b="1" dirty="0">
                <a:solidFill>
                  <a:srgbClr val="1E4C75"/>
                </a:solidFill>
                <a:latin typeface="Tahoma" panose="020B0604030504040204" pitchFamily="34" charset="0"/>
                <a:ea typeface="Tahoma" panose="020B0604030504040204" pitchFamily="34" charset="0"/>
              </a:rPr>
              <a:t>Pollution numérique</a:t>
            </a:r>
          </a:p>
          <a:p>
            <a:endParaRPr lang="fr-FR" sz="1500" dirty="0">
              <a:solidFill>
                <a:srgbClr val="223962"/>
              </a:solidFill>
              <a:latin typeface="Tahoma" panose="020B0604030504040204" pitchFamily="34" charset="0"/>
              <a:ea typeface="Tahoma" panose="020B0604030504040204" pitchFamily="34" charset="0"/>
            </a:endParaRPr>
          </a:p>
          <a:p>
            <a:r>
              <a:rPr lang="fr-FR" sz="1500" dirty="0">
                <a:solidFill>
                  <a:srgbClr val="223962"/>
                </a:solidFill>
                <a:latin typeface="Tahoma" panose="020B0604030504040204" pitchFamily="34" charset="0"/>
                <a:ea typeface="Tahoma" panose="020B0604030504040204" pitchFamily="34" charset="0"/>
              </a:rPr>
              <a:t>Comprendre et analyser l’impact de nos modes de vie numérique sur l’environnement</a:t>
            </a:r>
            <a:r>
              <a:rPr lang="fr-FR" sz="1500" dirty="0">
                <a:solidFill>
                  <a:srgbClr val="1E4C75"/>
                </a:solidFill>
                <a:latin typeface="Tahoma" panose="020B0604030504040204" pitchFamily="34" charset="0"/>
                <a:ea typeface="Tahoma" panose="020B0604030504040204" pitchFamily="34" charset="0"/>
              </a:rPr>
              <a:t> (</a:t>
            </a:r>
            <a:r>
              <a:rPr lang="fr-FR" sz="1500" dirty="0">
                <a:solidFill>
                  <a:srgbClr val="223962"/>
                </a:solidFill>
                <a:latin typeface="Tahoma" panose="020B0604030504040204" pitchFamily="34" charset="0"/>
                <a:ea typeface="Tahoma" panose="020B0604030504040204" pitchFamily="34" charset="0"/>
              </a:rPr>
              <a:t>équipement, circulation de l'information, paramétrage des outils..)</a:t>
            </a:r>
          </a:p>
          <a:p>
            <a:r>
              <a:rPr lang="fr-FR" sz="1500" dirty="0">
                <a:solidFill>
                  <a:srgbClr val="223962"/>
                </a:solidFill>
                <a:latin typeface="Tahoma" panose="020B0604030504040204" pitchFamily="34" charset="0"/>
                <a:ea typeface="Tahoma" panose="020B0604030504040204" pitchFamily="34" charset="0"/>
              </a:rPr>
              <a:t>Ex. : Analyse du cycle de vie, identification de gestes éco-responsables</a:t>
            </a:r>
          </a:p>
        </p:txBody>
      </p:sp>
      <p:sp>
        <p:nvSpPr>
          <p:cNvPr id="8" name="Rectangle 7">
            <a:extLst>
              <a:ext uri="{FF2B5EF4-FFF2-40B4-BE49-F238E27FC236}">
                <a16:creationId xmlns:a16="http://schemas.microsoft.com/office/drawing/2014/main" id="{D2049BA8-D346-D735-DC89-4CDA13447703}"/>
              </a:ext>
            </a:extLst>
          </p:cNvPr>
          <p:cNvSpPr/>
          <p:nvPr/>
        </p:nvSpPr>
        <p:spPr>
          <a:xfrm>
            <a:off x="6437147" y="2033388"/>
            <a:ext cx="2405434" cy="3880542"/>
          </a:xfrm>
          <a:prstGeom prst="rect">
            <a:avLst/>
          </a:prstGeom>
          <a:noFill/>
          <a:ln w="9525" cap="flat" cmpd="sng" algn="ctr">
            <a:solidFill>
              <a:srgbClr val="000000"/>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85725" tIns="38100" rIns="85725" bIns="38100" rtlCol="0" anchor="t">
            <a:noAutofit/>
          </a:bodyPr>
          <a:lstStyle/>
          <a:p>
            <a:pPr algn="ctr"/>
            <a:r>
              <a:rPr lang="fr-FR" sz="1500" b="1" dirty="0">
                <a:solidFill>
                  <a:srgbClr val="1E4C75"/>
                </a:solidFill>
                <a:latin typeface="Tahoma" panose="020B0604030504040204" pitchFamily="34" charset="0"/>
                <a:ea typeface="Tahoma" panose="020B0604030504040204" pitchFamily="34" charset="0"/>
              </a:rPr>
              <a:t>Greenwashing</a:t>
            </a:r>
          </a:p>
          <a:p>
            <a:endParaRPr lang="fr-FR" sz="1500" dirty="0">
              <a:solidFill>
                <a:srgbClr val="1E4C75"/>
              </a:solidFill>
              <a:latin typeface="Tahoma" panose="020B0604030504040204" pitchFamily="34" charset="0"/>
              <a:ea typeface="Tahoma" panose="020B0604030504040204" pitchFamily="34" charset="0"/>
            </a:endParaRPr>
          </a:p>
          <a:p>
            <a:r>
              <a:rPr lang="fr-FR" sz="1500" dirty="0">
                <a:solidFill>
                  <a:srgbClr val="1E4C75"/>
                </a:solidFill>
                <a:latin typeface="Tahoma" panose="020B0604030504040204" pitchFamily="34" charset="0"/>
                <a:ea typeface="Tahoma" panose="020B0604030504040204" pitchFamily="34" charset="0"/>
              </a:rPr>
              <a:t>Comprendre les techniques marketings promouvant une image trompeuse de responsabilité écologique</a:t>
            </a:r>
          </a:p>
          <a:p>
            <a:r>
              <a:rPr lang="fr-FR" sz="1500" dirty="0">
                <a:solidFill>
                  <a:srgbClr val="1E4C75"/>
                </a:solidFill>
                <a:latin typeface="Tahoma" panose="020B0604030504040204" pitchFamily="34" charset="0"/>
                <a:ea typeface="Tahoma" panose="020B0604030504040204" pitchFamily="34" charset="0"/>
              </a:rPr>
              <a:t>Ex.: Analyse de campagnes publicitaires, diffuser des gestes éco-responsables</a:t>
            </a:r>
          </a:p>
        </p:txBody>
      </p:sp>
    </p:spTree>
    <p:extLst>
      <p:ext uri="{BB962C8B-B14F-4D97-AF65-F5344CB8AC3E}">
        <p14:creationId xmlns:p14="http://schemas.microsoft.com/office/powerpoint/2010/main" val="2193777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135F7E-4419-6647-AB2A-0E444D0E9D6E}"/>
              </a:ext>
            </a:extLst>
          </p:cNvPr>
          <p:cNvPicPr>
            <a:picLocks noChangeAspect="1"/>
          </p:cNvPicPr>
          <p:nvPr/>
        </p:nvPicPr>
        <p:blipFill>
          <a:blip r:embed="rId2"/>
          <a:stretch>
            <a:fillRect/>
          </a:stretch>
        </p:blipFill>
        <p:spPr>
          <a:xfrm>
            <a:off x="0" y="0"/>
            <a:ext cx="12192000" cy="6857999"/>
          </a:xfrm>
          <a:prstGeom prst="rect">
            <a:avLst/>
          </a:prstGeom>
        </p:spPr>
      </p:pic>
      <p:pic>
        <p:nvPicPr>
          <p:cNvPr id="4" name="Image 3" descr="Une image contenant texte, Police, capture d’écran&#10;&#10;Le contenu généré par l’IA peut être incorrect.">
            <a:extLst>
              <a:ext uri="{FF2B5EF4-FFF2-40B4-BE49-F238E27FC236}">
                <a16:creationId xmlns:a16="http://schemas.microsoft.com/office/drawing/2014/main" id="{02107C61-C9D4-4F36-F4D7-9D807023022A}"/>
              </a:ext>
            </a:extLst>
          </p:cNvPr>
          <p:cNvPicPr>
            <a:picLocks noChangeAspect="1"/>
          </p:cNvPicPr>
          <p:nvPr/>
        </p:nvPicPr>
        <p:blipFill>
          <a:blip r:embed="rId3"/>
          <a:stretch>
            <a:fillRect/>
          </a:stretch>
        </p:blipFill>
        <p:spPr>
          <a:xfrm>
            <a:off x="1268383" y="897277"/>
            <a:ext cx="9514966" cy="2276228"/>
          </a:xfrm>
          <a:prstGeom prst="rect">
            <a:avLst/>
          </a:prstGeom>
        </p:spPr>
      </p:pic>
      <p:sp>
        <p:nvSpPr>
          <p:cNvPr id="5" name="Titre 1">
            <a:extLst>
              <a:ext uri="{FF2B5EF4-FFF2-40B4-BE49-F238E27FC236}">
                <a16:creationId xmlns:a16="http://schemas.microsoft.com/office/drawing/2014/main" id="{26D4FB7A-68E4-A676-57FA-4A5E4166881C}"/>
              </a:ext>
            </a:extLst>
          </p:cNvPr>
          <p:cNvSpPr txBox="1">
            <a:spLocks/>
          </p:cNvSpPr>
          <p:nvPr/>
        </p:nvSpPr>
        <p:spPr>
          <a:xfrm>
            <a:off x="1086523" y="3316924"/>
            <a:ext cx="9495416" cy="26212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1D2125"/>
                </a:solidFill>
                <a:latin typeface="-apple-system"/>
              </a:rPr>
              <a:t> </a:t>
            </a:r>
          </a:p>
          <a:p>
            <a:pPr algn="ctr"/>
            <a:r>
              <a:rPr lang="fr-FR" sz="3600" b="1" kern="100" dirty="0">
                <a:solidFill>
                  <a:srgbClr val="E45164"/>
                </a:solidFill>
                <a:cs typeface="Times New Roman" panose="02020603050405020304" pitchFamily="18" charset="0"/>
              </a:rPr>
              <a:t>Faire publier pour motiver</a:t>
            </a:r>
            <a:br>
              <a:rPr lang="fr-FR" b="1" dirty="0">
                <a:solidFill>
                  <a:srgbClr val="1D2125"/>
                </a:solidFill>
                <a:latin typeface="-apple-system"/>
              </a:rPr>
            </a:br>
            <a:endParaRPr lang="fr-FR" dirty="0"/>
          </a:p>
        </p:txBody>
      </p:sp>
    </p:spTree>
    <p:extLst>
      <p:ext uri="{BB962C8B-B14F-4D97-AF65-F5344CB8AC3E}">
        <p14:creationId xmlns:p14="http://schemas.microsoft.com/office/powerpoint/2010/main" val="259653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2C7AF-CF28-0E44-D548-47C8A6BCCE3E}"/>
              </a:ext>
            </a:extLst>
          </p:cNvPr>
          <p:cNvSpPr>
            <a:spLocks noGrp="1"/>
          </p:cNvSpPr>
          <p:nvPr>
            <p:ph type="title"/>
          </p:nvPr>
        </p:nvSpPr>
        <p:spPr/>
        <p:txBody>
          <a:bodyPr>
            <a:normAutofit/>
          </a:bodyPr>
          <a:lstStyle/>
          <a:p>
            <a:r>
              <a:rPr lang="fr-FR" sz="3600" b="1" kern="100" dirty="0">
                <a:solidFill>
                  <a:srgbClr val="E45164"/>
                </a:solidFill>
                <a:cs typeface="Times New Roman" panose="02020603050405020304" pitchFamily="18" charset="0"/>
              </a:rPr>
              <a:t>Publier en respectant le droit d’auteur</a:t>
            </a:r>
          </a:p>
        </p:txBody>
      </p:sp>
      <p:sp>
        <p:nvSpPr>
          <p:cNvPr id="3" name="Espace réservé du contenu 2">
            <a:extLst>
              <a:ext uri="{FF2B5EF4-FFF2-40B4-BE49-F238E27FC236}">
                <a16:creationId xmlns:a16="http://schemas.microsoft.com/office/drawing/2014/main" id="{1FC7C4FE-81D8-D1EE-DEBE-2814FD234997}"/>
              </a:ext>
            </a:extLst>
          </p:cNvPr>
          <p:cNvSpPr>
            <a:spLocks noGrp="1"/>
          </p:cNvSpPr>
          <p:nvPr>
            <p:ph idx="1"/>
          </p:nvPr>
        </p:nvSpPr>
        <p:spPr>
          <a:xfrm>
            <a:off x="859715" y="2406538"/>
            <a:ext cx="10515600" cy="2176220"/>
          </a:xfrm>
        </p:spPr>
        <p:txBody>
          <a:bodyPr/>
          <a:lstStyle/>
          <a:p>
            <a:r>
              <a:rPr lang="fr-FR" dirty="0"/>
              <a:t>Vérifier que </a:t>
            </a:r>
          </a:p>
          <a:p>
            <a:pPr lvl="1"/>
            <a:r>
              <a:rPr lang="fr-FR" dirty="0"/>
              <a:t>les documents reproduits sont libres de droits (ou dans le domaine public)</a:t>
            </a:r>
          </a:p>
          <a:p>
            <a:pPr lvl="1"/>
            <a:r>
              <a:rPr lang="fr-FR" dirty="0"/>
              <a:t>les textes rédigés (ou prononcés) sont retravaillés</a:t>
            </a:r>
          </a:p>
          <a:p>
            <a:pPr lvl="1"/>
            <a:r>
              <a:rPr lang="fr-FR" dirty="0"/>
              <a:t>Les élèves sont d’accord pour que leur travail soit rendu public</a:t>
            </a:r>
          </a:p>
        </p:txBody>
      </p:sp>
    </p:spTree>
    <p:extLst>
      <p:ext uri="{BB962C8B-B14F-4D97-AF65-F5344CB8AC3E}">
        <p14:creationId xmlns:p14="http://schemas.microsoft.com/office/powerpoint/2010/main" val="1522781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B7BBB2-3E0C-F465-527C-7B3F70DE99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DEB5FF-4096-512D-B562-5706786D72EA}"/>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3600" b="1" kern="100" dirty="0" err="1">
                <a:solidFill>
                  <a:srgbClr val="E45164"/>
                </a:solidFill>
                <a:cs typeface="Times New Roman" panose="02020603050405020304" pitchFamily="18" charset="0"/>
              </a:rPr>
              <a:t>Partager</a:t>
            </a:r>
            <a:r>
              <a:rPr lang="en-US" sz="3600" b="1" kern="100" dirty="0">
                <a:solidFill>
                  <a:srgbClr val="E45164"/>
                </a:solidFill>
                <a:cs typeface="Times New Roman" panose="02020603050405020304" pitchFamily="18" charset="0"/>
              </a:rPr>
              <a:t> son travail</a:t>
            </a:r>
          </a:p>
        </p:txBody>
      </p:sp>
      <p:sp>
        <p:nvSpPr>
          <p:cNvPr id="3" name="Espace réservé du contenu 2">
            <a:extLst>
              <a:ext uri="{FF2B5EF4-FFF2-40B4-BE49-F238E27FC236}">
                <a16:creationId xmlns:a16="http://schemas.microsoft.com/office/drawing/2014/main" id="{7EFA36EB-10A3-6E6F-CC6E-D761DDE3DFDA}"/>
              </a:ext>
            </a:extLst>
          </p:cNvPr>
          <p:cNvSpPr txBox="1">
            <a:spLocks/>
          </p:cNvSpPr>
          <p:nvPr/>
        </p:nvSpPr>
        <p:spPr>
          <a:xfrm>
            <a:off x="259040" y="2927965"/>
            <a:ext cx="6596744" cy="26982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2400" dirty="0"/>
              <a:t>Si l’auteur veut donner la permission d’utiliser et exploiter son œuvre sans en tirer profit, il peut y associer une licence de publication qui informera les internautes des conditions d’exploitation de l’ œuvre.</a:t>
            </a:r>
          </a:p>
          <a:p>
            <a:pPr marL="0" indent="0" algn="just">
              <a:buFont typeface="Arial" panose="020B0604020202020204" pitchFamily="34" charset="0"/>
              <a:buNone/>
            </a:pPr>
            <a:r>
              <a:rPr lang="fr-FR" sz="2400" dirty="0"/>
              <a:t>Les licences les plus connues sont les licences </a:t>
            </a:r>
            <a:r>
              <a:rPr lang="fr-FR" sz="2400" b="1" dirty="0"/>
              <a:t>Créatives Commons.</a:t>
            </a:r>
          </a:p>
        </p:txBody>
      </p:sp>
      <p:pic>
        <p:nvPicPr>
          <p:cNvPr id="5" name="Image 4">
            <a:extLst>
              <a:ext uri="{FF2B5EF4-FFF2-40B4-BE49-F238E27FC236}">
                <a16:creationId xmlns:a16="http://schemas.microsoft.com/office/drawing/2014/main" id="{D8ABFEF7-03FB-B5F2-821A-DBA6E3181038}"/>
              </a:ext>
            </a:extLst>
          </p:cNvPr>
          <p:cNvPicPr>
            <a:picLocks noChangeAspect="1"/>
          </p:cNvPicPr>
          <p:nvPr/>
        </p:nvPicPr>
        <p:blipFill>
          <a:blip r:embed="rId3"/>
          <a:stretch>
            <a:fillRect/>
          </a:stretch>
        </p:blipFill>
        <p:spPr>
          <a:xfrm>
            <a:off x="6965948" y="1512626"/>
            <a:ext cx="4995636" cy="4425595"/>
          </a:xfrm>
          <a:prstGeom prst="rect">
            <a:avLst/>
          </a:prstGeom>
        </p:spPr>
      </p:pic>
    </p:spTree>
    <p:extLst>
      <p:ext uri="{BB962C8B-B14F-4D97-AF65-F5344CB8AC3E}">
        <p14:creationId xmlns:p14="http://schemas.microsoft.com/office/powerpoint/2010/main" val="1800146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779060" y="1071880"/>
            <a:ext cx="8520600" cy="572700"/>
          </a:xfrm>
          <a:prstGeom prst="rect">
            <a:avLst/>
          </a:prstGeom>
        </p:spPr>
        <p:txBody>
          <a:bodyPr spcFirstLastPara="1" vert="horz" wrap="square" lIns="91425" tIns="91425" rIns="91425" bIns="91425" rtlCol="0" anchor="t" anchorCtr="0">
            <a:noAutofit/>
          </a:bodyPr>
          <a:lstStyle/>
          <a:p>
            <a:r>
              <a:rPr lang="fr" sz="3600" b="1" kern="100" dirty="0">
                <a:solidFill>
                  <a:srgbClr val="E45164"/>
                </a:solidFill>
                <a:cs typeface="Times New Roman" panose="02020603050405020304" pitchFamily="18" charset="0"/>
              </a:rPr>
              <a:t>Publier un média scolaire</a:t>
            </a:r>
            <a:endParaRPr sz="3600" b="1" kern="100" dirty="0">
              <a:solidFill>
                <a:srgbClr val="E45164"/>
              </a:solidFill>
              <a:cs typeface="Times New Roman" panose="02020603050405020304" pitchFamily="18" charset="0"/>
            </a:endParaRPr>
          </a:p>
        </p:txBody>
      </p:sp>
      <p:sp>
        <p:nvSpPr>
          <p:cNvPr id="267" name="Google Shape;267;p47"/>
          <p:cNvSpPr txBox="1">
            <a:spLocks noGrp="1"/>
          </p:cNvSpPr>
          <p:nvPr>
            <p:ph type="body" idx="1"/>
          </p:nvPr>
        </p:nvSpPr>
        <p:spPr>
          <a:xfrm>
            <a:off x="774551" y="1874974"/>
            <a:ext cx="10714616" cy="4601129"/>
          </a:xfrm>
          <a:prstGeom prst="rect">
            <a:avLst/>
          </a:prstGeom>
        </p:spPr>
        <p:txBody>
          <a:bodyPr spcFirstLastPara="1" vert="horz" wrap="square" lIns="91425" tIns="91425" rIns="91425" bIns="91425" rtlCol="0" anchor="t" anchorCtr="0">
            <a:noAutofit/>
          </a:bodyPr>
          <a:lstStyle/>
          <a:p>
            <a:pPr marL="0" indent="0">
              <a:buNone/>
            </a:pPr>
            <a:r>
              <a:rPr lang="fr" sz="2000" i="1" dirty="0">
                <a:solidFill>
                  <a:srgbClr val="000000"/>
                </a:solidFill>
              </a:rPr>
              <a:t>« Dans les collèges et les lycées, les élèves disposent, dans le respect du pluralisme et du principe de neutralité, de la liberté d’information et de la liberté d’expression. L’exercice de ces libertés ne peut porter atteinte aux activités d’enseignement. »</a:t>
            </a:r>
            <a:endParaRPr sz="2000" i="1" dirty="0">
              <a:solidFill>
                <a:srgbClr val="000000"/>
              </a:solidFill>
            </a:endParaRPr>
          </a:p>
          <a:p>
            <a:pPr marL="0" indent="0">
              <a:buNone/>
            </a:pPr>
            <a:endParaRPr sz="1400" i="1" dirty="0">
              <a:solidFill>
                <a:srgbClr val="000000"/>
              </a:solidFill>
            </a:endParaRPr>
          </a:p>
          <a:p>
            <a:pPr>
              <a:buClr>
                <a:srgbClr val="000000"/>
              </a:buClr>
              <a:buChar char="➢"/>
            </a:pPr>
            <a:r>
              <a:rPr lang="fr" dirty="0">
                <a:solidFill>
                  <a:srgbClr val="000000"/>
                </a:solidFill>
              </a:rPr>
              <a:t>En général,  responsable de publication = chef d'établissement (ou délégation) </a:t>
            </a:r>
            <a:endParaRPr dirty="0">
              <a:solidFill>
                <a:srgbClr val="000000"/>
              </a:solidFill>
            </a:endParaRPr>
          </a:p>
          <a:p>
            <a:pPr>
              <a:buClr>
                <a:schemeClr val="dk1"/>
              </a:buClr>
              <a:buChar char="➢"/>
            </a:pPr>
            <a:r>
              <a:rPr lang="fr" dirty="0">
                <a:solidFill>
                  <a:schemeClr val="dk1"/>
                </a:solidFill>
              </a:rPr>
              <a:t>« Dépôt pédagogique » auprès du CLEMI.</a:t>
            </a:r>
            <a:endParaRPr dirty="0">
              <a:solidFill>
                <a:schemeClr val="dk1"/>
              </a:solidFill>
            </a:endParaRPr>
          </a:p>
          <a:p>
            <a:pPr>
              <a:buFont typeface="Arial"/>
              <a:buChar char="➢"/>
            </a:pPr>
            <a:r>
              <a:rPr lang="fr" u="sng" dirty="0">
                <a:hlinkClick r:id="rId3">
                  <a:extLst>
                    <a:ext uri="{A12FA001-AC4F-418D-AE19-62706E023703}">
                      <ahyp:hlinkClr xmlns:ahyp="http://schemas.microsoft.com/office/drawing/2018/hyperlinkcolor" val="tx"/>
                    </a:ext>
                  </a:extLst>
                </a:hlinkClick>
              </a:rPr>
              <a:t>Loi solidarité et égalité</a:t>
            </a:r>
            <a:r>
              <a:rPr lang="fr" dirty="0">
                <a:solidFill>
                  <a:schemeClr val="dk1"/>
                </a:solidFill>
              </a:rPr>
              <a:t>(2017) : tout jeune de plus de 16 ans peut être directeur d’un journal ou périodique réalisé bénévolement, même hors cadre scolaire </a:t>
            </a:r>
          </a:p>
          <a:p>
            <a:pPr marL="114297" indent="0">
              <a:buNone/>
            </a:pPr>
            <a:r>
              <a:rPr lang="fr" dirty="0">
                <a:solidFill>
                  <a:schemeClr val="dk1"/>
                </a:solidFill>
              </a:rPr>
              <a:t>=&gt; </a:t>
            </a:r>
            <a:r>
              <a:rPr lang="fr-FR" dirty="0">
                <a:solidFill>
                  <a:srgbClr val="000000"/>
                </a:solidFill>
              </a:rPr>
              <a:t>Au lycée, les élèves - </a:t>
            </a:r>
            <a:r>
              <a:rPr lang="fr-FR" dirty="0">
                <a:solidFill>
                  <a:schemeClr val="dk1"/>
                </a:solidFill>
              </a:rPr>
              <a:t>même mineurs - peuvent exercer le rôle de responsable de publication, si diffusion interne.</a:t>
            </a:r>
          </a:p>
          <a:p>
            <a:pPr>
              <a:buChar char="➢"/>
            </a:pPr>
            <a:endParaRPr dirty="0">
              <a:solidFill>
                <a:schemeClr val="dk1"/>
              </a:solidFill>
            </a:endParaRPr>
          </a:p>
          <a:p>
            <a:pPr marL="0" indent="0">
              <a:spcBef>
                <a:spcPts val="1200"/>
              </a:spcBef>
              <a:buNone/>
            </a:pPr>
            <a:endParaRPr sz="1100" dirty="0">
              <a:solidFill>
                <a:schemeClr val="dk1"/>
              </a:solidFill>
            </a:endParaRPr>
          </a:p>
        </p:txBody>
      </p:sp>
    </p:spTree>
    <p:extLst>
      <p:ext uri="{BB962C8B-B14F-4D97-AF65-F5344CB8AC3E}">
        <p14:creationId xmlns:p14="http://schemas.microsoft.com/office/powerpoint/2010/main" val="1385109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F5D4A09-86AF-8BE5-10C2-B763295B6A7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CCA694-E76B-18AF-78F3-5F58633B4479}"/>
              </a:ext>
            </a:extLst>
          </p:cNvPr>
          <p:cNvSpPr>
            <a:spLocks noGrp="1"/>
          </p:cNvSpPr>
          <p:nvPr>
            <p:ph type="title"/>
          </p:nvPr>
        </p:nvSpPr>
        <p:spPr/>
        <p:txBody>
          <a:bodyPr>
            <a:normAutofit/>
          </a:bodyPr>
          <a:lstStyle/>
          <a:p>
            <a:r>
              <a:rPr lang="fr-FR" sz="3600" b="1" kern="100" dirty="0">
                <a:solidFill>
                  <a:srgbClr val="E45164"/>
                </a:solidFill>
                <a:cs typeface="Times New Roman" panose="02020603050405020304" pitchFamily="18" charset="0"/>
              </a:rPr>
              <a:t>Publier en respectant le droit d’expression</a:t>
            </a:r>
          </a:p>
        </p:txBody>
      </p:sp>
      <p:sp>
        <p:nvSpPr>
          <p:cNvPr id="3" name="Espace réservé du contenu 2">
            <a:extLst>
              <a:ext uri="{FF2B5EF4-FFF2-40B4-BE49-F238E27FC236}">
                <a16:creationId xmlns:a16="http://schemas.microsoft.com/office/drawing/2014/main" id="{388DF335-7207-9F39-116C-36F38D799EDD}"/>
              </a:ext>
            </a:extLst>
          </p:cNvPr>
          <p:cNvSpPr>
            <a:spLocks noGrp="1"/>
          </p:cNvSpPr>
          <p:nvPr>
            <p:ph idx="1"/>
          </p:nvPr>
        </p:nvSpPr>
        <p:spPr>
          <a:xfrm>
            <a:off x="859715" y="2406538"/>
            <a:ext cx="10515600" cy="2176220"/>
          </a:xfrm>
        </p:spPr>
        <p:txBody>
          <a:bodyPr/>
          <a:lstStyle/>
          <a:p>
            <a:r>
              <a:rPr lang="fr-FR" dirty="0"/>
              <a:t>Vérifier que </a:t>
            </a:r>
          </a:p>
          <a:p>
            <a:pPr lvl="1"/>
            <a:r>
              <a:rPr lang="fr-FR" dirty="0"/>
              <a:t>les documents reproduits sont libres de droits (ou dans le domaine public)</a:t>
            </a:r>
          </a:p>
          <a:p>
            <a:pPr lvl="1"/>
            <a:r>
              <a:rPr lang="fr-FR" dirty="0"/>
              <a:t>les textes rédigés (ou prononcés) sont retravaillés</a:t>
            </a:r>
          </a:p>
          <a:p>
            <a:pPr lvl="1"/>
            <a:r>
              <a:rPr lang="fr-FR" dirty="0"/>
              <a:t>Les élèves sont d’accord pour que leur travail soit rendu public</a:t>
            </a:r>
          </a:p>
        </p:txBody>
      </p:sp>
    </p:spTree>
    <p:extLst>
      <p:ext uri="{BB962C8B-B14F-4D97-AF65-F5344CB8AC3E}">
        <p14:creationId xmlns:p14="http://schemas.microsoft.com/office/powerpoint/2010/main" val="1834347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41"/>
        <p:cNvGrpSpPr/>
        <p:nvPr/>
      </p:nvGrpSpPr>
      <p:grpSpPr>
        <a:xfrm>
          <a:off x="0" y="0"/>
          <a:ext cx="0" cy="0"/>
          <a:chOff x="0" y="0"/>
          <a:chExt cx="0" cy="0"/>
        </a:xfrm>
      </p:grpSpPr>
      <p:sp>
        <p:nvSpPr>
          <p:cNvPr id="242" name="Google Shape;242;p43"/>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Autofit/>
          </a:bodyPr>
          <a:lstStyle/>
          <a:p>
            <a:pPr>
              <a:spcBef>
                <a:spcPct val="0"/>
              </a:spcBef>
              <a:buClr>
                <a:schemeClr val="dk1"/>
              </a:buClr>
              <a:buSzPts val="1100"/>
            </a:pPr>
            <a:r>
              <a:rPr lang="fr" sz="3600" b="1" kern="100" dirty="0">
                <a:solidFill>
                  <a:srgbClr val="E45164"/>
                </a:solidFill>
                <a:cs typeface="Times New Roman" panose="02020603050405020304" pitchFamily="18" charset="0"/>
              </a:rPr>
              <a:t>DROIT D’EXPRESSION </a:t>
            </a:r>
            <a:endParaRPr sz="3600" b="1" kern="100" dirty="0">
              <a:solidFill>
                <a:srgbClr val="E45164"/>
              </a:solidFill>
              <a:cs typeface="Times New Roman" panose="02020603050405020304" pitchFamily="18" charset="0"/>
            </a:endParaRPr>
          </a:p>
        </p:txBody>
      </p:sp>
      <p:sp>
        <p:nvSpPr>
          <p:cNvPr id="243" name="Google Shape;243;p43"/>
          <p:cNvSpPr txBox="1">
            <a:spLocks noGrp="1"/>
          </p:cNvSpPr>
          <p:nvPr>
            <p:ph type="body" idx="1"/>
          </p:nvPr>
        </p:nvSpPr>
        <p:spPr>
          <a:xfrm>
            <a:off x="415600" y="1536633"/>
            <a:ext cx="11360800" cy="4555200"/>
          </a:xfrm>
          <a:prstGeom prst="rect">
            <a:avLst/>
          </a:prstGeom>
          <a:noFill/>
          <a:ln>
            <a:noFill/>
          </a:ln>
        </p:spPr>
        <p:txBody>
          <a:bodyPr spcFirstLastPara="1" vert="horz" wrap="square" lIns="121900" tIns="121900" rIns="121900" bIns="121900" rtlCol="0" anchor="t" anchorCtr="0">
            <a:noAutofit/>
          </a:bodyPr>
          <a:lstStyle/>
          <a:p>
            <a:pPr marL="0" indent="0">
              <a:lnSpc>
                <a:spcPct val="115000"/>
              </a:lnSpc>
              <a:buClr>
                <a:schemeClr val="dk1"/>
              </a:buClr>
              <a:buSzPts val="1100"/>
              <a:buNone/>
            </a:pPr>
            <a:r>
              <a:rPr lang="fr" sz="1867" b="1">
                <a:solidFill>
                  <a:schemeClr val="dk1"/>
                </a:solidFill>
              </a:rPr>
              <a:t>Déclaration des droits de l'homme (1789):</a:t>
            </a:r>
            <a:endParaRPr sz="1867" b="1">
              <a:solidFill>
                <a:schemeClr val="dk1"/>
              </a:solidFill>
            </a:endParaRPr>
          </a:p>
          <a:p>
            <a:pPr marL="0" indent="0">
              <a:lnSpc>
                <a:spcPct val="115000"/>
              </a:lnSpc>
              <a:spcBef>
                <a:spcPts val="2133"/>
              </a:spcBef>
              <a:buClr>
                <a:schemeClr val="dk1"/>
              </a:buClr>
              <a:buSzPts val="1100"/>
              <a:buNone/>
            </a:pPr>
            <a:r>
              <a:rPr lang="fr" sz="1867" i="1">
                <a:solidFill>
                  <a:schemeClr val="dk1"/>
                </a:solidFill>
              </a:rPr>
              <a:t>« La libre communication des pensées et des opinions est un des droits les plus précieux de l’homme, tout citoyen peut donc parler, écrire, imprimer librement, sauf à répondre de l'abus de cette liberté dans les cas déterminés par la loi. »</a:t>
            </a:r>
            <a:endParaRPr sz="1867" i="1">
              <a:solidFill>
                <a:schemeClr val="dk1"/>
              </a:solidFill>
            </a:endParaRPr>
          </a:p>
          <a:p>
            <a:pPr marL="0" indent="0">
              <a:lnSpc>
                <a:spcPct val="115000"/>
              </a:lnSpc>
              <a:spcBef>
                <a:spcPts val="2133"/>
              </a:spcBef>
              <a:buClr>
                <a:schemeClr val="dk1"/>
              </a:buClr>
              <a:buSzPts val="1100"/>
              <a:buNone/>
            </a:pPr>
            <a:r>
              <a:rPr lang="fr" sz="1867" b="1">
                <a:solidFill>
                  <a:schemeClr val="dk1"/>
                </a:solidFill>
              </a:rPr>
              <a:t>Loi du 29 juillet 1881 sur la liberté de la presse</a:t>
            </a:r>
            <a:r>
              <a:rPr lang="fr" sz="1867">
                <a:solidFill>
                  <a:schemeClr val="dk1"/>
                </a:solidFill>
              </a:rPr>
              <a:t> : fixe l'essentiel des délits de presse, « </a:t>
            </a:r>
            <a:r>
              <a:rPr lang="fr" sz="1867" i="1">
                <a:solidFill>
                  <a:schemeClr val="dk1"/>
                </a:solidFill>
              </a:rPr>
              <a:t>par la voie de la presse</a:t>
            </a:r>
            <a:r>
              <a:rPr lang="fr" sz="1867">
                <a:solidFill>
                  <a:schemeClr val="dk1"/>
                </a:solidFill>
              </a:rPr>
              <a:t> », mais aussi « </a:t>
            </a:r>
            <a:r>
              <a:rPr lang="fr" sz="1867" i="1">
                <a:solidFill>
                  <a:schemeClr val="dk1"/>
                </a:solidFill>
              </a:rPr>
              <a:t>par tout autre moyen de publication</a:t>
            </a:r>
            <a:r>
              <a:rPr lang="fr" sz="1867">
                <a:solidFill>
                  <a:schemeClr val="dk1"/>
                </a:solidFill>
              </a:rPr>
              <a:t> ». Quel qu'en soit le support, ces écrits seront considérés comme ayant fait l'objet d'une publicité s'ils ont été « vendus ou distribués, mis en vente ou exposés dans des « lieux ou réunions publics », « soit par des placards ou affiches exposés au regard du public, soit par tout moyen de communication au public par voie électronique ».</a:t>
            </a:r>
            <a:endParaRPr sz="1867">
              <a:solidFill>
                <a:schemeClr val="dk1"/>
              </a:solidFill>
            </a:endParaRPr>
          </a:p>
          <a:p>
            <a:pPr marL="0" indent="0">
              <a:lnSpc>
                <a:spcPct val="115000"/>
              </a:lnSpc>
              <a:spcBef>
                <a:spcPts val="2133"/>
              </a:spcBef>
              <a:spcAft>
                <a:spcPts val="2133"/>
              </a:spcAft>
              <a:buNone/>
            </a:pPr>
            <a:endParaRPr/>
          </a:p>
        </p:txBody>
      </p:sp>
    </p:spTree>
    <p:extLst>
      <p:ext uri="{BB962C8B-B14F-4D97-AF65-F5344CB8AC3E}">
        <p14:creationId xmlns:p14="http://schemas.microsoft.com/office/powerpoint/2010/main" val="2657068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14"/>
        <p:cNvGrpSpPr/>
        <p:nvPr/>
      </p:nvGrpSpPr>
      <p:grpSpPr>
        <a:xfrm>
          <a:off x="0" y="0"/>
          <a:ext cx="0" cy="0"/>
          <a:chOff x="0" y="0"/>
          <a:chExt cx="0" cy="0"/>
        </a:xfrm>
      </p:grpSpPr>
      <p:sp>
        <p:nvSpPr>
          <p:cNvPr id="415" name="Google Shape;415;p62"/>
          <p:cNvSpPr txBox="1">
            <a:spLocks noGrp="1"/>
          </p:cNvSpPr>
          <p:nvPr>
            <p:ph type="title"/>
          </p:nvPr>
        </p:nvSpPr>
        <p:spPr>
          <a:xfrm>
            <a:off x="478633" y="354233"/>
            <a:ext cx="11360800" cy="943200"/>
          </a:xfrm>
          <a:prstGeom prst="rect">
            <a:avLst/>
          </a:prstGeom>
        </p:spPr>
        <p:txBody>
          <a:bodyPr spcFirstLastPara="1" vert="horz" wrap="square" lIns="121900" tIns="121900" rIns="121900" bIns="121900" rtlCol="0" anchor="t" anchorCtr="0">
            <a:noAutofit/>
          </a:bodyPr>
          <a:lstStyle/>
          <a:p>
            <a:pPr>
              <a:spcBef>
                <a:spcPct val="0"/>
              </a:spcBef>
              <a:buClr>
                <a:schemeClr val="dk1"/>
              </a:buClr>
              <a:buSzPts val="1100"/>
            </a:pPr>
            <a:r>
              <a:rPr lang="fr" sz="3600" b="1" kern="100" dirty="0">
                <a:solidFill>
                  <a:srgbClr val="E45164"/>
                </a:solidFill>
                <a:cs typeface="Times New Roman" panose="02020603050405020304" pitchFamily="18" charset="0"/>
              </a:rPr>
              <a:t>Limites de la liberté d’expression</a:t>
            </a:r>
            <a:endParaRPr sz="3600" b="1" kern="100" dirty="0">
              <a:solidFill>
                <a:srgbClr val="E45164"/>
              </a:solidFill>
              <a:cs typeface="Times New Roman" panose="02020603050405020304" pitchFamily="18" charset="0"/>
            </a:endParaRPr>
          </a:p>
        </p:txBody>
      </p:sp>
      <p:sp>
        <p:nvSpPr>
          <p:cNvPr id="416" name="Google Shape;416;p62"/>
          <p:cNvSpPr txBox="1">
            <a:spLocks noGrp="1"/>
          </p:cNvSpPr>
          <p:nvPr>
            <p:ph type="body" idx="1"/>
          </p:nvPr>
        </p:nvSpPr>
        <p:spPr>
          <a:xfrm>
            <a:off x="478633" y="1246633"/>
            <a:ext cx="11360800" cy="5296000"/>
          </a:xfrm>
          <a:prstGeom prst="rect">
            <a:avLst/>
          </a:prstGeom>
        </p:spPr>
        <p:txBody>
          <a:bodyPr spcFirstLastPara="1" vert="horz" wrap="square" lIns="121900" tIns="121900" rIns="121900" bIns="121900" rtlCol="0" anchor="t" anchorCtr="0">
            <a:noAutofit/>
          </a:bodyPr>
          <a:lstStyle/>
          <a:p>
            <a:pPr marL="0" indent="0">
              <a:buNone/>
            </a:pPr>
            <a:r>
              <a:rPr lang="fr" dirty="0">
                <a:solidFill>
                  <a:srgbClr val="000000"/>
                </a:solidFill>
                <a:latin typeface="Arial"/>
                <a:ea typeface="Arial"/>
                <a:cs typeface="Arial"/>
                <a:sym typeface="Arial"/>
              </a:rPr>
              <a:t>1 - Ne pas porter atteinte à la vie privée et au droit à l’image d’autrui.</a:t>
            </a:r>
            <a:endParaRPr dirty="0">
              <a:solidFill>
                <a:srgbClr val="000000"/>
              </a:solidFill>
              <a:latin typeface="Arial"/>
              <a:ea typeface="Arial"/>
              <a:cs typeface="Arial"/>
              <a:sym typeface="Arial"/>
            </a:endParaRPr>
          </a:p>
          <a:p>
            <a:pPr marL="0" indent="0">
              <a:buNone/>
            </a:pPr>
            <a:endParaRPr dirty="0">
              <a:solidFill>
                <a:srgbClr val="000000"/>
              </a:solidFill>
              <a:latin typeface="Arial"/>
              <a:ea typeface="Arial"/>
              <a:cs typeface="Arial"/>
              <a:sym typeface="Arial"/>
            </a:endParaRPr>
          </a:p>
          <a:p>
            <a:pPr marL="0" indent="0">
              <a:buNone/>
            </a:pPr>
            <a:r>
              <a:rPr lang="fr" dirty="0">
                <a:solidFill>
                  <a:srgbClr val="000000"/>
                </a:solidFill>
                <a:latin typeface="Arial"/>
                <a:ea typeface="Arial"/>
                <a:cs typeface="Arial"/>
                <a:sym typeface="Arial"/>
              </a:rPr>
              <a:t>2 - Ne pas tenir certains propos </a:t>
            </a:r>
            <a:r>
              <a:rPr lang="fr" u="sng" dirty="0">
                <a:solidFill>
                  <a:srgbClr val="000000"/>
                </a:solidFill>
                <a:latin typeface="Arial"/>
                <a:ea typeface="Arial"/>
                <a:cs typeface="Arial"/>
                <a:sym typeface="Arial"/>
              </a:rPr>
              <a:t>interdits par la loi</a:t>
            </a:r>
            <a:r>
              <a:rPr lang="fr" dirty="0">
                <a:solidFill>
                  <a:srgbClr val="000000"/>
                </a:solidFill>
                <a:latin typeface="Arial"/>
                <a:ea typeface="Arial"/>
                <a:cs typeface="Arial"/>
                <a:sym typeface="Arial"/>
              </a:rPr>
              <a:t> (incitation à la haine, discrimination)</a:t>
            </a:r>
            <a:endParaRPr dirty="0">
              <a:solidFill>
                <a:srgbClr val="000000"/>
              </a:solidFill>
              <a:latin typeface="Arial"/>
              <a:ea typeface="Arial"/>
              <a:cs typeface="Arial"/>
              <a:sym typeface="Arial"/>
            </a:endParaRPr>
          </a:p>
          <a:p>
            <a:pPr marL="0" indent="0">
              <a:buNone/>
            </a:pPr>
            <a:endParaRPr dirty="0">
              <a:solidFill>
                <a:srgbClr val="000000"/>
              </a:solidFill>
              <a:latin typeface="Arial"/>
              <a:ea typeface="Arial"/>
              <a:cs typeface="Arial"/>
              <a:sym typeface="Arial"/>
            </a:endParaRPr>
          </a:p>
          <a:p>
            <a:pPr marL="0" indent="0">
              <a:buNone/>
            </a:pPr>
            <a:r>
              <a:rPr lang="fr" dirty="0">
                <a:solidFill>
                  <a:srgbClr val="000000"/>
                </a:solidFill>
                <a:latin typeface="Arial"/>
                <a:ea typeface="Arial"/>
                <a:cs typeface="Arial"/>
                <a:sym typeface="Arial"/>
              </a:rPr>
              <a:t>3 - Ne pas tenir de propos </a:t>
            </a:r>
            <a:r>
              <a:rPr lang="fr" u="sng" dirty="0">
                <a:solidFill>
                  <a:srgbClr val="000000"/>
                </a:solidFill>
                <a:latin typeface="Arial"/>
                <a:ea typeface="Arial"/>
                <a:cs typeface="Arial"/>
                <a:sym typeface="Arial"/>
              </a:rPr>
              <a:t>diffamatoires</a:t>
            </a:r>
            <a:r>
              <a:rPr lang="fr" dirty="0">
                <a:solidFill>
                  <a:srgbClr val="000000"/>
                </a:solidFill>
                <a:latin typeface="Arial"/>
                <a:ea typeface="Arial"/>
                <a:cs typeface="Arial"/>
                <a:sym typeface="Arial"/>
              </a:rPr>
              <a:t> </a:t>
            </a:r>
            <a:endParaRPr dirty="0">
              <a:solidFill>
                <a:srgbClr val="000000"/>
              </a:solidFill>
              <a:latin typeface="Arial"/>
              <a:ea typeface="Arial"/>
              <a:cs typeface="Arial"/>
              <a:sym typeface="Arial"/>
            </a:endParaRPr>
          </a:p>
          <a:p>
            <a:pPr marL="0" indent="0">
              <a:buNone/>
            </a:pPr>
            <a:endParaRPr dirty="0">
              <a:solidFill>
                <a:srgbClr val="000000"/>
              </a:solidFill>
              <a:latin typeface="Arial"/>
              <a:ea typeface="Arial"/>
              <a:cs typeface="Arial"/>
              <a:sym typeface="Arial"/>
            </a:endParaRPr>
          </a:p>
          <a:p>
            <a:pPr marL="0" indent="0">
              <a:buNone/>
            </a:pPr>
            <a:r>
              <a:rPr lang="fr" dirty="0">
                <a:solidFill>
                  <a:srgbClr val="000000"/>
                </a:solidFill>
                <a:latin typeface="Arial"/>
                <a:ea typeface="Arial"/>
                <a:cs typeface="Arial"/>
                <a:sym typeface="Arial"/>
              </a:rPr>
              <a:t>4 - Ne pas tenir de propos </a:t>
            </a:r>
            <a:r>
              <a:rPr lang="fr" u="sng" dirty="0">
                <a:solidFill>
                  <a:srgbClr val="000000"/>
                </a:solidFill>
                <a:latin typeface="Arial"/>
                <a:ea typeface="Arial"/>
                <a:cs typeface="Arial"/>
                <a:sym typeface="Arial"/>
              </a:rPr>
              <a:t>injurieux</a:t>
            </a:r>
            <a:r>
              <a:rPr lang="fr" dirty="0">
                <a:solidFill>
                  <a:srgbClr val="000000"/>
                </a:solidFill>
                <a:latin typeface="Arial"/>
                <a:ea typeface="Arial"/>
                <a:cs typeface="Arial"/>
                <a:sym typeface="Arial"/>
              </a:rPr>
              <a:t> </a:t>
            </a:r>
            <a:endParaRPr dirty="0">
              <a:solidFill>
                <a:srgbClr val="000000"/>
              </a:solidFill>
              <a:latin typeface="Arial"/>
              <a:ea typeface="Arial"/>
              <a:cs typeface="Arial"/>
              <a:sym typeface="Arial"/>
            </a:endParaRPr>
          </a:p>
          <a:p>
            <a:pPr marL="0" indent="0">
              <a:buNone/>
            </a:pPr>
            <a:endParaRPr dirty="0">
              <a:solidFill>
                <a:srgbClr val="000000"/>
              </a:solidFill>
              <a:latin typeface="Arial"/>
              <a:ea typeface="Arial"/>
              <a:cs typeface="Arial"/>
              <a:sym typeface="Arial"/>
            </a:endParaRPr>
          </a:p>
          <a:p>
            <a:pPr marL="0" indent="0">
              <a:buNone/>
            </a:pPr>
            <a:r>
              <a:rPr lang="fr" dirty="0">
                <a:solidFill>
                  <a:srgbClr val="000000"/>
                </a:solidFill>
                <a:latin typeface="Arial"/>
                <a:ea typeface="Arial"/>
                <a:cs typeface="Arial"/>
                <a:sym typeface="Arial"/>
              </a:rPr>
              <a:t>5 - Limites spécifiques ( </a:t>
            </a:r>
            <a:r>
              <a:rPr lang="fr" u="sng" dirty="0">
                <a:solidFill>
                  <a:srgbClr val="000000"/>
                </a:solidFill>
                <a:latin typeface="Arial"/>
                <a:ea typeface="Arial"/>
                <a:cs typeface="Arial"/>
                <a:sym typeface="Arial"/>
              </a:rPr>
              <a:t>secret professionnel</a:t>
            </a:r>
            <a:r>
              <a:rPr lang="fr" dirty="0">
                <a:solidFill>
                  <a:srgbClr val="000000"/>
                </a:solidFill>
                <a:latin typeface="Arial"/>
                <a:ea typeface="Arial"/>
                <a:cs typeface="Arial"/>
                <a:sym typeface="Arial"/>
              </a:rPr>
              <a:t> ou « devoir de réserve »)</a:t>
            </a:r>
            <a:endParaRPr dirty="0">
              <a:solidFill>
                <a:srgbClr val="000000"/>
              </a:solidFill>
              <a:latin typeface="Arial"/>
              <a:ea typeface="Arial"/>
              <a:cs typeface="Arial"/>
              <a:sym typeface="Arial"/>
            </a:endParaRPr>
          </a:p>
          <a:p>
            <a:pPr marL="0" indent="0">
              <a:buNone/>
            </a:pPr>
            <a:r>
              <a:rPr lang="fr" sz="1867" dirty="0">
                <a:solidFill>
                  <a:srgbClr val="000000"/>
                </a:solidFill>
                <a:latin typeface="Arial"/>
                <a:ea typeface="Arial"/>
                <a:cs typeface="Arial"/>
                <a:sym typeface="Arial"/>
              </a:rPr>
              <a:t> </a:t>
            </a:r>
            <a:endParaRPr sz="1867" dirty="0">
              <a:solidFill>
                <a:srgbClr val="000000"/>
              </a:solidFill>
              <a:latin typeface="Arial"/>
              <a:ea typeface="Arial"/>
              <a:cs typeface="Arial"/>
              <a:sym typeface="Arial"/>
            </a:endParaRPr>
          </a:p>
          <a:p>
            <a:pPr marL="0" indent="0">
              <a:buNone/>
            </a:pPr>
            <a:r>
              <a:rPr lang="fr" sz="1867" b="1" dirty="0">
                <a:solidFill>
                  <a:srgbClr val="000000"/>
                </a:solidFill>
                <a:latin typeface="Arial"/>
                <a:ea typeface="Arial"/>
                <a:cs typeface="Arial"/>
                <a:sym typeface="Arial"/>
              </a:rPr>
              <a:t>Toute personne s'exprimant publiquement est soumises à ces restrictions (calomnie, diffamation, incitation à la haine) et à la prise en compte du respect de la vie privée et de la dignité des personnes.</a:t>
            </a:r>
            <a:endParaRPr sz="1867" b="1" dirty="0">
              <a:solidFill>
                <a:srgbClr val="000000"/>
              </a:solidFill>
              <a:latin typeface="Arial"/>
              <a:ea typeface="Arial"/>
              <a:cs typeface="Arial"/>
              <a:sym typeface="Arial"/>
            </a:endParaRPr>
          </a:p>
          <a:p>
            <a:pPr marL="0" indent="0">
              <a:spcBef>
                <a:spcPts val="2133"/>
              </a:spcBef>
              <a:spcAft>
                <a:spcPts val="2133"/>
              </a:spcAft>
              <a:buNone/>
            </a:pPr>
            <a:endParaRPr dirty="0"/>
          </a:p>
        </p:txBody>
      </p:sp>
      <p:sp>
        <p:nvSpPr>
          <p:cNvPr id="3" name="ZoneTexte 2">
            <a:extLst>
              <a:ext uri="{FF2B5EF4-FFF2-40B4-BE49-F238E27FC236}">
                <a16:creationId xmlns:a16="http://schemas.microsoft.com/office/drawing/2014/main" id="{C7DD03D9-61AE-F861-3FDD-BEE21B215E97}"/>
              </a:ext>
            </a:extLst>
          </p:cNvPr>
          <p:cNvSpPr txBox="1"/>
          <p:nvPr/>
        </p:nvSpPr>
        <p:spPr>
          <a:xfrm>
            <a:off x="3048000" y="3246792"/>
            <a:ext cx="6096000" cy="369332"/>
          </a:xfrm>
          <a:prstGeom prst="rect">
            <a:avLst/>
          </a:prstGeom>
          <a:noFill/>
        </p:spPr>
        <p:txBody>
          <a:bodyPr wrap="square">
            <a:spAutoFit/>
          </a:bodyPr>
          <a:lstStyle/>
          <a:p>
            <a:r>
              <a:rPr lang="fr-FR" b="0" dirty="0">
                <a:effectLst/>
              </a:rPr>
              <a:t> </a:t>
            </a:r>
            <a:endParaRPr lang="fr-FR" dirty="0"/>
          </a:p>
        </p:txBody>
      </p:sp>
    </p:spTree>
    <p:extLst>
      <p:ext uri="{BB962C8B-B14F-4D97-AF65-F5344CB8AC3E}">
        <p14:creationId xmlns:p14="http://schemas.microsoft.com/office/powerpoint/2010/main" val="3141425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019D8-2D85-EF7A-229F-4414AE9EB7B9}"/>
              </a:ext>
            </a:extLst>
          </p:cNvPr>
          <p:cNvSpPr>
            <a:spLocks noGrp="1"/>
          </p:cNvSpPr>
          <p:nvPr>
            <p:ph type="title"/>
          </p:nvPr>
        </p:nvSpPr>
        <p:spPr>
          <a:xfrm>
            <a:off x="804949" y="348499"/>
            <a:ext cx="10515600" cy="1325563"/>
          </a:xfrm>
        </p:spPr>
        <p:txBody>
          <a:bodyPr>
            <a:normAutofit fontScale="90000"/>
          </a:bodyPr>
          <a:lstStyle/>
          <a:p>
            <a:pPr marL="38100" algn="ctr">
              <a:lnSpc>
                <a:spcPct val="100000"/>
              </a:lnSpc>
              <a:spcBef>
                <a:spcPts val="100"/>
              </a:spcBef>
              <a:tabLst>
                <a:tab pos="2886710" algn="l"/>
              </a:tabLst>
            </a:pPr>
            <a:r>
              <a:rPr lang="fr-FR" sz="4800" b="1" kern="100" dirty="0">
                <a:solidFill>
                  <a:srgbClr val="E45164"/>
                </a:solidFill>
                <a:cs typeface="Times New Roman" panose="02020603050405020304" pitchFamily="18" charset="0"/>
              </a:rPr>
              <a:t>Faire acquérir une citoyenneté numérique</a:t>
            </a:r>
          </a:p>
        </p:txBody>
      </p:sp>
      <p:sp>
        <p:nvSpPr>
          <p:cNvPr id="3" name="Espace réservé du contenu 2">
            <a:extLst>
              <a:ext uri="{FF2B5EF4-FFF2-40B4-BE49-F238E27FC236}">
                <a16:creationId xmlns:a16="http://schemas.microsoft.com/office/drawing/2014/main" id="{A8D56387-2D50-BA83-36D2-D708B1AE4D2B}"/>
              </a:ext>
            </a:extLst>
          </p:cNvPr>
          <p:cNvSpPr>
            <a:spLocks noGrp="1"/>
          </p:cNvSpPr>
          <p:nvPr>
            <p:ph idx="1"/>
          </p:nvPr>
        </p:nvSpPr>
        <p:spPr/>
        <p:txBody>
          <a:bodyPr/>
          <a:lstStyle/>
          <a:p>
            <a:r>
              <a:rPr lang="fr-FR" dirty="0"/>
              <a:t>Enseigner avec le numérique : droits et devoirs de chacun</a:t>
            </a:r>
          </a:p>
          <a:p>
            <a:pPr lvl="1"/>
            <a:r>
              <a:rPr lang="fr-FR" dirty="0"/>
              <a:t>Utiliser des ressources en ligne</a:t>
            </a:r>
          </a:p>
          <a:p>
            <a:pPr lvl="1"/>
            <a:r>
              <a:rPr lang="fr-FR" dirty="0"/>
              <a:t>Publier en ligne : propriété intellectuelle et protection des données</a:t>
            </a:r>
          </a:p>
          <a:p>
            <a:pPr marL="457200" lvl="1" indent="0">
              <a:buNone/>
            </a:pPr>
            <a:endParaRPr lang="fr-FR" dirty="0"/>
          </a:p>
          <a:p>
            <a:pPr marL="0" indent="0">
              <a:buNone/>
            </a:pPr>
            <a:r>
              <a:rPr lang="fr-FR" dirty="0"/>
              <a:t>Apprendre à « habiter le monde numérique » : l’EMI</a:t>
            </a:r>
          </a:p>
          <a:p>
            <a:pPr lvl="1"/>
            <a:r>
              <a:rPr lang="fr-FR" dirty="0"/>
              <a:t>L’EMI pour maitriser l’information numérique</a:t>
            </a:r>
          </a:p>
          <a:p>
            <a:pPr lvl="1"/>
            <a:r>
              <a:rPr lang="fr-FR" dirty="0"/>
              <a:t>Eduquer aux médias dans sa discipline</a:t>
            </a:r>
          </a:p>
          <a:p>
            <a:pPr lvl="1"/>
            <a:r>
              <a:rPr lang="fr-FR" dirty="0"/>
              <a:t>Prendre en compte les pratiques existantes</a:t>
            </a:r>
          </a:p>
          <a:p>
            <a:pPr lvl="1"/>
            <a:r>
              <a:rPr lang="fr-FR" dirty="0"/>
              <a:t>Appréhender le changement : l’exemple de l’IA</a:t>
            </a:r>
          </a:p>
        </p:txBody>
      </p:sp>
    </p:spTree>
    <p:extLst>
      <p:ext uri="{BB962C8B-B14F-4D97-AF65-F5344CB8AC3E}">
        <p14:creationId xmlns:p14="http://schemas.microsoft.com/office/powerpoint/2010/main" val="3706233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19C1192-24DC-400D-0BB8-53C7302908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34F96F-8A73-DC07-1C76-81E0AD1A6EF3}"/>
              </a:ext>
            </a:extLst>
          </p:cNvPr>
          <p:cNvSpPr>
            <a:spLocks noGrp="1"/>
          </p:cNvSpPr>
          <p:nvPr>
            <p:ph type="title"/>
          </p:nvPr>
        </p:nvSpPr>
        <p:spPr>
          <a:xfrm>
            <a:off x="556532" y="643467"/>
            <a:ext cx="11210925" cy="744836"/>
          </a:xfrm>
        </p:spPr>
        <p:txBody>
          <a:bodyPr vert="horz" lIns="91440" tIns="45720" rIns="91440" bIns="45720" rtlCol="0" anchor="ctr">
            <a:normAutofit/>
          </a:bodyPr>
          <a:lstStyle/>
          <a:p>
            <a:r>
              <a:rPr lang="en-US" sz="3600" b="1" kern="100" dirty="0">
                <a:solidFill>
                  <a:srgbClr val="E45164"/>
                </a:solidFill>
                <a:cs typeface="Times New Roman" panose="02020603050405020304" pitchFamily="18" charset="0"/>
              </a:rPr>
              <a:t>Zoom sur la </a:t>
            </a:r>
            <a:r>
              <a:rPr lang="en-US" sz="3600" b="1" kern="100" dirty="0" err="1">
                <a:solidFill>
                  <a:srgbClr val="E45164"/>
                </a:solidFill>
                <a:cs typeface="Times New Roman" panose="02020603050405020304" pitchFamily="18" charset="0"/>
              </a:rPr>
              <a:t>diffamation</a:t>
            </a:r>
            <a:endParaRPr lang="en-US" sz="3600" b="1" kern="100" dirty="0">
              <a:solidFill>
                <a:srgbClr val="E45164"/>
              </a:solidFill>
              <a:cs typeface="Times New Roman" panose="02020603050405020304" pitchFamily="18" charset="0"/>
            </a:endParaRPr>
          </a:p>
        </p:txBody>
      </p:sp>
      <p:sp>
        <p:nvSpPr>
          <p:cNvPr id="255" name="Google Shape;255;p45"/>
          <p:cNvSpPr txBox="1">
            <a:spLocks/>
          </p:cNvSpPr>
          <p:nvPr/>
        </p:nvSpPr>
        <p:spPr>
          <a:xfrm>
            <a:off x="319800" y="1396588"/>
            <a:ext cx="11552400" cy="5204400"/>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chemeClr val="dk1"/>
              </a:buClr>
              <a:buSzPts val="1100"/>
              <a:buFont typeface="Arial" panose="020B0604020202020204" pitchFamily="34" charset="0"/>
              <a:buNone/>
            </a:pPr>
            <a:r>
              <a:rPr lang="fr-FR" sz="1867" b="1" dirty="0">
                <a:solidFill>
                  <a:schemeClr val="dk1"/>
                </a:solidFill>
              </a:rPr>
              <a:t>Un propos (écrit ou oral) est diffamatoire lorsque :</a:t>
            </a:r>
          </a:p>
          <a:p>
            <a:pPr marL="0" indent="0">
              <a:lnSpc>
                <a:spcPct val="150000"/>
              </a:lnSpc>
              <a:buClr>
                <a:schemeClr val="dk1"/>
              </a:buClr>
              <a:buSzPts val="1100"/>
              <a:buFont typeface="Arial" panose="020B0604020202020204" pitchFamily="34" charset="0"/>
              <a:buNone/>
            </a:pPr>
            <a:r>
              <a:rPr lang="fr-FR" sz="1867" dirty="0">
                <a:solidFill>
                  <a:schemeClr val="dk1"/>
                </a:solidFill>
              </a:rPr>
              <a:t>1. Celui qui écrit (ou parle) impute à une personne un fait déterminé,</a:t>
            </a:r>
          </a:p>
          <a:p>
            <a:pPr marL="0" indent="0">
              <a:lnSpc>
                <a:spcPct val="150000"/>
              </a:lnSpc>
              <a:buClr>
                <a:schemeClr val="dk1"/>
              </a:buClr>
              <a:buSzPts val="1100"/>
              <a:buFont typeface="Arial" panose="020B0604020202020204" pitchFamily="34" charset="0"/>
              <a:buNone/>
            </a:pPr>
            <a:r>
              <a:rPr lang="fr-FR" sz="1867" dirty="0">
                <a:solidFill>
                  <a:schemeClr val="dk1"/>
                </a:solidFill>
              </a:rPr>
              <a:t>2. Ces propos sont tenus envers une personne (physique ou morale) identifiée ou identifiable,</a:t>
            </a:r>
          </a:p>
          <a:p>
            <a:pPr marL="0" indent="0">
              <a:lnSpc>
                <a:spcPct val="150000"/>
              </a:lnSpc>
              <a:buClr>
                <a:schemeClr val="dk1"/>
              </a:buClr>
              <a:buSzPts val="1100"/>
              <a:buFont typeface="Arial" panose="020B0604020202020204" pitchFamily="34" charset="0"/>
              <a:buNone/>
            </a:pPr>
            <a:r>
              <a:rPr lang="fr-FR" sz="1867" dirty="0">
                <a:solidFill>
                  <a:schemeClr val="dk1"/>
                </a:solidFill>
              </a:rPr>
              <a:t>3.Ils portent atteinte à l'honneur ou à la considération de cette personne,</a:t>
            </a:r>
          </a:p>
          <a:p>
            <a:pPr marL="0" indent="0">
              <a:lnSpc>
                <a:spcPct val="150000"/>
              </a:lnSpc>
              <a:buClr>
                <a:schemeClr val="dk1"/>
              </a:buClr>
              <a:buSzPts val="1100"/>
              <a:buFont typeface="Arial" panose="020B0604020202020204" pitchFamily="34" charset="0"/>
              <a:buNone/>
            </a:pPr>
            <a:r>
              <a:rPr lang="fr-FR" sz="1867" dirty="0">
                <a:solidFill>
                  <a:schemeClr val="dk1"/>
                </a:solidFill>
              </a:rPr>
              <a:t>4. Celui qui tient ces propos leur donne une certaine publicité, avec une intention de nuire.</a:t>
            </a:r>
          </a:p>
          <a:p>
            <a:pPr marL="0" indent="0">
              <a:lnSpc>
                <a:spcPct val="115000"/>
              </a:lnSpc>
              <a:buFont typeface="Arial" panose="020B0604020202020204" pitchFamily="34" charset="0"/>
              <a:buNone/>
            </a:pPr>
            <a:r>
              <a:rPr lang="fr-FR" sz="1867" dirty="0">
                <a:solidFill>
                  <a:schemeClr val="dk1"/>
                </a:solidFill>
              </a:rPr>
              <a:t>=&gt; L'intention coupable est présumée et il appartient à l'auteur de la "diffamation" d'apporter la preuve de sa "bonne foi</a:t>
            </a:r>
          </a:p>
          <a:p>
            <a:pPr marL="0" indent="0">
              <a:lnSpc>
                <a:spcPct val="115000"/>
              </a:lnSpc>
              <a:buFont typeface="Arial" panose="020B0604020202020204" pitchFamily="34" charset="0"/>
              <a:buNone/>
            </a:pPr>
            <a:r>
              <a:rPr lang="fr-FR" sz="1867" dirty="0">
                <a:solidFill>
                  <a:schemeClr val="dk1"/>
                </a:solidFill>
              </a:rPr>
              <a:t>4 conditions :la </a:t>
            </a:r>
            <a:r>
              <a:rPr lang="fr-FR" sz="1867" b="1" dirty="0">
                <a:solidFill>
                  <a:schemeClr val="dk1"/>
                </a:solidFill>
              </a:rPr>
              <a:t>sincérité,</a:t>
            </a:r>
            <a:r>
              <a:rPr lang="fr-FR" sz="1867" dirty="0">
                <a:solidFill>
                  <a:schemeClr val="dk1"/>
                </a:solidFill>
              </a:rPr>
              <a:t> la légitimité, la </a:t>
            </a:r>
            <a:r>
              <a:rPr lang="fr-FR" sz="1867" b="1" dirty="0">
                <a:solidFill>
                  <a:schemeClr val="dk1"/>
                </a:solidFill>
              </a:rPr>
              <a:t>proportionnalité</a:t>
            </a:r>
            <a:r>
              <a:rPr lang="fr-FR" sz="1867" dirty="0">
                <a:solidFill>
                  <a:schemeClr val="dk1"/>
                </a:solidFill>
              </a:rPr>
              <a:t> la </a:t>
            </a:r>
            <a:r>
              <a:rPr lang="fr-FR" sz="1867" b="1" dirty="0">
                <a:solidFill>
                  <a:schemeClr val="dk1"/>
                </a:solidFill>
              </a:rPr>
              <a:t>prudence</a:t>
            </a:r>
          </a:p>
          <a:p>
            <a:pPr marL="0" indent="0">
              <a:lnSpc>
                <a:spcPct val="115000"/>
              </a:lnSpc>
              <a:buClr>
                <a:schemeClr val="dk1"/>
              </a:buClr>
              <a:buSzPts val="1100"/>
              <a:buFont typeface="Arial" panose="020B0604020202020204" pitchFamily="34" charset="0"/>
              <a:buNone/>
            </a:pPr>
            <a:r>
              <a:rPr lang="fr-FR" sz="1867" dirty="0">
                <a:solidFill>
                  <a:schemeClr val="dk1"/>
                </a:solidFill>
              </a:rPr>
              <a:t> =&gt; Est punissable non seulement la « publication directe » de l'allégation, mais aussi la publication « par voie de reproduction » même sous forme dubitative, interrogative, conditionnelle,..</a:t>
            </a:r>
          </a:p>
          <a:p>
            <a:pPr marL="0" indent="0">
              <a:lnSpc>
                <a:spcPct val="115000"/>
              </a:lnSpc>
              <a:buClr>
                <a:schemeClr val="dk1"/>
              </a:buClr>
              <a:buSzPts val="1100"/>
              <a:buFont typeface="Arial" panose="020B0604020202020204" pitchFamily="34" charset="0"/>
              <a:buNone/>
            </a:pPr>
            <a:r>
              <a:rPr lang="fr-FR" sz="1867" dirty="0">
                <a:solidFill>
                  <a:schemeClr val="dk1"/>
                </a:solidFill>
              </a:rPr>
              <a:t> </a:t>
            </a:r>
          </a:p>
          <a:p>
            <a:pPr marL="0" indent="0">
              <a:lnSpc>
                <a:spcPct val="115000"/>
              </a:lnSpc>
              <a:spcAft>
                <a:spcPts val="2133"/>
              </a:spcAft>
              <a:buFont typeface="Arial" panose="020B0604020202020204" pitchFamily="34" charset="0"/>
              <a:buNone/>
            </a:pPr>
            <a:r>
              <a:rPr lang="fr-FR" sz="1867" dirty="0">
                <a:solidFill>
                  <a:schemeClr val="dk1"/>
                </a:solidFill>
              </a:rPr>
              <a:t>=&gt; Il peut y avoir diffamation même si les faits rapportés sont vrais </a:t>
            </a:r>
            <a:endParaRPr lang="fr-FR" sz="1867" dirty="0"/>
          </a:p>
        </p:txBody>
      </p:sp>
    </p:spTree>
    <p:extLst>
      <p:ext uri="{BB962C8B-B14F-4D97-AF65-F5344CB8AC3E}">
        <p14:creationId xmlns:p14="http://schemas.microsoft.com/office/powerpoint/2010/main" val="1056513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472601" y="1105927"/>
            <a:ext cx="3724275" cy="1562100"/>
          </a:xfrm>
          <a:prstGeom prst="rect">
            <a:avLst/>
          </a:prstGeom>
          <a:ln>
            <a:solidFill>
              <a:schemeClr val="tx1"/>
            </a:solidFill>
          </a:ln>
        </p:spPr>
      </p:pic>
      <p:sp>
        <p:nvSpPr>
          <p:cNvPr id="6" name="ZoneTexte 5"/>
          <p:cNvSpPr txBox="1"/>
          <p:nvPr/>
        </p:nvSpPr>
        <p:spPr>
          <a:xfrm>
            <a:off x="222480" y="5954819"/>
            <a:ext cx="1603168" cy="307777"/>
          </a:xfrm>
          <a:prstGeom prst="rect">
            <a:avLst/>
          </a:prstGeom>
          <a:solidFill>
            <a:schemeClr val="bg1"/>
          </a:solidFill>
          <a:ln>
            <a:solidFill>
              <a:schemeClr val="tx1"/>
            </a:solidFill>
          </a:ln>
        </p:spPr>
        <p:txBody>
          <a:bodyPr wrap="square" rtlCol="0">
            <a:spAutoFit/>
          </a:bodyPr>
          <a:lstStyle/>
          <a:p>
            <a:pPr algn="ctr"/>
            <a:r>
              <a:rPr lang="fr-FR" sz="1400" dirty="0"/>
              <a:t>INJURE</a:t>
            </a:r>
          </a:p>
        </p:txBody>
      </p:sp>
      <p:pic>
        <p:nvPicPr>
          <p:cNvPr id="11" name="Image 10"/>
          <p:cNvPicPr>
            <a:picLocks noChangeAspect="1"/>
          </p:cNvPicPr>
          <p:nvPr/>
        </p:nvPicPr>
        <p:blipFill>
          <a:blip r:embed="rId3"/>
          <a:stretch>
            <a:fillRect/>
          </a:stretch>
        </p:blipFill>
        <p:spPr>
          <a:xfrm>
            <a:off x="539931" y="2752376"/>
            <a:ext cx="4314825" cy="1257300"/>
          </a:xfrm>
          <a:prstGeom prst="rect">
            <a:avLst/>
          </a:prstGeom>
          <a:ln>
            <a:solidFill>
              <a:schemeClr val="tx1"/>
            </a:solidFill>
          </a:ln>
        </p:spPr>
      </p:pic>
      <p:pic>
        <p:nvPicPr>
          <p:cNvPr id="12" name="Image 11"/>
          <p:cNvPicPr>
            <a:picLocks noChangeAspect="1"/>
          </p:cNvPicPr>
          <p:nvPr/>
        </p:nvPicPr>
        <p:blipFill>
          <a:blip r:embed="rId4"/>
          <a:stretch>
            <a:fillRect/>
          </a:stretch>
        </p:blipFill>
        <p:spPr>
          <a:xfrm>
            <a:off x="472601" y="4094315"/>
            <a:ext cx="5467351" cy="1543051"/>
          </a:xfrm>
          <a:prstGeom prst="rect">
            <a:avLst/>
          </a:prstGeom>
          <a:ln>
            <a:solidFill>
              <a:schemeClr val="tx1"/>
            </a:solidFill>
          </a:ln>
        </p:spPr>
      </p:pic>
      <p:pic>
        <p:nvPicPr>
          <p:cNvPr id="13" name="Image 12"/>
          <p:cNvPicPr>
            <a:picLocks noChangeAspect="1"/>
          </p:cNvPicPr>
          <p:nvPr/>
        </p:nvPicPr>
        <p:blipFill>
          <a:blip r:embed="rId5"/>
          <a:stretch>
            <a:fillRect/>
          </a:stretch>
        </p:blipFill>
        <p:spPr>
          <a:xfrm>
            <a:off x="5309963" y="1019948"/>
            <a:ext cx="5019675" cy="1752600"/>
          </a:xfrm>
          <a:prstGeom prst="rect">
            <a:avLst/>
          </a:prstGeom>
          <a:ln>
            <a:solidFill>
              <a:schemeClr val="tx1"/>
            </a:solidFill>
          </a:ln>
        </p:spPr>
      </p:pic>
      <p:sp>
        <p:nvSpPr>
          <p:cNvPr id="3" name="ZoneTexte 2"/>
          <p:cNvSpPr txBox="1"/>
          <p:nvPr/>
        </p:nvSpPr>
        <p:spPr>
          <a:xfrm>
            <a:off x="5963867" y="5977663"/>
            <a:ext cx="1603168" cy="307777"/>
          </a:xfrm>
          <a:prstGeom prst="rect">
            <a:avLst/>
          </a:prstGeom>
          <a:noFill/>
          <a:ln>
            <a:solidFill>
              <a:schemeClr val="tx1"/>
            </a:solidFill>
          </a:ln>
        </p:spPr>
        <p:txBody>
          <a:bodyPr wrap="square" rtlCol="0">
            <a:spAutoFit/>
          </a:bodyPr>
          <a:lstStyle/>
          <a:p>
            <a:r>
              <a:rPr lang="fr-FR" sz="1400" dirty="0"/>
              <a:t>HARCELEMENT</a:t>
            </a:r>
          </a:p>
        </p:txBody>
      </p:sp>
      <p:pic>
        <p:nvPicPr>
          <p:cNvPr id="14" name="Image 13"/>
          <p:cNvPicPr>
            <a:picLocks noChangeAspect="1"/>
          </p:cNvPicPr>
          <p:nvPr/>
        </p:nvPicPr>
        <p:blipFill>
          <a:blip r:embed="rId6"/>
          <a:stretch>
            <a:fillRect/>
          </a:stretch>
        </p:blipFill>
        <p:spPr>
          <a:xfrm>
            <a:off x="6119441" y="2869005"/>
            <a:ext cx="4362451" cy="1352551"/>
          </a:xfrm>
          <a:prstGeom prst="rect">
            <a:avLst/>
          </a:prstGeom>
          <a:ln>
            <a:solidFill>
              <a:schemeClr val="tx1"/>
            </a:solidFill>
          </a:ln>
        </p:spPr>
      </p:pic>
      <p:pic>
        <p:nvPicPr>
          <p:cNvPr id="15" name="Image 14"/>
          <p:cNvPicPr>
            <a:picLocks noChangeAspect="1"/>
          </p:cNvPicPr>
          <p:nvPr/>
        </p:nvPicPr>
        <p:blipFill>
          <a:blip r:embed="rId7"/>
          <a:stretch>
            <a:fillRect/>
          </a:stretch>
        </p:blipFill>
        <p:spPr>
          <a:xfrm>
            <a:off x="6226444" y="4378350"/>
            <a:ext cx="3800475" cy="1323975"/>
          </a:xfrm>
          <a:prstGeom prst="rect">
            <a:avLst/>
          </a:prstGeom>
          <a:ln>
            <a:solidFill>
              <a:schemeClr val="tx1"/>
            </a:solidFill>
          </a:ln>
        </p:spPr>
      </p:pic>
      <p:sp>
        <p:nvSpPr>
          <p:cNvPr id="8" name="ZoneTexte 7"/>
          <p:cNvSpPr txBox="1"/>
          <p:nvPr/>
        </p:nvSpPr>
        <p:spPr>
          <a:xfrm>
            <a:off x="3886916" y="5933880"/>
            <a:ext cx="1935679" cy="307777"/>
          </a:xfrm>
          <a:prstGeom prst="rect">
            <a:avLst/>
          </a:prstGeom>
          <a:noFill/>
          <a:ln>
            <a:solidFill>
              <a:schemeClr val="tx1"/>
            </a:solidFill>
          </a:ln>
        </p:spPr>
        <p:txBody>
          <a:bodyPr wrap="square" rtlCol="0">
            <a:spAutoFit/>
          </a:bodyPr>
          <a:lstStyle/>
          <a:p>
            <a:r>
              <a:rPr lang="fr-FR" sz="1400" dirty="0"/>
              <a:t>DISCRIMINATION</a:t>
            </a:r>
          </a:p>
        </p:txBody>
      </p:sp>
      <p:sp>
        <p:nvSpPr>
          <p:cNvPr id="7" name="ZoneTexte 6"/>
          <p:cNvSpPr txBox="1"/>
          <p:nvPr/>
        </p:nvSpPr>
        <p:spPr>
          <a:xfrm>
            <a:off x="2073678" y="5957120"/>
            <a:ext cx="1603168" cy="307777"/>
          </a:xfrm>
          <a:prstGeom prst="rect">
            <a:avLst/>
          </a:prstGeom>
          <a:solidFill>
            <a:schemeClr val="bg1"/>
          </a:solidFill>
          <a:ln>
            <a:solidFill>
              <a:schemeClr val="tx1"/>
            </a:solidFill>
          </a:ln>
        </p:spPr>
        <p:txBody>
          <a:bodyPr wrap="square" rtlCol="0">
            <a:spAutoFit/>
          </a:bodyPr>
          <a:lstStyle/>
          <a:p>
            <a:r>
              <a:rPr lang="fr-FR" sz="1400" dirty="0"/>
              <a:t>DIFFAMATION</a:t>
            </a:r>
          </a:p>
        </p:txBody>
      </p:sp>
      <p:sp>
        <p:nvSpPr>
          <p:cNvPr id="9" name="ZoneTexte 8"/>
          <p:cNvSpPr txBox="1"/>
          <p:nvPr/>
        </p:nvSpPr>
        <p:spPr>
          <a:xfrm>
            <a:off x="7697227" y="5952483"/>
            <a:ext cx="2446317" cy="307777"/>
          </a:xfrm>
          <a:prstGeom prst="rect">
            <a:avLst/>
          </a:prstGeom>
          <a:noFill/>
          <a:ln>
            <a:solidFill>
              <a:schemeClr val="tx1"/>
            </a:solidFill>
          </a:ln>
        </p:spPr>
        <p:txBody>
          <a:bodyPr wrap="square" rtlCol="0">
            <a:spAutoFit/>
          </a:bodyPr>
          <a:lstStyle/>
          <a:p>
            <a:r>
              <a:rPr lang="fr-FR" sz="1400" dirty="0"/>
              <a:t>INCITATION A LA HAINE</a:t>
            </a:r>
          </a:p>
        </p:txBody>
      </p:sp>
      <p:sp>
        <p:nvSpPr>
          <p:cNvPr id="5" name="ZoneTexte 4"/>
          <p:cNvSpPr txBox="1"/>
          <p:nvPr/>
        </p:nvSpPr>
        <p:spPr>
          <a:xfrm>
            <a:off x="9079663" y="6298589"/>
            <a:ext cx="2565071" cy="307777"/>
          </a:xfrm>
          <a:prstGeom prst="rect">
            <a:avLst/>
          </a:prstGeom>
          <a:solidFill>
            <a:schemeClr val="bg1"/>
          </a:solidFill>
          <a:ln>
            <a:solidFill>
              <a:schemeClr val="tx1"/>
            </a:solidFill>
          </a:ln>
        </p:spPr>
        <p:txBody>
          <a:bodyPr wrap="square" rtlCol="0">
            <a:spAutoFit/>
          </a:bodyPr>
          <a:lstStyle/>
          <a:p>
            <a:r>
              <a:rPr lang="fr-FR" sz="1400" dirty="0"/>
              <a:t>ATTEINTE A LA VIE PRIVEE</a:t>
            </a:r>
          </a:p>
        </p:txBody>
      </p:sp>
    </p:spTree>
    <p:extLst>
      <p:ext uri="{BB962C8B-B14F-4D97-AF65-F5344CB8AC3E}">
        <p14:creationId xmlns:p14="http://schemas.microsoft.com/office/powerpoint/2010/main" val="2718982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4ACA1-DA15-E5EA-84DB-3C079154BE1D}"/>
              </a:ext>
            </a:extLst>
          </p:cNvPr>
          <p:cNvSpPr>
            <a:spLocks noGrp="1"/>
          </p:cNvSpPr>
          <p:nvPr>
            <p:ph type="title"/>
          </p:nvPr>
        </p:nvSpPr>
        <p:spPr>
          <a:xfrm>
            <a:off x="838200" y="365125"/>
            <a:ext cx="10515600" cy="1325563"/>
          </a:xfrm>
        </p:spPr>
        <p:txBody>
          <a:bodyPr anchor="ctr">
            <a:normAutofit/>
          </a:bodyPr>
          <a:lstStyle/>
          <a:p>
            <a:r>
              <a:rPr lang="fr-FR" sz="3200" b="1" kern="100" dirty="0">
                <a:solidFill>
                  <a:srgbClr val="E45164"/>
                </a:solidFill>
                <a:cs typeface="Times New Roman" panose="02020603050405020304" pitchFamily="18" charset="0"/>
              </a:rPr>
              <a:t>Concepts clés pour l’éducation aux médias </a:t>
            </a:r>
          </a:p>
        </p:txBody>
      </p:sp>
      <p:sp>
        <p:nvSpPr>
          <p:cNvPr id="3" name="Espace réservé du texte 2">
            <a:extLst>
              <a:ext uri="{FF2B5EF4-FFF2-40B4-BE49-F238E27FC236}">
                <a16:creationId xmlns:a16="http://schemas.microsoft.com/office/drawing/2014/main" id="{83C4CACC-9E0B-6A58-71D3-B2BE64C6843D}"/>
              </a:ext>
            </a:extLst>
          </p:cNvPr>
          <p:cNvSpPr>
            <a:spLocks noGrp="1"/>
          </p:cNvSpPr>
          <p:nvPr>
            <p:ph idx="1"/>
          </p:nvPr>
        </p:nvSpPr>
        <p:spPr>
          <a:xfrm>
            <a:off x="838200" y="1825625"/>
            <a:ext cx="10515600" cy="4351338"/>
          </a:xfrm>
        </p:spPr>
        <p:txBody>
          <a:bodyPr>
            <a:normAutofit/>
          </a:bodyPr>
          <a:lstStyle/>
          <a:p>
            <a:pPr marL="114300" indent="0">
              <a:buNone/>
            </a:pPr>
            <a:r>
              <a:rPr lang="fr-FR" sz="2200" b="1"/>
              <a:t>1. Tous les médias sont des constructions. </a:t>
            </a:r>
          </a:p>
          <a:p>
            <a:pPr marL="114300" indent="0">
              <a:buNone/>
            </a:pPr>
            <a:r>
              <a:rPr lang="fr-FR" sz="2200" b="1"/>
              <a:t>2. Les médias construisent des versions de la réalité. </a:t>
            </a:r>
            <a:endParaRPr lang="fr-FR" sz="2200"/>
          </a:p>
          <a:p>
            <a:pPr marL="114300" indent="0">
              <a:buNone/>
            </a:pPr>
            <a:r>
              <a:rPr lang="fr-FR" sz="2200" b="1"/>
              <a:t>3. Le public donne du sens aux contenus véhiculés par les médias. </a:t>
            </a:r>
            <a:endParaRPr lang="fr-FR" sz="2200"/>
          </a:p>
          <a:p>
            <a:pPr marL="114300" indent="0">
              <a:buNone/>
            </a:pPr>
            <a:r>
              <a:rPr lang="fr-FR" sz="2200" b="1"/>
              <a:t>4. Les médias ont des implications commerciales. </a:t>
            </a:r>
          </a:p>
          <a:p>
            <a:pPr marL="114300" indent="0">
              <a:buNone/>
            </a:pPr>
            <a:r>
              <a:rPr lang="fr-FR" sz="2200" b="1"/>
              <a:t>5. Le contenu des médias renferme des messages idéologiques et des valeurs. </a:t>
            </a:r>
          </a:p>
          <a:p>
            <a:pPr marL="114300" indent="0">
              <a:buNone/>
            </a:pPr>
            <a:r>
              <a:rPr lang="fr-FR" sz="2200" b="1"/>
              <a:t>6. Les messages et les contenus médiatiques renferment des engagements sociaux et politiques. </a:t>
            </a:r>
            <a:endParaRPr lang="fr-FR" sz="2200"/>
          </a:p>
          <a:p>
            <a:pPr marL="114300" indent="0">
              <a:buNone/>
            </a:pPr>
            <a:r>
              <a:rPr lang="fr-FR" sz="2200" b="1"/>
              <a:t>7. La forme et le contenu sont intimement liés dans les messages médiatiques. </a:t>
            </a:r>
          </a:p>
          <a:p>
            <a:pPr marL="114300" indent="0">
              <a:buNone/>
            </a:pPr>
            <a:r>
              <a:rPr lang="fr-FR" sz="2200" b="1"/>
              <a:t>8. Chaque média possède une forme esthétique unique. </a:t>
            </a:r>
            <a:endParaRPr lang="fr-FR" sz="2200"/>
          </a:p>
        </p:txBody>
      </p:sp>
    </p:spTree>
    <p:extLst>
      <p:ext uri="{BB962C8B-B14F-4D97-AF65-F5344CB8AC3E}">
        <p14:creationId xmlns:p14="http://schemas.microsoft.com/office/powerpoint/2010/main" val="1159593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journal, Publication, Actualités&#10;&#10;Le contenu généré par l’IA peut être incorrect.">
            <a:extLst>
              <a:ext uri="{FF2B5EF4-FFF2-40B4-BE49-F238E27FC236}">
                <a16:creationId xmlns:a16="http://schemas.microsoft.com/office/drawing/2014/main" id="{9D1F8B04-AD7F-3C84-E889-59DCDF692B7D}"/>
              </a:ext>
            </a:extLst>
          </p:cNvPr>
          <p:cNvPicPr>
            <a:picLocks noChangeAspect="1"/>
          </p:cNvPicPr>
          <p:nvPr/>
        </p:nvPicPr>
        <p:blipFill>
          <a:blip r:embed="rId2"/>
          <a:stretch>
            <a:fillRect/>
          </a:stretch>
        </p:blipFill>
        <p:spPr>
          <a:xfrm>
            <a:off x="1583871" y="640080"/>
            <a:ext cx="3553097" cy="5577840"/>
          </a:xfrm>
          <a:prstGeom prst="rect">
            <a:avLst/>
          </a:prstGeom>
        </p:spPr>
      </p:pic>
      <p:sp>
        <p:nvSpPr>
          <p:cNvPr id="11" name="ZoneTexte 10">
            <a:extLst>
              <a:ext uri="{FF2B5EF4-FFF2-40B4-BE49-F238E27FC236}">
                <a16:creationId xmlns:a16="http://schemas.microsoft.com/office/drawing/2014/main" id="{A6824DDE-BE73-804F-9223-83AEAA7FA500}"/>
              </a:ext>
            </a:extLst>
          </p:cNvPr>
          <p:cNvSpPr txBox="1"/>
          <p:nvPr/>
        </p:nvSpPr>
        <p:spPr>
          <a:xfrm>
            <a:off x="6739128" y="2664886"/>
            <a:ext cx="4818888" cy="355078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Comparer l’éditorialisation de quotidiens nationaux</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Quelle information en UNE ?</a:t>
            </a:r>
          </a:p>
          <a:p>
            <a:pPr marL="742950" lvl="1" indent="-228600">
              <a:lnSpc>
                <a:spcPct val="90000"/>
              </a:lnSpc>
              <a:spcAft>
                <a:spcPts val="600"/>
              </a:spcAft>
              <a:buFont typeface="Arial" panose="020B0604020202020204" pitchFamily="34" charset="0"/>
              <a:buChar char="•"/>
            </a:pPr>
            <a:r>
              <a:rPr lang="en-US" sz="2200"/>
              <a:t>	Choix</a:t>
            </a:r>
          </a:p>
          <a:p>
            <a:pPr marL="742950" lvl="1" indent="-228600">
              <a:lnSpc>
                <a:spcPct val="90000"/>
              </a:lnSpc>
              <a:spcAft>
                <a:spcPts val="600"/>
              </a:spcAft>
              <a:buFont typeface="Arial" panose="020B0604020202020204" pitchFamily="34" charset="0"/>
              <a:buChar char="•"/>
            </a:pPr>
            <a:r>
              <a:rPr lang="en-US" sz="2200"/>
              <a:t>	Traitement</a:t>
            </a:r>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Analyse et hypothèses</a:t>
            </a:r>
          </a:p>
        </p:txBody>
      </p:sp>
    </p:spTree>
    <p:extLst>
      <p:ext uri="{BB962C8B-B14F-4D97-AF65-F5344CB8AC3E}">
        <p14:creationId xmlns:p14="http://schemas.microsoft.com/office/powerpoint/2010/main" val="984051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04D8C7-6A8D-0386-7B6C-CA2E636EED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ACC346E-9F08-5668-F52A-4775E2BFBCAF}"/>
              </a:ext>
            </a:extLst>
          </p:cNvPr>
          <p:cNvSpPr>
            <a:spLocks noGrp="1"/>
          </p:cNvSpPr>
          <p:nvPr>
            <p:ph type="title"/>
          </p:nvPr>
        </p:nvSpPr>
        <p:spPr>
          <a:xfrm>
            <a:off x="513080" y="781685"/>
            <a:ext cx="10515600" cy="1325563"/>
          </a:xfrm>
        </p:spPr>
        <p:txBody>
          <a:bodyPr>
            <a:normAutofit/>
          </a:bodyPr>
          <a:lstStyle/>
          <a:p>
            <a:r>
              <a:rPr lang="fr-FR" sz="3200" b="1" kern="100" dirty="0">
                <a:solidFill>
                  <a:srgbClr val="E45164"/>
                </a:solidFill>
                <a:cs typeface="Times New Roman" panose="02020603050405020304" pitchFamily="18" charset="0"/>
              </a:rPr>
              <a:t>Publier en respectant les données personnelles des élèves</a:t>
            </a:r>
          </a:p>
        </p:txBody>
      </p:sp>
      <p:sp>
        <p:nvSpPr>
          <p:cNvPr id="3" name="Espace réservé du contenu 2">
            <a:extLst>
              <a:ext uri="{FF2B5EF4-FFF2-40B4-BE49-F238E27FC236}">
                <a16:creationId xmlns:a16="http://schemas.microsoft.com/office/drawing/2014/main" id="{ECDF19AB-0BB0-F793-3A0F-66BE09DAE0A7}"/>
              </a:ext>
            </a:extLst>
          </p:cNvPr>
          <p:cNvSpPr>
            <a:spLocks noGrp="1"/>
          </p:cNvSpPr>
          <p:nvPr>
            <p:ph idx="1"/>
          </p:nvPr>
        </p:nvSpPr>
        <p:spPr>
          <a:xfrm>
            <a:off x="859715" y="2406538"/>
            <a:ext cx="10515600" cy="3618342"/>
          </a:xfrm>
        </p:spPr>
        <p:txBody>
          <a:bodyPr>
            <a:normAutofit/>
          </a:bodyPr>
          <a:lstStyle/>
          <a:p>
            <a:r>
              <a:rPr lang="fr-FR" dirty="0"/>
              <a:t>Vérifier que </a:t>
            </a:r>
          </a:p>
          <a:p>
            <a:pPr marL="0" indent="0">
              <a:buNone/>
            </a:pPr>
            <a:endParaRPr lang="fr-FR" dirty="0"/>
          </a:p>
          <a:p>
            <a:pPr lvl="1">
              <a:lnSpc>
                <a:spcPct val="200000"/>
              </a:lnSpc>
            </a:pPr>
            <a:r>
              <a:rPr lang="fr-FR" dirty="0"/>
              <a:t>Le </a:t>
            </a:r>
            <a:r>
              <a:rPr lang="fr-FR" b="1" dirty="0"/>
              <a:t>droit à l’image </a:t>
            </a:r>
            <a:r>
              <a:rPr lang="fr-FR" dirty="0"/>
              <a:t>est autorisé</a:t>
            </a:r>
          </a:p>
          <a:p>
            <a:pPr lvl="1">
              <a:lnSpc>
                <a:spcPct val="200000"/>
              </a:lnSpc>
            </a:pPr>
            <a:r>
              <a:rPr lang="fr-FR" dirty="0"/>
              <a:t>Le </a:t>
            </a:r>
            <a:r>
              <a:rPr lang="fr-FR" b="1" dirty="0"/>
              <a:t>droit à la voix </a:t>
            </a:r>
            <a:r>
              <a:rPr lang="fr-FR" dirty="0"/>
              <a:t>est autorisé</a:t>
            </a:r>
          </a:p>
          <a:p>
            <a:pPr lvl="1">
              <a:lnSpc>
                <a:spcPct val="200000"/>
              </a:lnSpc>
            </a:pPr>
            <a:r>
              <a:rPr lang="fr-FR" dirty="0"/>
              <a:t>Les applications utilisées sont </a:t>
            </a:r>
            <a:r>
              <a:rPr lang="fr-FR" b="1" dirty="0"/>
              <a:t>RGPD</a:t>
            </a:r>
          </a:p>
        </p:txBody>
      </p:sp>
    </p:spTree>
    <p:extLst>
      <p:ext uri="{BB962C8B-B14F-4D97-AF65-F5344CB8AC3E}">
        <p14:creationId xmlns:p14="http://schemas.microsoft.com/office/powerpoint/2010/main" val="2856372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1F38B4-1D56-D268-205E-7270BCBF828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FD7C5E-7BD3-2500-B309-B315A013A25C}"/>
              </a:ext>
            </a:extLst>
          </p:cNvPr>
          <p:cNvSpPr>
            <a:spLocks noGrp="1"/>
          </p:cNvSpPr>
          <p:nvPr>
            <p:ph type="title"/>
          </p:nvPr>
        </p:nvSpPr>
        <p:spPr>
          <a:xfrm>
            <a:off x="393972" y="673947"/>
            <a:ext cx="11210925" cy="744836"/>
          </a:xfrm>
        </p:spPr>
        <p:txBody>
          <a:bodyPr vert="horz" lIns="91440" tIns="45720" rIns="91440" bIns="45720" rtlCol="0" anchor="ctr">
            <a:normAutofit/>
          </a:bodyPr>
          <a:lstStyle/>
          <a:p>
            <a:r>
              <a:rPr lang="en-US" sz="3600" dirty="0">
                <a:solidFill>
                  <a:srgbClr val="E45164"/>
                </a:solidFill>
                <a:latin typeface="Calibri"/>
                <a:cs typeface="Calibri"/>
              </a:rPr>
              <a:t>Les données à </a:t>
            </a:r>
            <a:r>
              <a:rPr lang="en-US" sz="3600" dirty="0" err="1">
                <a:solidFill>
                  <a:srgbClr val="E45164"/>
                </a:solidFill>
                <a:latin typeface="Calibri"/>
                <a:cs typeface="Calibri"/>
              </a:rPr>
              <a:t>caractère</a:t>
            </a:r>
            <a:r>
              <a:rPr lang="en-US" sz="3600" dirty="0">
                <a:solidFill>
                  <a:srgbClr val="E45164"/>
                </a:solidFill>
                <a:latin typeface="Calibri"/>
                <a:cs typeface="Calibri"/>
              </a:rPr>
              <a:t> personnel</a:t>
            </a:r>
          </a:p>
        </p:txBody>
      </p:sp>
      <p:sp>
        <p:nvSpPr>
          <p:cNvPr id="134" name="Google Shape;134;p25"/>
          <p:cNvSpPr txBox="1">
            <a:spLocks/>
          </p:cNvSpPr>
          <p:nvPr/>
        </p:nvSpPr>
        <p:spPr>
          <a:xfrm>
            <a:off x="415600" y="1536633"/>
            <a:ext cx="11360800" cy="4555200"/>
          </a:xfrm>
          <a:prstGeom prst="rect">
            <a:avLst/>
          </a:prstGeom>
          <a:noFill/>
          <a:ln w="9525" cap="flat" cmpd="sng">
            <a:solidFill>
              <a:srgbClr val="000000"/>
            </a:solidFill>
            <a:prstDash val="solid"/>
            <a:round/>
            <a:headEnd type="none" w="sm" len="sm"/>
            <a:tailEnd type="none" w="sm" len="sm"/>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Clr>
                <a:schemeClr val="dk1"/>
              </a:buClr>
              <a:buSzPts val="1100"/>
              <a:buFont typeface="Arial" panose="020B0604020202020204" pitchFamily="34" charset="0"/>
              <a:buNone/>
            </a:pPr>
            <a:r>
              <a:rPr lang="fr-FR" sz="2400" dirty="0"/>
              <a:t>Loi 78-17 du </a:t>
            </a:r>
            <a:r>
              <a:rPr lang="fr-FR" sz="2400" b="1" dirty="0"/>
              <a:t>6 janvier 1978</a:t>
            </a:r>
            <a:r>
              <a:rPr lang="fr-FR" sz="2400" dirty="0"/>
              <a:t> relative à l'informatique, aux fichiers et aux libertés :</a:t>
            </a:r>
          </a:p>
          <a:p>
            <a:pPr marL="0" indent="0">
              <a:lnSpc>
                <a:spcPct val="115000"/>
              </a:lnSpc>
              <a:spcBef>
                <a:spcPts val="2133"/>
              </a:spcBef>
              <a:buClr>
                <a:schemeClr val="dk1"/>
              </a:buClr>
              <a:buSzPts val="1100"/>
              <a:buFont typeface="Arial" panose="020B0604020202020204" pitchFamily="34" charset="0"/>
              <a:buNone/>
            </a:pPr>
            <a:r>
              <a:rPr lang="fr-FR" sz="2400" dirty="0"/>
              <a:t>« L'informatique doit être au service de chaque citoyen. Son développement doit s'opérer dans le cadre de la coopération internationale. Elle ne doit porter atteinte ni à l'identité humaine, ni aux droits de l'homme, ni à la vie privée, ni aux libertés individuelles ou publiques »</a:t>
            </a:r>
          </a:p>
          <a:p>
            <a:pPr marL="0" indent="0">
              <a:lnSpc>
                <a:spcPct val="115000"/>
              </a:lnSpc>
              <a:spcBef>
                <a:spcPts val="2133"/>
              </a:spcBef>
              <a:spcAft>
                <a:spcPts val="2133"/>
              </a:spcAft>
              <a:buFont typeface="Arial" panose="020B0604020202020204" pitchFamily="34" charset="0"/>
              <a:buNone/>
            </a:pPr>
            <a:r>
              <a:rPr lang="fr-FR" sz="2400" b="1" dirty="0"/>
              <a:t>Donnée à caractère personnel</a:t>
            </a:r>
            <a:r>
              <a:rPr lang="fr-FR" sz="2400" dirty="0"/>
              <a:t> = </a:t>
            </a:r>
            <a:r>
              <a:rPr lang="fr-FR" sz="2400" i="1" dirty="0"/>
              <a:t>toute information relative à une personne physique identifiée ou qui peut être identifiée, directement ou indirectement, par référence à un numéro d’identification ou à un ou plusieurs éléments qui lui sont propres.</a:t>
            </a:r>
          </a:p>
        </p:txBody>
      </p:sp>
    </p:spTree>
    <p:extLst>
      <p:ext uri="{BB962C8B-B14F-4D97-AF65-F5344CB8AC3E}">
        <p14:creationId xmlns:p14="http://schemas.microsoft.com/office/powerpoint/2010/main" val="169425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8BB2A-1E48-7C00-0255-EDBB8CD0FF15}"/>
              </a:ext>
            </a:extLst>
          </p:cNvPr>
          <p:cNvSpPr>
            <a:spLocks noGrp="1"/>
          </p:cNvSpPr>
          <p:nvPr>
            <p:ph type="title"/>
          </p:nvPr>
        </p:nvSpPr>
        <p:spPr>
          <a:xfrm>
            <a:off x="1882589" y="609600"/>
            <a:ext cx="7762466" cy="740258"/>
          </a:xfrm>
        </p:spPr>
        <p:txBody>
          <a:bodyPr>
            <a:normAutofit fontScale="90000"/>
          </a:bodyPr>
          <a:lstStyle/>
          <a:p>
            <a:r>
              <a:rPr lang="fr-FR" dirty="0"/>
              <a:t>Identité numérique : qui je suis en ligne</a:t>
            </a:r>
          </a:p>
        </p:txBody>
      </p:sp>
      <p:pic>
        <p:nvPicPr>
          <p:cNvPr id="4" name="Image 3">
            <a:extLst>
              <a:ext uri="{FF2B5EF4-FFF2-40B4-BE49-F238E27FC236}">
                <a16:creationId xmlns:a16="http://schemas.microsoft.com/office/drawing/2014/main" id="{B44064B9-C859-2E6F-2EF4-A9D6C818D1B7}"/>
              </a:ext>
            </a:extLst>
          </p:cNvPr>
          <p:cNvPicPr>
            <a:picLocks noChangeAspect="1"/>
          </p:cNvPicPr>
          <p:nvPr/>
        </p:nvPicPr>
        <p:blipFill>
          <a:blip r:embed="rId2"/>
          <a:stretch>
            <a:fillRect/>
          </a:stretch>
        </p:blipFill>
        <p:spPr>
          <a:xfrm>
            <a:off x="3085652" y="1494655"/>
            <a:ext cx="6359561" cy="4874545"/>
          </a:xfrm>
          <a:prstGeom prst="rect">
            <a:avLst/>
          </a:prstGeom>
        </p:spPr>
      </p:pic>
    </p:spTree>
    <p:extLst>
      <p:ext uri="{BB962C8B-B14F-4D97-AF65-F5344CB8AC3E}">
        <p14:creationId xmlns:p14="http://schemas.microsoft.com/office/powerpoint/2010/main" val="2708367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AA1514-C3A2-8B7E-4D44-CDB09E883905}"/>
              </a:ext>
            </a:extLst>
          </p:cNvPr>
          <p:cNvSpPr>
            <a:spLocks noGrp="1"/>
          </p:cNvSpPr>
          <p:nvPr>
            <p:ph type="title"/>
          </p:nvPr>
        </p:nvSpPr>
        <p:spPr/>
        <p:txBody>
          <a:bodyPr>
            <a:normAutofit/>
          </a:bodyPr>
          <a:lstStyle/>
          <a:p>
            <a:r>
              <a:rPr lang="fr-FR" sz="3600" dirty="0">
                <a:solidFill>
                  <a:srgbClr val="E45164"/>
                </a:solidFill>
                <a:latin typeface="Calibri"/>
                <a:cs typeface="Calibri"/>
              </a:rPr>
              <a:t>Mes traces numériques</a:t>
            </a:r>
          </a:p>
        </p:txBody>
      </p:sp>
      <p:sp>
        <p:nvSpPr>
          <p:cNvPr id="3" name="Espace réservé du contenu 2">
            <a:extLst>
              <a:ext uri="{FF2B5EF4-FFF2-40B4-BE49-F238E27FC236}">
                <a16:creationId xmlns:a16="http://schemas.microsoft.com/office/drawing/2014/main" id="{AE8029C1-9101-C9EA-E9F2-3DAC3A91F602}"/>
              </a:ext>
            </a:extLst>
          </p:cNvPr>
          <p:cNvSpPr>
            <a:spLocks noGrp="1"/>
          </p:cNvSpPr>
          <p:nvPr>
            <p:ph idx="1"/>
          </p:nvPr>
        </p:nvSpPr>
        <p:spPr>
          <a:xfrm>
            <a:off x="838050" y="1505418"/>
            <a:ext cx="8402619" cy="637876"/>
          </a:xfrm>
        </p:spPr>
        <p:txBody>
          <a:bodyPr>
            <a:normAutofit/>
          </a:bodyPr>
          <a:lstStyle/>
          <a:p>
            <a:pPr marL="0" indent="0">
              <a:buNone/>
            </a:pPr>
            <a:r>
              <a:rPr lang="fr-FR" sz="2400" dirty="0">
                <a:effectLst/>
                <a:latin typeface="Aptos" panose="020B0004020202020204" pitchFamily="34" charset="0"/>
                <a:ea typeface="Aptos" panose="020B0004020202020204" pitchFamily="34" charset="0"/>
                <a:cs typeface="Times New Roman" panose="02020603050405020304" pitchFamily="18" charset="0"/>
              </a:rPr>
              <a:t>Ensemble unique d'activités numériques traçables sur Internet</a:t>
            </a:r>
            <a:endParaRPr lang="fr-FR" sz="2400" dirty="0"/>
          </a:p>
        </p:txBody>
      </p:sp>
      <p:sp>
        <p:nvSpPr>
          <p:cNvPr id="4" name="Rectangle : coins arrondis 3">
            <a:extLst>
              <a:ext uri="{FF2B5EF4-FFF2-40B4-BE49-F238E27FC236}">
                <a16:creationId xmlns:a16="http://schemas.microsoft.com/office/drawing/2014/main" id="{D312E4D5-807B-D41C-901C-7300691C3A84}"/>
              </a:ext>
            </a:extLst>
          </p:cNvPr>
          <p:cNvSpPr/>
          <p:nvPr/>
        </p:nvSpPr>
        <p:spPr>
          <a:xfrm>
            <a:off x="838200" y="2465870"/>
            <a:ext cx="3142129" cy="3108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TRACES</a:t>
            </a:r>
          </a:p>
          <a:p>
            <a:pPr algn="ctr"/>
            <a:endParaRPr lang="fr-FR" dirty="0"/>
          </a:p>
          <a:p>
            <a:pPr algn="ctr"/>
            <a:r>
              <a:rPr lang="fr-FR" dirty="0"/>
              <a:t>VOLONTAIRES</a:t>
            </a:r>
          </a:p>
          <a:p>
            <a:pPr algn="ctr"/>
            <a:endParaRPr lang="fr-FR" dirty="0"/>
          </a:p>
          <a:p>
            <a:pPr algn="ctr"/>
            <a:r>
              <a:rPr lang="fr-FR" dirty="0"/>
              <a:t>Données publiées par l’internaute</a:t>
            </a:r>
          </a:p>
        </p:txBody>
      </p:sp>
      <p:sp>
        <p:nvSpPr>
          <p:cNvPr id="5" name="Rectangle : coins arrondis 4">
            <a:extLst>
              <a:ext uri="{FF2B5EF4-FFF2-40B4-BE49-F238E27FC236}">
                <a16:creationId xmlns:a16="http://schemas.microsoft.com/office/drawing/2014/main" id="{52853E4E-A6D3-9F5E-B176-E4031F9F90C5}"/>
              </a:ext>
            </a:extLst>
          </p:cNvPr>
          <p:cNvSpPr/>
          <p:nvPr/>
        </p:nvSpPr>
        <p:spPr>
          <a:xfrm>
            <a:off x="4487731" y="2465870"/>
            <a:ext cx="3026486" cy="3108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TRACES</a:t>
            </a:r>
          </a:p>
          <a:p>
            <a:pPr algn="ctr"/>
            <a:endParaRPr lang="fr-FR" dirty="0"/>
          </a:p>
          <a:p>
            <a:pPr algn="ctr"/>
            <a:r>
              <a:rPr lang="fr-FR" dirty="0"/>
              <a:t>INVOLONTAIRES</a:t>
            </a:r>
          </a:p>
          <a:p>
            <a:pPr algn="ctr"/>
            <a:endParaRPr lang="fr-FR" dirty="0"/>
          </a:p>
          <a:p>
            <a:pPr algn="ctr"/>
            <a:r>
              <a:rPr lang="fr-FR" sz="1800" dirty="0">
                <a:effectLst/>
                <a:latin typeface="Aptos" panose="020B0004020202020204" pitchFamily="34" charset="0"/>
                <a:ea typeface="Aptos" panose="020B0004020202020204" pitchFamily="34" charset="0"/>
                <a:cs typeface="Times New Roman" panose="02020603050405020304" pitchFamily="18" charset="0"/>
              </a:rPr>
              <a:t>Données collectées à l'insu de l’internaute</a:t>
            </a:r>
            <a:endParaRPr lang="fr-FR" dirty="0"/>
          </a:p>
        </p:txBody>
      </p:sp>
      <p:sp>
        <p:nvSpPr>
          <p:cNvPr id="6" name="Rectangle : coins arrondis 5">
            <a:extLst>
              <a:ext uri="{FF2B5EF4-FFF2-40B4-BE49-F238E27FC236}">
                <a16:creationId xmlns:a16="http://schemas.microsoft.com/office/drawing/2014/main" id="{D401D202-9B6C-A45A-7DE8-0639E6320A44}"/>
              </a:ext>
            </a:extLst>
          </p:cNvPr>
          <p:cNvSpPr/>
          <p:nvPr/>
        </p:nvSpPr>
        <p:spPr>
          <a:xfrm>
            <a:off x="8021620" y="2465870"/>
            <a:ext cx="3026487" cy="3108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TRACES HERITEES</a:t>
            </a:r>
          </a:p>
          <a:p>
            <a:pPr algn="ctr"/>
            <a:endParaRPr lang="fr-FR" dirty="0"/>
          </a:p>
          <a:p>
            <a:pPr algn="ctr"/>
            <a:r>
              <a:rPr lang="fr-FR" dirty="0"/>
              <a:t>Données publiées sur l’internaute mais pas par lui-même</a:t>
            </a:r>
          </a:p>
        </p:txBody>
      </p:sp>
    </p:spTree>
    <p:extLst>
      <p:ext uri="{BB962C8B-B14F-4D97-AF65-F5344CB8AC3E}">
        <p14:creationId xmlns:p14="http://schemas.microsoft.com/office/powerpoint/2010/main" val="2808544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7143F8-DB0A-F1D2-A0D6-50BF32510AE7}"/>
              </a:ext>
            </a:extLst>
          </p:cNvPr>
          <p:cNvSpPr>
            <a:spLocks noGrp="1"/>
          </p:cNvSpPr>
          <p:nvPr>
            <p:ph type="title"/>
          </p:nvPr>
        </p:nvSpPr>
        <p:spPr/>
        <p:txBody>
          <a:bodyPr>
            <a:normAutofit/>
          </a:bodyPr>
          <a:lstStyle/>
          <a:p>
            <a:r>
              <a:rPr lang="fr-FR" dirty="0">
                <a:solidFill>
                  <a:srgbClr val="E45164"/>
                </a:solidFill>
                <a:latin typeface="Calibri"/>
                <a:cs typeface="Calibri"/>
              </a:rPr>
              <a:t>Eduquer aux médias et à l’information</a:t>
            </a:r>
          </a:p>
        </p:txBody>
      </p:sp>
      <p:sp>
        <p:nvSpPr>
          <p:cNvPr id="3" name="Espace réservé du contenu 2">
            <a:extLst>
              <a:ext uri="{FF2B5EF4-FFF2-40B4-BE49-F238E27FC236}">
                <a16:creationId xmlns:a16="http://schemas.microsoft.com/office/drawing/2014/main" id="{FA7B287F-A226-EB90-8132-D1B6D7543C8B}"/>
              </a:ext>
            </a:extLst>
          </p:cNvPr>
          <p:cNvSpPr>
            <a:spLocks noGrp="1"/>
          </p:cNvSpPr>
          <p:nvPr>
            <p:ph idx="1"/>
          </p:nvPr>
        </p:nvSpPr>
        <p:spPr/>
        <p:txBody>
          <a:bodyPr/>
          <a:lstStyle/>
          <a:p>
            <a:r>
              <a:rPr lang="fr-FR" dirty="0"/>
              <a:t>Etudier le </a:t>
            </a:r>
            <a:r>
              <a:rPr lang="fr-FR" b="1" dirty="0"/>
              <a:t>fonctionnement des médias </a:t>
            </a:r>
            <a:r>
              <a:rPr lang="fr-FR" dirty="0"/>
              <a:t>(éditorialisation, modèles économiques, captation de l’attention, déontologie…)</a:t>
            </a:r>
          </a:p>
          <a:p>
            <a:pPr marL="0" indent="0">
              <a:buNone/>
            </a:pPr>
            <a:endParaRPr lang="fr-FR" dirty="0"/>
          </a:p>
          <a:p>
            <a:r>
              <a:rPr lang="fr-FR" dirty="0"/>
              <a:t>Etudier la </a:t>
            </a:r>
            <a:r>
              <a:rPr lang="fr-FR" b="1" dirty="0"/>
              <a:t>circulation de l’information </a:t>
            </a:r>
            <a:r>
              <a:rPr lang="fr-FR" dirty="0"/>
              <a:t>dans l’ environnement numérique (biais cognitifs, désinformation, interactions et injonctions…)</a:t>
            </a:r>
          </a:p>
          <a:p>
            <a:endParaRPr lang="fr-FR" dirty="0"/>
          </a:p>
          <a:p>
            <a:pPr marL="0" indent="0">
              <a:buNone/>
            </a:pPr>
            <a:endParaRPr lang="fr-FR" dirty="0"/>
          </a:p>
        </p:txBody>
      </p:sp>
    </p:spTree>
    <p:extLst>
      <p:ext uri="{BB962C8B-B14F-4D97-AF65-F5344CB8AC3E}">
        <p14:creationId xmlns:p14="http://schemas.microsoft.com/office/powerpoint/2010/main" val="3980090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EB3137-3D6C-9363-6E28-EBC1B4443DC1}"/>
              </a:ext>
            </a:extLst>
          </p:cNvPr>
          <p:cNvSpPr>
            <a:spLocks noGrp="1"/>
          </p:cNvSpPr>
          <p:nvPr>
            <p:ph type="title"/>
          </p:nvPr>
        </p:nvSpPr>
        <p:spPr>
          <a:xfrm>
            <a:off x="838200" y="570155"/>
            <a:ext cx="10515600" cy="1043491"/>
          </a:xfrm>
        </p:spPr>
        <p:txBody>
          <a:bodyPr>
            <a:normAutofit fontScale="90000"/>
          </a:bodyPr>
          <a:lstStyle/>
          <a:p>
            <a:br>
              <a:rPr lang="fr-FR" dirty="0"/>
            </a:br>
            <a:r>
              <a:rPr lang="fr-FR" sz="4900" dirty="0">
                <a:solidFill>
                  <a:srgbClr val="E45164"/>
                </a:solidFill>
                <a:latin typeface="Calibri"/>
                <a:cs typeface="Calibri"/>
              </a:rPr>
              <a:t>Lutter contre la désinformation</a:t>
            </a:r>
            <a:br>
              <a:rPr lang="fr-FR" dirty="0"/>
            </a:br>
            <a:endParaRPr lang="fr-FR" dirty="0"/>
          </a:p>
        </p:txBody>
      </p:sp>
      <p:sp>
        <p:nvSpPr>
          <p:cNvPr id="3" name="Espace réservé du contenu 2">
            <a:extLst>
              <a:ext uri="{FF2B5EF4-FFF2-40B4-BE49-F238E27FC236}">
                <a16:creationId xmlns:a16="http://schemas.microsoft.com/office/drawing/2014/main" id="{2C506492-8315-C4BE-48A0-E3891BFBD280}"/>
              </a:ext>
            </a:extLst>
          </p:cNvPr>
          <p:cNvSpPr>
            <a:spLocks noGrp="1"/>
          </p:cNvSpPr>
          <p:nvPr>
            <p:ph idx="1"/>
          </p:nvPr>
        </p:nvSpPr>
        <p:spPr>
          <a:xfrm>
            <a:off x="4066391" y="2426899"/>
            <a:ext cx="7287409" cy="2628041"/>
          </a:xfrm>
        </p:spPr>
        <p:txBody>
          <a:bodyPr/>
          <a:lstStyle/>
          <a:p>
            <a:pPr algn="l">
              <a:spcBef>
                <a:spcPts val="1125"/>
              </a:spcBef>
              <a:spcAft>
                <a:spcPts val="563"/>
              </a:spcAft>
              <a:buFont typeface="Arial" panose="020B0604020202020204" pitchFamily="34" charset="0"/>
              <a:buChar char="•"/>
            </a:pPr>
            <a:r>
              <a:rPr lang="fr-FR" b="0" i="0" dirty="0">
                <a:solidFill>
                  <a:srgbClr val="454346"/>
                </a:solidFill>
                <a:effectLst/>
                <a:latin typeface="sofia_pro"/>
              </a:rPr>
              <a:t>Comprendre ce qu’est une fausse nouvelle et ses différentes formes.</a:t>
            </a:r>
          </a:p>
          <a:p>
            <a:pPr algn="l">
              <a:spcBef>
                <a:spcPts val="1125"/>
              </a:spcBef>
              <a:spcAft>
                <a:spcPts val="563"/>
              </a:spcAft>
              <a:buFont typeface="Arial" panose="020B0604020202020204" pitchFamily="34" charset="0"/>
              <a:buChar char="•"/>
            </a:pPr>
            <a:r>
              <a:rPr lang="fr-FR" b="0" i="0" dirty="0">
                <a:solidFill>
                  <a:srgbClr val="454346"/>
                </a:solidFill>
                <a:effectLst/>
                <a:latin typeface="sofia_pro"/>
              </a:rPr>
              <a:t>Comprendre les impacts de la désinformation.</a:t>
            </a:r>
          </a:p>
          <a:p>
            <a:pPr algn="l">
              <a:spcBef>
                <a:spcPts val="1125"/>
              </a:spcBef>
              <a:spcAft>
                <a:spcPts val="563"/>
              </a:spcAft>
              <a:buFont typeface="Arial" panose="020B0604020202020204" pitchFamily="34" charset="0"/>
              <a:buChar char="•"/>
            </a:pPr>
            <a:r>
              <a:rPr lang="fr-FR" b="0" i="0" dirty="0">
                <a:solidFill>
                  <a:srgbClr val="454346"/>
                </a:solidFill>
                <a:effectLst/>
                <a:latin typeface="sofia_pro"/>
              </a:rPr>
              <a:t>Acquérir des méthodes de vérification de l’information</a:t>
            </a:r>
          </a:p>
          <a:p>
            <a:pPr marL="0" indent="0">
              <a:buNone/>
            </a:pPr>
            <a:endParaRPr lang="fr-FR" dirty="0"/>
          </a:p>
        </p:txBody>
      </p:sp>
      <p:pic>
        <p:nvPicPr>
          <p:cNvPr id="5" name="Image 4">
            <a:extLst>
              <a:ext uri="{FF2B5EF4-FFF2-40B4-BE49-F238E27FC236}">
                <a16:creationId xmlns:a16="http://schemas.microsoft.com/office/drawing/2014/main" id="{7F9FA4E9-0138-92B3-CC89-A6F3F917966A}"/>
              </a:ext>
            </a:extLst>
          </p:cNvPr>
          <p:cNvPicPr>
            <a:picLocks noChangeAspect="1"/>
          </p:cNvPicPr>
          <p:nvPr/>
        </p:nvPicPr>
        <p:blipFill>
          <a:blip r:embed="rId3"/>
          <a:stretch>
            <a:fillRect/>
          </a:stretch>
        </p:blipFill>
        <p:spPr>
          <a:xfrm>
            <a:off x="626326" y="2120841"/>
            <a:ext cx="2317595" cy="2934099"/>
          </a:xfrm>
          <a:prstGeom prst="rect">
            <a:avLst/>
          </a:prstGeom>
        </p:spPr>
      </p:pic>
    </p:spTree>
    <p:extLst>
      <p:ext uri="{BB962C8B-B14F-4D97-AF65-F5344CB8AC3E}">
        <p14:creationId xmlns:p14="http://schemas.microsoft.com/office/powerpoint/2010/main" val="379572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14FF5F-3C6F-6C44-F50A-EC0743B3035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30E204C-AB7A-20A4-3142-3F2C5955280B}"/>
              </a:ext>
            </a:extLst>
          </p:cNvPr>
          <p:cNvPicPr>
            <a:picLocks noChangeAspect="1"/>
          </p:cNvPicPr>
          <p:nvPr/>
        </p:nvPicPr>
        <p:blipFill>
          <a:blip r:embed="rId3"/>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87122CA0-6F0E-9C36-10ED-85F14D533E2A}"/>
              </a:ext>
            </a:extLst>
          </p:cNvPr>
          <p:cNvSpPr>
            <a:spLocks noGrp="1"/>
          </p:cNvSpPr>
          <p:nvPr>
            <p:ph type="ctrTitle"/>
          </p:nvPr>
        </p:nvSpPr>
        <p:spPr>
          <a:xfrm>
            <a:off x="1129553" y="3241620"/>
            <a:ext cx="9495416" cy="2621298"/>
          </a:xfrm>
        </p:spPr>
        <p:txBody>
          <a:bodyPr>
            <a:normAutofit/>
          </a:bodyPr>
          <a:lstStyle/>
          <a:p>
            <a:r>
              <a:rPr lang="fr-FR" sz="4800" b="1" kern="100" dirty="0">
                <a:solidFill>
                  <a:srgbClr val="E45164"/>
                </a:solidFill>
                <a:cs typeface="Times New Roman" panose="02020603050405020304" pitchFamily="18" charset="0"/>
              </a:rPr>
              <a:t>Droit d’auteur</a:t>
            </a:r>
            <a:br>
              <a:rPr lang="fr-FR" b="1" i="0" dirty="0">
                <a:solidFill>
                  <a:srgbClr val="1D2125"/>
                </a:solidFill>
                <a:effectLst/>
                <a:latin typeface="-apple-system"/>
              </a:rPr>
            </a:br>
            <a:endParaRPr lang="fr-FR" dirty="0"/>
          </a:p>
        </p:txBody>
      </p:sp>
      <p:pic>
        <p:nvPicPr>
          <p:cNvPr id="5" name="Image 4" descr="Une image contenant texte, capture d’écran, Police&#10;&#10;Le contenu généré par l’IA peut être incorrect.">
            <a:extLst>
              <a:ext uri="{FF2B5EF4-FFF2-40B4-BE49-F238E27FC236}">
                <a16:creationId xmlns:a16="http://schemas.microsoft.com/office/drawing/2014/main" id="{78D56318-1C86-E483-C495-928A7831CACC}"/>
              </a:ext>
            </a:extLst>
          </p:cNvPr>
          <p:cNvPicPr>
            <a:picLocks noChangeAspect="1"/>
          </p:cNvPicPr>
          <p:nvPr/>
        </p:nvPicPr>
        <p:blipFill>
          <a:blip r:embed="rId4"/>
          <a:stretch>
            <a:fillRect/>
          </a:stretch>
        </p:blipFill>
        <p:spPr>
          <a:xfrm>
            <a:off x="901712" y="1563543"/>
            <a:ext cx="10417974" cy="2283391"/>
          </a:xfrm>
          <a:prstGeom prst="rect">
            <a:avLst/>
          </a:prstGeom>
        </p:spPr>
      </p:pic>
    </p:spTree>
    <p:extLst>
      <p:ext uri="{BB962C8B-B14F-4D97-AF65-F5344CB8AC3E}">
        <p14:creationId xmlns:p14="http://schemas.microsoft.com/office/powerpoint/2010/main" val="2198597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sp>
        <p:nvSpPr>
          <p:cNvPr id="361" name="Google Shape;361;p56"/>
          <p:cNvSpPr txBox="1">
            <a:spLocks noGrp="1"/>
          </p:cNvSpPr>
          <p:nvPr>
            <p:ph type="title"/>
          </p:nvPr>
        </p:nvSpPr>
        <p:spPr>
          <a:xfrm>
            <a:off x="838200" y="365125"/>
            <a:ext cx="10515600" cy="1325563"/>
          </a:xfrm>
        </p:spPr>
        <p:txBody>
          <a:bodyPr spcFirstLastPara="1" vert="horz" lIns="91425" tIns="91425" rIns="91425" bIns="91425" rtlCol="0" anchor="ctr" anchorCtr="0">
            <a:normAutofit/>
          </a:bodyPr>
          <a:lstStyle/>
          <a:p>
            <a:pPr rtl="0"/>
            <a:r>
              <a:rPr lang="fr" dirty="0">
                <a:solidFill>
                  <a:srgbClr val="E45164"/>
                </a:solidFill>
                <a:latin typeface="Calibri"/>
                <a:cs typeface="Calibri"/>
              </a:rPr>
              <a:t>Je vois / Je crois….je vérifie</a:t>
            </a:r>
            <a:endParaRPr lang="fr-FR" dirty="0">
              <a:solidFill>
                <a:srgbClr val="E45164"/>
              </a:solidFill>
              <a:latin typeface="Calibri"/>
              <a:cs typeface="Calibri"/>
            </a:endParaRPr>
          </a:p>
        </p:txBody>
      </p:sp>
      <p:pic>
        <p:nvPicPr>
          <p:cNvPr id="5" name="Image 4">
            <a:extLst>
              <a:ext uri="{FF2B5EF4-FFF2-40B4-BE49-F238E27FC236}">
                <a16:creationId xmlns:a16="http://schemas.microsoft.com/office/drawing/2014/main" id="{7B7642D0-626E-9148-5649-44530D528C15}"/>
              </a:ext>
            </a:extLst>
          </p:cNvPr>
          <p:cNvPicPr>
            <a:picLocks noChangeAspect="1"/>
          </p:cNvPicPr>
          <p:nvPr/>
        </p:nvPicPr>
        <p:blipFill>
          <a:blip r:embed="rId3"/>
          <a:srcRect t="29566"/>
          <a:stretch/>
        </p:blipFill>
        <p:spPr>
          <a:xfrm>
            <a:off x="752139" y="2010743"/>
            <a:ext cx="8144435" cy="3370154"/>
          </a:xfrm>
          <a:prstGeom prst="rect">
            <a:avLst/>
          </a:prstGeom>
          <a:noFill/>
        </p:spPr>
      </p:pic>
      <p:pic>
        <p:nvPicPr>
          <p:cNvPr id="7" name="Image 6">
            <a:extLst>
              <a:ext uri="{FF2B5EF4-FFF2-40B4-BE49-F238E27FC236}">
                <a16:creationId xmlns:a16="http://schemas.microsoft.com/office/drawing/2014/main" id="{CA8BE25D-6171-0638-406A-53390CE210B8}"/>
              </a:ext>
            </a:extLst>
          </p:cNvPr>
          <p:cNvPicPr>
            <a:picLocks noChangeAspect="1"/>
          </p:cNvPicPr>
          <p:nvPr/>
        </p:nvPicPr>
        <p:blipFill>
          <a:blip r:embed="rId4"/>
          <a:stretch>
            <a:fillRect/>
          </a:stretch>
        </p:blipFill>
        <p:spPr>
          <a:xfrm>
            <a:off x="7477628" y="1318091"/>
            <a:ext cx="3436936" cy="1065249"/>
          </a:xfrm>
          <a:prstGeom prst="rect">
            <a:avLst/>
          </a:prstGeom>
        </p:spPr>
      </p:pic>
    </p:spTree>
    <p:extLst>
      <p:ext uri="{BB962C8B-B14F-4D97-AF65-F5344CB8AC3E}">
        <p14:creationId xmlns:p14="http://schemas.microsoft.com/office/powerpoint/2010/main" val="4241177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show="0">
  <p:cSld>
    <p:spTree>
      <p:nvGrpSpPr>
        <p:cNvPr id="1" name="Shape 341"/>
        <p:cNvGrpSpPr/>
        <p:nvPr/>
      </p:nvGrpSpPr>
      <p:grpSpPr>
        <a:xfrm>
          <a:off x="0" y="0"/>
          <a:ext cx="0" cy="0"/>
          <a:chOff x="0" y="0"/>
          <a:chExt cx="0" cy="0"/>
        </a:xfrm>
      </p:grpSpPr>
      <p:sp>
        <p:nvSpPr>
          <p:cNvPr id="342" name="Google Shape;342;p54"/>
          <p:cNvSpPr txBox="1">
            <a:spLocks noGrp="1"/>
          </p:cNvSpPr>
          <p:nvPr>
            <p:ph type="title"/>
          </p:nvPr>
        </p:nvSpPr>
        <p:spPr>
          <a:xfrm>
            <a:off x="568960" y="772160"/>
            <a:ext cx="10972800" cy="883920"/>
          </a:xfrm>
          <a:prstGeom prst="rect">
            <a:avLst/>
          </a:prstGeom>
        </p:spPr>
        <p:txBody>
          <a:bodyPr spcFirstLastPara="1" vert="horz" wrap="square" lIns="91425" tIns="91425" rIns="91425" bIns="91425" rtlCol="0" anchor="b" anchorCtr="0">
            <a:noAutofit/>
          </a:bodyPr>
          <a:lstStyle/>
          <a:p>
            <a:pPr>
              <a:spcBef>
                <a:spcPct val="0"/>
              </a:spcBef>
            </a:pPr>
            <a:r>
              <a:rPr lang="fr" sz="4000" dirty="0">
                <a:solidFill>
                  <a:srgbClr val="E45164"/>
                </a:solidFill>
                <a:latin typeface="Calibri"/>
                <a:cs typeface="Calibri"/>
              </a:rPr>
              <a:t>…. les distinctions ne sont pas toujours évidentes</a:t>
            </a:r>
            <a:endParaRPr sz="4000" dirty="0">
              <a:solidFill>
                <a:srgbClr val="E45164"/>
              </a:solidFill>
              <a:latin typeface="Calibri"/>
              <a:cs typeface="Calibri"/>
            </a:endParaRPr>
          </a:p>
        </p:txBody>
      </p:sp>
      <p:pic>
        <p:nvPicPr>
          <p:cNvPr id="343" name="Google Shape;343;p54"/>
          <p:cNvPicPr preferRelativeResize="0"/>
          <p:nvPr/>
        </p:nvPicPr>
        <p:blipFill>
          <a:blip r:embed="rId3">
            <a:alphaModFix/>
          </a:blip>
          <a:stretch>
            <a:fillRect/>
          </a:stretch>
        </p:blipFill>
        <p:spPr>
          <a:xfrm>
            <a:off x="718100" y="1894841"/>
            <a:ext cx="4910540" cy="2301239"/>
          </a:xfrm>
          <a:prstGeom prst="rect">
            <a:avLst/>
          </a:prstGeom>
          <a:noFill/>
          <a:ln>
            <a:noFill/>
          </a:ln>
        </p:spPr>
      </p:pic>
      <p:pic>
        <p:nvPicPr>
          <p:cNvPr id="344" name="Google Shape;344;p54"/>
          <p:cNvPicPr preferRelativeResize="0"/>
          <p:nvPr/>
        </p:nvPicPr>
        <p:blipFill>
          <a:blip r:embed="rId4">
            <a:alphaModFix/>
          </a:blip>
          <a:stretch>
            <a:fillRect/>
          </a:stretch>
        </p:blipFill>
        <p:spPr>
          <a:xfrm>
            <a:off x="6321654" y="1894841"/>
            <a:ext cx="4112665" cy="2280919"/>
          </a:xfrm>
          <a:prstGeom prst="rect">
            <a:avLst/>
          </a:prstGeom>
          <a:noFill/>
          <a:ln>
            <a:noFill/>
          </a:ln>
        </p:spPr>
      </p:pic>
      <p:sp>
        <p:nvSpPr>
          <p:cNvPr id="345" name="Google Shape;345;p54"/>
          <p:cNvSpPr txBox="1"/>
          <p:nvPr/>
        </p:nvSpPr>
        <p:spPr>
          <a:xfrm>
            <a:off x="1010200" y="4199250"/>
            <a:ext cx="4273200" cy="799470"/>
          </a:xfrm>
          <a:prstGeom prst="rect">
            <a:avLst/>
          </a:prstGeom>
          <a:noFill/>
          <a:ln>
            <a:noFill/>
          </a:ln>
        </p:spPr>
        <p:txBody>
          <a:bodyPr spcFirstLastPara="1" wrap="square" lIns="91425" tIns="91425" rIns="91425" bIns="91425" anchor="t" anchorCtr="0">
            <a:noAutofit/>
          </a:bodyPr>
          <a:lstStyle/>
          <a:p>
            <a:pPr algn="ctr"/>
            <a:r>
              <a:rPr lang="fr" dirty="0">
                <a:latin typeface="Source Code Pro"/>
                <a:ea typeface="Source Code Pro"/>
                <a:cs typeface="Source Code Pro"/>
                <a:sym typeface="Source Code Pro"/>
              </a:rPr>
              <a:t>Le Tigre de Seine et Marne (2014)</a:t>
            </a:r>
            <a:endParaRPr dirty="0">
              <a:latin typeface="Source Code Pro"/>
              <a:ea typeface="Source Code Pro"/>
              <a:cs typeface="Source Code Pro"/>
              <a:sym typeface="Source Code Pro"/>
            </a:endParaRPr>
          </a:p>
        </p:txBody>
      </p:sp>
      <p:sp>
        <p:nvSpPr>
          <p:cNvPr id="346" name="Google Shape;346;p54"/>
          <p:cNvSpPr txBox="1"/>
          <p:nvPr/>
        </p:nvSpPr>
        <p:spPr>
          <a:xfrm>
            <a:off x="6355000" y="4250050"/>
            <a:ext cx="4273200" cy="514200"/>
          </a:xfrm>
          <a:prstGeom prst="rect">
            <a:avLst/>
          </a:prstGeom>
          <a:noFill/>
          <a:ln>
            <a:noFill/>
          </a:ln>
        </p:spPr>
        <p:txBody>
          <a:bodyPr spcFirstLastPara="1" wrap="square" lIns="91425" tIns="91425" rIns="91425" bIns="91425" anchor="t" anchorCtr="0">
            <a:noAutofit/>
          </a:bodyPr>
          <a:lstStyle/>
          <a:p>
            <a:pPr algn="ctr"/>
            <a:r>
              <a:rPr lang="fr" dirty="0">
                <a:latin typeface="Source Code Pro"/>
                <a:ea typeface="Source Code Pro"/>
                <a:cs typeface="Source Code Pro"/>
                <a:sym typeface="Source Code Pro"/>
              </a:rPr>
              <a:t>La Panthère d’Armentières (2019)</a:t>
            </a:r>
            <a:endParaRPr dirty="0">
              <a:latin typeface="Source Code Pro"/>
              <a:ea typeface="Source Code Pro"/>
              <a:cs typeface="Source Code Pro"/>
              <a:sym typeface="Source Code Pro"/>
            </a:endParaRPr>
          </a:p>
        </p:txBody>
      </p:sp>
    </p:spTree>
    <p:extLst>
      <p:ext uri="{BB962C8B-B14F-4D97-AF65-F5344CB8AC3E}">
        <p14:creationId xmlns:p14="http://schemas.microsoft.com/office/powerpoint/2010/main" val="783575888"/>
      </p:ext>
    </p:extLst>
  </p:cSld>
  <p:clrMapOvr>
    <a:masterClrMapping/>
  </p:clrMapOvr>
  <mc:AlternateContent xmlns:mc="http://schemas.openxmlformats.org/markup-compatibility/2006" xmlns:p14="http://schemas.microsoft.com/office/powerpoint/2010/main">
    <mc:Choice Requires="p14">
      <p:transition spd="slow" p14:dur="2000" advTm="52393"/>
    </mc:Choice>
    <mc:Fallback xmlns="">
      <p:transition spd="slow" advTm="52393"/>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189EC-C4FA-7CC4-6CDC-85BBFC45D213}"/>
              </a:ext>
            </a:extLst>
          </p:cNvPr>
          <p:cNvSpPr>
            <a:spLocks noGrp="1"/>
          </p:cNvSpPr>
          <p:nvPr>
            <p:ph type="title"/>
          </p:nvPr>
        </p:nvSpPr>
        <p:spPr/>
        <p:txBody>
          <a:bodyPr/>
          <a:lstStyle/>
          <a:p>
            <a:r>
              <a:rPr lang="fr-FR" sz="4000" dirty="0">
                <a:solidFill>
                  <a:srgbClr val="E45164"/>
                </a:solidFill>
                <a:latin typeface="Calibri"/>
                <a:cs typeface="Calibri"/>
              </a:rPr>
              <a:t>Quelques outils médias et infox</a:t>
            </a:r>
          </a:p>
        </p:txBody>
      </p:sp>
      <p:pic>
        <p:nvPicPr>
          <p:cNvPr id="5" name="Image 4">
            <a:extLst>
              <a:ext uri="{FF2B5EF4-FFF2-40B4-BE49-F238E27FC236}">
                <a16:creationId xmlns:a16="http://schemas.microsoft.com/office/drawing/2014/main" id="{BB2C2C25-9D53-3605-524A-DE73744CA727}"/>
              </a:ext>
            </a:extLst>
          </p:cNvPr>
          <p:cNvPicPr>
            <a:picLocks noChangeAspect="1"/>
          </p:cNvPicPr>
          <p:nvPr/>
        </p:nvPicPr>
        <p:blipFill>
          <a:blip r:embed="rId3"/>
          <a:stretch>
            <a:fillRect/>
          </a:stretch>
        </p:blipFill>
        <p:spPr>
          <a:xfrm>
            <a:off x="549536" y="2220677"/>
            <a:ext cx="4395382" cy="978000"/>
          </a:xfrm>
          <a:prstGeom prst="rect">
            <a:avLst/>
          </a:prstGeom>
        </p:spPr>
      </p:pic>
      <p:pic>
        <p:nvPicPr>
          <p:cNvPr id="7" name="Image 6">
            <a:extLst>
              <a:ext uri="{FF2B5EF4-FFF2-40B4-BE49-F238E27FC236}">
                <a16:creationId xmlns:a16="http://schemas.microsoft.com/office/drawing/2014/main" id="{8BF8A164-7B05-43D9-071A-EB42ABA50750}"/>
              </a:ext>
            </a:extLst>
          </p:cNvPr>
          <p:cNvPicPr>
            <a:picLocks noChangeAspect="1"/>
          </p:cNvPicPr>
          <p:nvPr/>
        </p:nvPicPr>
        <p:blipFill>
          <a:blip r:embed="rId4"/>
          <a:stretch>
            <a:fillRect/>
          </a:stretch>
        </p:blipFill>
        <p:spPr>
          <a:xfrm>
            <a:off x="9921838" y="700055"/>
            <a:ext cx="1383058" cy="1299742"/>
          </a:xfrm>
          <a:prstGeom prst="rect">
            <a:avLst/>
          </a:prstGeom>
        </p:spPr>
      </p:pic>
      <p:pic>
        <p:nvPicPr>
          <p:cNvPr id="9" name="Image 8">
            <a:extLst>
              <a:ext uri="{FF2B5EF4-FFF2-40B4-BE49-F238E27FC236}">
                <a16:creationId xmlns:a16="http://schemas.microsoft.com/office/drawing/2014/main" id="{19135EB9-C70B-8B90-9534-16AC1CC5AEEA}"/>
              </a:ext>
            </a:extLst>
          </p:cNvPr>
          <p:cNvPicPr>
            <a:picLocks noChangeAspect="1"/>
          </p:cNvPicPr>
          <p:nvPr/>
        </p:nvPicPr>
        <p:blipFill>
          <a:blip r:embed="rId5"/>
          <a:stretch>
            <a:fillRect/>
          </a:stretch>
        </p:blipFill>
        <p:spPr>
          <a:xfrm>
            <a:off x="549536" y="3940669"/>
            <a:ext cx="2606266" cy="723963"/>
          </a:xfrm>
          <a:prstGeom prst="rect">
            <a:avLst/>
          </a:prstGeom>
        </p:spPr>
      </p:pic>
      <p:pic>
        <p:nvPicPr>
          <p:cNvPr id="13" name="Image 12">
            <a:extLst>
              <a:ext uri="{FF2B5EF4-FFF2-40B4-BE49-F238E27FC236}">
                <a16:creationId xmlns:a16="http://schemas.microsoft.com/office/drawing/2014/main" id="{6E08B2CE-B859-B708-08DD-58F8C35D9F61}"/>
              </a:ext>
            </a:extLst>
          </p:cNvPr>
          <p:cNvPicPr>
            <a:picLocks noChangeAspect="1"/>
          </p:cNvPicPr>
          <p:nvPr/>
        </p:nvPicPr>
        <p:blipFill>
          <a:blip r:embed="rId6"/>
          <a:stretch>
            <a:fillRect/>
          </a:stretch>
        </p:blipFill>
        <p:spPr>
          <a:xfrm>
            <a:off x="549536" y="5253081"/>
            <a:ext cx="2485244" cy="723962"/>
          </a:xfrm>
          <a:prstGeom prst="rect">
            <a:avLst/>
          </a:prstGeom>
        </p:spPr>
      </p:pic>
      <p:pic>
        <p:nvPicPr>
          <p:cNvPr id="4" name="Image 3">
            <a:extLst>
              <a:ext uri="{FF2B5EF4-FFF2-40B4-BE49-F238E27FC236}">
                <a16:creationId xmlns:a16="http://schemas.microsoft.com/office/drawing/2014/main" id="{9F7E88A8-ABAD-1EED-94EC-D2676E1475FC}"/>
              </a:ext>
            </a:extLst>
          </p:cNvPr>
          <p:cNvPicPr>
            <a:picLocks noChangeAspect="1"/>
          </p:cNvPicPr>
          <p:nvPr/>
        </p:nvPicPr>
        <p:blipFill>
          <a:blip r:embed="rId7"/>
          <a:stretch>
            <a:fillRect/>
          </a:stretch>
        </p:blipFill>
        <p:spPr>
          <a:xfrm>
            <a:off x="6320239" y="5348300"/>
            <a:ext cx="4690666" cy="723962"/>
          </a:xfrm>
          <a:prstGeom prst="rect">
            <a:avLst/>
          </a:prstGeom>
        </p:spPr>
      </p:pic>
      <p:pic>
        <p:nvPicPr>
          <p:cNvPr id="6" name="Image 5" descr="Une image contenant texte, Police, Graphique, graphisme&#10;&#10;Le contenu généré par l’IA peut être incorrect.">
            <a:extLst>
              <a:ext uri="{FF2B5EF4-FFF2-40B4-BE49-F238E27FC236}">
                <a16:creationId xmlns:a16="http://schemas.microsoft.com/office/drawing/2014/main" id="{5913EB20-3228-6F1B-1A52-6F5420C6293F}"/>
              </a:ext>
            </a:extLst>
          </p:cNvPr>
          <p:cNvPicPr>
            <a:picLocks noChangeAspect="1"/>
          </p:cNvPicPr>
          <p:nvPr/>
        </p:nvPicPr>
        <p:blipFill>
          <a:blip r:embed="rId8"/>
          <a:stretch>
            <a:fillRect/>
          </a:stretch>
        </p:blipFill>
        <p:spPr>
          <a:xfrm>
            <a:off x="9848769" y="2464986"/>
            <a:ext cx="1459312" cy="1494761"/>
          </a:xfrm>
          <a:prstGeom prst="rect">
            <a:avLst/>
          </a:prstGeom>
        </p:spPr>
      </p:pic>
    </p:spTree>
    <p:extLst>
      <p:ext uri="{BB962C8B-B14F-4D97-AF65-F5344CB8AC3E}">
        <p14:creationId xmlns:p14="http://schemas.microsoft.com/office/powerpoint/2010/main" val="2613327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A06444-1E4A-E844-2B09-3622E41B34CB}"/>
              </a:ext>
            </a:extLst>
          </p:cNvPr>
          <p:cNvSpPr>
            <a:spLocks noGrp="1"/>
          </p:cNvSpPr>
          <p:nvPr>
            <p:ph type="title"/>
          </p:nvPr>
        </p:nvSpPr>
        <p:spPr>
          <a:xfrm>
            <a:off x="2503094" y="402742"/>
            <a:ext cx="5955107" cy="635000"/>
          </a:xfrm>
        </p:spPr>
        <p:txBody>
          <a:bodyPr/>
          <a:lstStyle/>
          <a:p>
            <a:r>
              <a:rPr lang="fr-FR" dirty="0"/>
              <a:t>Vademecum EMI (extrait)</a:t>
            </a:r>
          </a:p>
        </p:txBody>
      </p:sp>
      <p:pic>
        <p:nvPicPr>
          <p:cNvPr id="5" name="Image 4">
            <a:extLst>
              <a:ext uri="{FF2B5EF4-FFF2-40B4-BE49-F238E27FC236}">
                <a16:creationId xmlns:a16="http://schemas.microsoft.com/office/drawing/2014/main" id="{47FFFA26-F19B-A20B-D3AC-A46067BE32D3}"/>
              </a:ext>
            </a:extLst>
          </p:cNvPr>
          <p:cNvPicPr>
            <a:picLocks noChangeAspect="1"/>
          </p:cNvPicPr>
          <p:nvPr/>
        </p:nvPicPr>
        <p:blipFill>
          <a:blip r:embed="rId2"/>
          <a:stretch>
            <a:fillRect/>
          </a:stretch>
        </p:blipFill>
        <p:spPr>
          <a:xfrm>
            <a:off x="778804" y="1869440"/>
            <a:ext cx="10563332" cy="3332480"/>
          </a:xfrm>
          <a:prstGeom prst="rect">
            <a:avLst/>
          </a:prstGeom>
        </p:spPr>
      </p:pic>
    </p:spTree>
    <p:extLst>
      <p:ext uri="{BB962C8B-B14F-4D97-AF65-F5344CB8AC3E}">
        <p14:creationId xmlns:p14="http://schemas.microsoft.com/office/powerpoint/2010/main" val="3664500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42257-3980-4551-868A-26DC3CB821EE}"/>
              </a:ext>
            </a:extLst>
          </p:cNvPr>
          <p:cNvSpPr>
            <a:spLocks noGrp="1"/>
          </p:cNvSpPr>
          <p:nvPr>
            <p:ph type="title"/>
          </p:nvPr>
        </p:nvSpPr>
        <p:spPr>
          <a:xfrm>
            <a:off x="980441" y="570789"/>
            <a:ext cx="10083799" cy="770443"/>
          </a:xfrm>
        </p:spPr>
        <p:txBody>
          <a:bodyPr rtlCol="0">
            <a:normAutofit/>
          </a:bodyPr>
          <a:lstStyle/>
          <a:p>
            <a:pPr rtl="0"/>
            <a:r>
              <a:rPr lang="fr-FR" sz="4000" dirty="0">
                <a:solidFill>
                  <a:srgbClr val="E45164"/>
                </a:solidFill>
                <a:latin typeface="Calibri"/>
                <a:cs typeface="Calibri"/>
              </a:rPr>
              <a:t>La démarche EEA en EMI</a:t>
            </a:r>
          </a:p>
        </p:txBody>
      </p:sp>
      <p:sp>
        <p:nvSpPr>
          <p:cNvPr id="3" name="Espace réservé du contenu 2">
            <a:extLst>
              <a:ext uri="{FF2B5EF4-FFF2-40B4-BE49-F238E27FC236}">
                <a16:creationId xmlns:a16="http://schemas.microsoft.com/office/drawing/2014/main" id="{B57E0B0F-4D29-4786-B2AB-B84D9F8B5429}"/>
              </a:ext>
            </a:extLst>
          </p:cNvPr>
          <p:cNvSpPr>
            <a:spLocks noGrp="1"/>
          </p:cNvSpPr>
          <p:nvPr>
            <p:ph idx="1"/>
          </p:nvPr>
        </p:nvSpPr>
        <p:spPr>
          <a:xfrm>
            <a:off x="995680" y="1600200"/>
            <a:ext cx="10149840" cy="4323080"/>
          </a:xfrm>
        </p:spPr>
        <p:txBody>
          <a:bodyPr rtlCol="0">
            <a:normAutofit fontScale="92500" lnSpcReduction="10000"/>
          </a:bodyPr>
          <a:lstStyle/>
          <a:p>
            <a:r>
              <a:rPr lang="fr-FR" dirty="0"/>
              <a:t>1.  L'</a:t>
            </a:r>
            <a:r>
              <a:rPr lang="fr-FR" b="1" dirty="0"/>
              <a:t>Exploration</a:t>
            </a:r>
            <a:r>
              <a:rPr lang="fr-FR" dirty="0"/>
              <a:t> renvoie à l'identification, l'accès et la récupération habile de l'information et de contenus numériques et médiatiques. </a:t>
            </a:r>
          </a:p>
          <a:p>
            <a:endParaRPr lang="fr-FR" dirty="0"/>
          </a:p>
          <a:p>
            <a:r>
              <a:rPr lang="fr-FR" dirty="0"/>
              <a:t>2. L'</a:t>
            </a:r>
            <a:r>
              <a:rPr lang="fr-FR" b="1" dirty="0"/>
              <a:t>Engagement</a:t>
            </a:r>
            <a:r>
              <a:rPr lang="fr-FR" dirty="0"/>
              <a:t> consiste à analyser et à évaluer de manière critique les médias, l’information et les communications numériques.</a:t>
            </a:r>
          </a:p>
          <a:p>
            <a:endParaRPr lang="fr-FR" dirty="0"/>
          </a:p>
          <a:p>
            <a:r>
              <a:rPr lang="fr-FR" dirty="0"/>
              <a:t>3. L’</a:t>
            </a:r>
            <a:r>
              <a:rPr lang="fr-FR" b="1" dirty="0"/>
              <a:t>Autonomisation</a:t>
            </a:r>
            <a:r>
              <a:rPr lang="fr-FR" dirty="0"/>
              <a:t> renvoie à la création et à la production, au partage et à la communication, et à l’utilisation d’informations et de contenus médiatiques de manière éthique, sûre et responsable pour la prise de décisions et de mesures en vue du développement.</a:t>
            </a:r>
          </a:p>
        </p:txBody>
      </p:sp>
    </p:spTree>
    <p:extLst>
      <p:ext uri="{BB962C8B-B14F-4D97-AF65-F5344CB8AC3E}">
        <p14:creationId xmlns:p14="http://schemas.microsoft.com/office/powerpoint/2010/main" val="2062153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517200" y="557627"/>
            <a:ext cx="11360800" cy="978000"/>
          </a:xfrm>
        </p:spPr>
        <p:txBody>
          <a:bodyPr/>
          <a:lstStyle/>
          <a:p>
            <a:r>
              <a:rPr lang="fr-FR" sz="4000" dirty="0">
                <a:solidFill>
                  <a:srgbClr val="E45164"/>
                </a:solidFill>
                <a:latin typeface="Calibri"/>
                <a:cs typeface="Calibri"/>
              </a:rPr>
              <a:t>Eduquer AUX médias</a:t>
            </a:r>
          </a:p>
        </p:txBody>
      </p:sp>
      <p:sp>
        <p:nvSpPr>
          <p:cNvPr id="3" name="Espace réservé du texte 2"/>
          <p:cNvSpPr>
            <a:spLocks noGrp="1"/>
          </p:cNvSpPr>
          <p:nvPr>
            <p:ph type="body" idx="1"/>
          </p:nvPr>
        </p:nvSpPr>
        <p:spPr>
          <a:xfrm>
            <a:off x="415600" y="1474667"/>
            <a:ext cx="10434918" cy="4026498"/>
          </a:xfrm>
          <a:solidFill>
            <a:schemeClr val="bg1"/>
          </a:solidFill>
        </p:spPr>
        <p:txBody>
          <a:bodyPr/>
          <a:lstStyle/>
          <a:p>
            <a:pPr marL="285750" indent="-285750">
              <a:lnSpc>
                <a:spcPct val="200000"/>
              </a:lnSpc>
              <a:buFont typeface="Wingdings" panose="05000000000000000000" pitchFamily="2" charset="2"/>
              <a:buChar char="Ø"/>
            </a:pPr>
            <a:r>
              <a:rPr lang="fr-FR" sz="1800" b="1" dirty="0"/>
              <a:t>Décrypter</a:t>
            </a:r>
            <a:r>
              <a:rPr lang="fr-FR" sz="1800" dirty="0"/>
              <a:t>….en partant d’un exemple explicite (pas de piège) (Comprendre la notion d’information)</a:t>
            </a:r>
          </a:p>
          <a:p>
            <a:pPr marL="285750" indent="-285750">
              <a:lnSpc>
                <a:spcPct val="200000"/>
              </a:lnSpc>
              <a:buFont typeface="Wingdings" panose="05000000000000000000" pitchFamily="2" charset="2"/>
              <a:buChar char="Ø"/>
            </a:pPr>
            <a:r>
              <a:rPr lang="fr-FR" sz="1800" b="1" dirty="0"/>
              <a:t>Expliquer </a:t>
            </a:r>
            <a:r>
              <a:rPr lang="fr-FR" sz="1800" dirty="0"/>
              <a:t>l’actualité mais aussi fonctionnement et économie des médias</a:t>
            </a:r>
          </a:p>
          <a:p>
            <a:pPr marL="285750" indent="-285750">
              <a:lnSpc>
                <a:spcPct val="200000"/>
              </a:lnSpc>
              <a:buFont typeface="Wingdings" panose="05000000000000000000" pitchFamily="2" charset="2"/>
              <a:buChar char="Ø"/>
            </a:pPr>
            <a:r>
              <a:rPr lang="fr-FR" sz="1800" b="1" dirty="0"/>
              <a:t>Analyser </a:t>
            </a:r>
            <a:r>
              <a:rPr lang="fr-FR" sz="1800" dirty="0"/>
              <a:t>une image ou un mécanisme médiatique (Comprendre la notion de média d’actualité)</a:t>
            </a:r>
          </a:p>
          <a:p>
            <a:pPr marL="285750" indent="-285750">
              <a:lnSpc>
                <a:spcPct val="200000"/>
              </a:lnSpc>
              <a:buFont typeface="Wingdings" panose="05000000000000000000" pitchFamily="2" charset="2"/>
              <a:buChar char="Ø"/>
            </a:pPr>
            <a:r>
              <a:rPr lang="fr-FR" sz="1800" b="1" dirty="0"/>
              <a:t>Publier</a:t>
            </a:r>
            <a:r>
              <a:rPr lang="fr-FR" sz="1800" dirty="0"/>
              <a:t> « publiquement » : Wikipédia, blog, webradio (Expression et responsabilité)</a:t>
            </a:r>
          </a:p>
          <a:p>
            <a:pPr marL="285750" indent="-285750">
              <a:lnSpc>
                <a:spcPct val="200000"/>
              </a:lnSpc>
              <a:buFont typeface="Wingdings" panose="05000000000000000000" pitchFamily="2" charset="2"/>
              <a:buChar char="Ø"/>
            </a:pPr>
            <a:r>
              <a:rPr lang="fr-FR" sz="1800" b="1" dirty="0"/>
              <a:t>Collaborer </a:t>
            </a:r>
            <a:r>
              <a:rPr lang="fr-FR" sz="1800" dirty="0"/>
              <a:t>dans et hors la classe (Se transformer en journaliste)</a:t>
            </a:r>
          </a:p>
          <a:p>
            <a:pPr marL="285750" indent="-285750">
              <a:lnSpc>
                <a:spcPct val="200000"/>
              </a:lnSpc>
              <a:buFont typeface="Wingdings" panose="05000000000000000000" pitchFamily="2" charset="2"/>
              <a:buChar char="Ø"/>
            </a:pPr>
            <a:r>
              <a:rPr lang="fr-FR" sz="1800" b="1" dirty="0"/>
              <a:t>Discuter</a:t>
            </a:r>
            <a:r>
              <a:rPr lang="fr-FR" sz="1800" dirty="0"/>
              <a:t> pour déconstruire les idées reçues et surtout reconstruire (Evaluer)</a:t>
            </a:r>
          </a:p>
          <a:p>
            <a:pPr marL="285750" indent="-285750">
              <a:lnSpc>
                <a:spcPct val="200000"/>
              </a:lnSpc>
              <a:buFont typeface="Wingdings" panose="05000000000000000000" pitchFamily="2" charset="2"/>
              <a:buChar char="Ø"/>
            </a:pPr>
            <a:r>
              <a:rPr lang="fr-FR" sz="1800" b="1" dirty="0"/>
              <a:t>Donner</a:t>
            </a:r>
            <a:r>
              <a:rPr lang="fr-FR" sz="1800" dirty="0"/>
              <a:t> les cadres : vie privée, liberté d’expression….</a:t>
            </a:r>
          </a:p>
        </p:txBody>
      </p:sp>
    </p:spTree>
    <p:extLst>
      <p:ext uri="{BB962C8B-B14F-4D97-AF65-F5344CB8AC3E}">
        <p14:creationId xmlns:p14="http://schemas.microsoft.com/office/powerpoint/2010/main" val="2720687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4C043-4959-1675-0C9A-9D716515211C}"/>
              </a:ext>
            </a:extLst>
          </p:cNvPr>
          <p:cNvSpPr>
            <a:spLocks noGrp="1"/>
          </p:cNvSpPr>
          <p:nvPr>
            <p:ph type="title"/>
          </p:nvPr>
        </p:nvSpPr>
        <p:spPr>
          <a:xfrm>
            <a:off x="928294" y="589280"/>
            <a:ext cx="6412307" cy="664058"/>
          </a:xfrm>
        </p:spPr>
        <p:txBody>
          <a:bodyPr/>
          <a:lstStyle/>
          <a:p>
            <a:r>
              <a:rPr lang="fr-FR" sz="3600" dirty="0"/>
              <a:t>Ressources pédagogiques en ligne</a:t>
            </a:r>
          </a:p>
        </p:txBody>
      </p:sp>
      <p:pic>
        <p:nvPicPr>
          <p:cNvPr id="5" name="Image 4">
            <a:extLst>
              <a:ext uri="{FF2B5EF4-FFF2-40B4-BE49-F238E27FC236}">
                <a16:creationId xmlns:a16="http://schemas.microsoft.com/office/drawing/2014/main" id="{A40A161C-6DB4-6F9B-88F0-90E1AD2B4DC7}"/>
              </a:ext>
            </a:extLst>
          </p:cNvPr>
          <p:cNvPicPr>
            <a:picLocks noChangeAspect="1"/>
          </p:cNvPicPr>
          <p:nvPr/>
        </p:nvPicPr>
        <p:blipFill>
          <a:blip r:embed="rId3"/>
          <a:stretch>
            <a:fillRect/>
          </a:stretch>
        </p:blipFill>
        <p:spPr>
          <a:xfrm>
            <a:off x="6248400" y="1543011"/>
            <a:ext cx="3398894" cy="1183007"/>
          </a:xfrm>
          <a:prstGeom prst="rect">
            <a:avLst/>
          </a:prstGeom>
        </p:spPr>
      </p:pic>
      <p:pic>
        <p:nvPicPr>
          <p:cNvPr id="7" name="Image 6">
            <a:extLst>
              <a:ext uri="{FF2B5EF4-FFF2-40B4-BE49-F238E27FC236}">
                <a16:creationId xmlns:a16="http://schemas.microsoft.com/office/drawing/2014/main" id="{53B74291-3213-349B-8FCD-84D342C5582B}"/>
              </a:ext>
            </a:extLst>
          </p:cNvPr>
          <p:cNvPicPr>
            <a:picLocks noChangeAspect="1"/>
          </p:cNvPicPr>
          <p:nvPr/>
        </p:nvPicPr>
        <p:blipFill>
          <a:blip r:embed="rId4"/>
          <a:stretch>
            <a:fillRect/>
          </a:stretch>
        </p:blipFill>
        <p:spPr>
          <a:xfrm>
            <a:off x="2169461" y="1447800"/>
            <a:ext cx="1767993" cy="1127858"/>
          </a:xfrm>
          <a:prstGeom prst="rect">
            <a:avLst/>
          </a:prstGeom>
        </p:spPr>
      </p:pic>
      <p:pic>
        <p:nvPicPr>
          <p:cNvPr id="9" name="Image 8">
            <a:extLst>
              <a:ext uri="{FF2B5EF4-FFF2-40B4-BE49-F238E27FC236}">
                <a16:creationId xmlns:a16="http://schemas.microsoft.com/office/drawing/2014/main" id="{DD3BC08E-0FC4-539B-80CD-21E09961DAEB}"/>
              </a:ext>
            </a:extLst>
          </p:cNvPr>
          <p:cNvPicPr>
            <a:picLocks noChangeAspect="1"/>
          </p:cNvPicPr>
          <p:nvPr/>
        </p:nvPicPr>
        <p:blipFill>
          <a:blip r:embed="rId5"/>
          <a:stretch>
            <a:fillRect/>
          </a:stretch>
        </p:blipFill>
        <p:spPr>
          <a:xfrm>
            <a:off x="2154220" y="3009693"/>
            <a:ext cx="2994920" cy="1272650"/>
          </a:xfrm>
          <a:prstGeom prst="rect">
            <a:avLst/>
          </a:prstGeom>
        </p:spPr>
      </p:pic>
      <p:pic>
        <p:nvPicPr>
          <p:cNvPr id="11" name="Image 10">
            <a:extLst>
              <a:ext uri="{FF2B5EF4-FFF2-40B4-BE49-F238E27FC236}">
                <a16:creationId xmlns:a16="http://schemas.microsoft.com/office/drawing/2014/main" id="{04E501ED-2EBF-4CAF-F695-24248C0E0094}"/>
              </a:ext>
            </a:extLst>
          </p:cNvPr>
          <p:cNvPicPr>
            <a:picLocks noChangeAspect="1"/>
          </p:cNvPicPr>
          <p:nvPr/>
        </p:nvPicPr>
        <p:blipFill>
          <a:blip r:embed="rId6"/>
          <a:stretch>
            <a:fillRect/>
          </a:stretch>
        </p:blipFill>
        <p:spPr>
          <a:xfrm>
            <a:off x="6248400" y="3284123"/>
            <a:ext cx="2590800" cy="1036320"/>
          </a:xfrm>
          <a:prstGeom prst="rect">
            <a:avLst/>
          </a:prstGeom>
        </p:spPr>
      </p:pic>
      <p:pic>
        <p:nvPicPr>
          <p:cNvPr id="13" name="Image 12">
            <a:extLst>
              <a:ext uri="{FF2B5EF4-FFF2-40B4-BE49-F238E27FC236}">
                <a16:creationId xmlns:a16="http://schemas.microsoft.com/office/drawing/2014/main" id="{82ED7A2D-6055-77A2-1DC9-10858808B9C0}"/>
              </a:ext>
            </a:extLst>
          </p:cNvPr>
          <p:cNvPicPr>
            <a:picLocks noChangeAspect="1"/>
          </p:cNvPicPr>
          <p:nvPr/>
        </p:nvPicPr>
        <p:blipFill>
          <a:blip r:embed="rId7"/>
          <a:stretch>
            <a:fillRect/>
          </a:stretch>
        </p:blipFill>
        <p:spPr>
          <a:xfrm>
            <a:off x="4800601" y="4802349"/>
            <a:ext cx="1609859" cy="762000"/>
          </a:xfrm>
          <a:prstGeom prst="rect">
            <a:avLst/>
          </a:prstGeom>
        </p:spPr>
      </p:pic>
    </p:spTree>
    <p:extLst>
      <p:ext uri="{BB962C8B-B14F-4D97-AF65-F5344CB8AC3E}">
        <p14:creationId xmlns:p14="http://schemas.microsoft.com/office/powerpoint/2010/main" val="1958152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232"/>
        <p:cNvGrpSpPr/>
        <p:nvPr/>
      </p:nvGrpSpPr>
      <p:grpSpPr>
        <a:xfrm>
          <a:off x="0" y="0"/>
          <a:ext cx="0" cy="0"/>
          <a:chOff x="0" y="0"/>
          <a:chExt cx="0" cy="0"/>
        </a:xfrm>
      </p:grpSpPr>
      <p:sp>
        <p:nvSpPr>
          <p:cNvPr id="233" name="Google Shape;233;p39"/>
          <p:cNvSpPr txBox="1">
            <a:spLocks noGrp="1"/>
          </p:cNvSpPr>
          <p:nvPr>
            <p:ph type="title"/>
          </p:nvPr>
        </p:nvSpPr>
        <p:spPr>
          <a:xfrm>
            <a:off x="537882" y="948050"/>
            <a:ext cx="10800678" cy="1125050"/>
          </a:xfrm>
          <a:prstGeom prst="rect">
            <a:avLst/>
          </a:prstGeom>
          <a:solidFill>
            <a:schemeClr val="bg1"/>
          </a:solidFill>
        </p:spPr>
        <p:txBody>
          <a:bodyPr spcFirstLastPara="1" vert="horz" wrap="square" lIns="91425" tIns="91425" rIns="91425" bIns="91425" rtlCol="0" anchor="b" anchorCtr="0">
            <a:noAutofit/>
          </a:bodyPr>
          <a:lstStyle/>
          <a:p>
            <a:r>
              <a:rPr lang="fr-FR" sz="4000" dirty="0">
                <a:solidFill>
                  <a:srgbClr val="E45164"/>
                </a:solidFill>
                <a:latin typeface="Calibri"/>
                <a:cs typeface="Calibri"/>
              </a:rPr>
              <a:t>Faire attention à ne pas tomber</a:t>
            </a:r>
            <a:br>
              <a:rPr lang="fr-FR" sz="4000" dirty="0">
                <a:solidFill>
                  <a:srgbClr val="E45164"/>
                </a:solidFill>
                <a:latin typeface="Calibri"/>
                <a:cs typeface="Calibri"/>
              </a:rPr>
            </a:br>
            <a:r>
              <a:rPr lang="fr-FR" sz="4000" dirty="0">
                <a:solidFill>
                  <a:srgbClr val="E45164"/>
                </a:solidFill>
                <a:latin typeface="Calibri"/>
                <a:cs typeface="Calibri"/>
              </a:rPr>
              <a:t>dans une </a:t>
            </a:r>
            <a:r>
              <a:rPr lang="fr-FR" sz="4000" b="1" dirty="0">
                <a:solidFill>
                  <a:srgbClr val="E45164"/>
                </a:solidFill>
                <a:latin typeface="Calibri"/>
                <a:cs typeface="Calibri"/>
              </a:rPr>
              <a:t>éducation aux risques </a:t>
            </a:r>
            <a:r>
              <a:rPr lang="fr-FR" sz="4000" dirty="0">
                <a:solidFill>
                  <a:srgbClr val="E45164"/>
                </a:solidFill>
                <a:latin typeface="Calibri"/>
                <a:cs typeface="Calibri"/>
              </a:rPr>
              <a:t>(Capelle, 2018)</a:t>
            </a:r>
          </a:p>
        </p:txBody>
      </p:sp>
      <p:sp>
        <p:nvSpPr>
          <p:cNvPr id="234" name="Google Shape;234;p39"/>
          <p:cNvSpPr txBox="1">
            <a:spLocks noGrp="1"/>
          </p:cNvSpPr>
          <p:nvPr>
            <p:ph type="body" idx="1"/>
          </p:nvPr>
        </p:nvSpPr>
        <p:spPr>
          <a:xfrm>
            <a:off x="570155" y="2073100"/>
            <a:ext cx="10413403" cy="3649968"/>
          </a:xfrm>
          <a:prstGeom prst="rect">
            <a:avLst/>
          </a:prstGeom>
        </p:spPr>
        <p:txBody>
          <a:bodyPr spcFirstLastPara="1" vert="horz" wrap="square" lIns="91425" tIns="91425" rIns="91425" bIns="91425" rtlCol="0" anchor="t" anchorCtr="0">
            <a:noAutofit/>
          </a:bodyPr>
          <a:lstStyle/>
          <a:p>
            <a:pPr marL="457200" indent="-342900">
              <a:lnSpc>
                <a:spcPct val="150000"/>
              </a:lnSpc>
              <a:spcAft>
                <a:spcPts val="1200"/>
              </a:spcAft>
              <a:buClr>
                <a:srgbClr val="000000"/>
              </a:buClr>
              <a:buFont typeface="Arial"/>
              <a:buChar char="➢"/>
            </a:pPr>
            <a:r>
              <a:rPr lang="fr" sz="2400" dirty="0">
                <a:solidFill>
                  <a:srgbClr val="000000"/>
                </a:solidFill>
                <a:latin typeface="Arial"/>
                <a:ea typeface="Arial"/>
                <a:cs typeface="Arial"/>
                <a:sym typeface="Arial"/>
              </a:rPr>
              <a:t>Discours alarmistes : usages prescrits, admis, interdits ou obligatoires</a:t>
            </a:r>
            <a:endParaRPr sz="2400" dirty="0">
              <a:solidFill>
                <a:srgbClr val="000000"/>
              </a:solidFill>
              <a:latin typeface="Arial"/>
              <a:ea typeface="Arial"/>
              <a:cs typeface="Arial"/>
              <a:sym typeface="Arial"/>
            </a:endParaRPr>
          </a:p>
          <a:p>
            <a:pPr marL="457200" indent="-342900">
              <a:lnSpc>
                <a:spcPct val="150000"/>
              </a:lnSpc>
              <a:spcAft>
                <a:spcPts val="1200"/>
              </a:spcAft>
              <a:buClr>
                <a:srgbClr val="000000"/>
              </a:buClr>
              <a:buFont typeface="Arial"/>
              <a:buChar char="➢"/>
            </a:pPr>
            <a:r>
              <a:rPr lang="fr" sz="2400" dirty="0">
                <a:solidFill>
                  <a:srgbClr val="000000"/>
                </a:solidFill>
                <a:latin typeface="Arial"/>
                <a:ea typeface="Arial"/>
                <a:cs typeface="Arial"/>
                <a:sym typeface="Arial"/>
              </a:rPr>
              <a:t>Deux types de discours non efficace : prescrit, coercitif</a:t>
            </a:r>
            <a:endParaRPr sz="2400" dirty="0">
              <a:solidFill>
                <a:srgbClr val="000000"/>
              </a:solidFill>
              <a:latin typeface="Arial"/>
              <a:ea typeface="Arial"/>
              <a:cs typeface="Arial"/>
              <a:sym typeface="Arial"/>
            </a:endParaRPr>
          </a:p>
          <a:p>
            <a:pPr marL="457200" indent="-342900">
              <a:lnSpc>
                <a:spcPct val="100000"/>
              </a:lnSpc>
              <a:spcAft>
                <a:spcPts val="1200"/>
              </a:spcAft>
              <a:buClr>
                <a:srgbClr val="000000"/>
              </a:buClr>
              <a:buFont typeface="Arial"/>
              <a:buChar char="➢"/>
            </a:pPr>
            <a:r>
              <a:rPr lang="fr" sz="2400" dirty="0">
                <a:solidFill>
                  <a:srgbClr val="000000"/>
                </a:solidFill>
                <a:latin typeface="Arial"/>
                <a:ea typeface="Arial"/>
                <a:cs typeface="Arial"/>
                <a:sym typeface="Arial"/>
              </a:rPr>
              <a:t>Production de ressources éducatives autour de l’éducation au numérique utilisées sans recul critique</a:t>
            </a:r>
            <a:endParaRPr sz="2400" dirty="0">
              <a:solidFill>
                <a:srgbClr val="000000"/>
              </a:solidFill>
              <a:latin typeface="Arial"/>
              <a:ea typeface="Arial"/>
              <a:cs typeface="Arial"/>
              <a:sym typeface="Arial"/>
            </a:endParaRPr>
          </a:p>
          <a:p>
            <a:pPr marL="457200" indent="-342900">
              <a:lnSpc>
                <a:spcPct val="100000"/>
              </a:lnSpc>
              <a:spcAft>
                <a:spcPts val="1200"/>
              </a:spcAft>
              <a:buClr>
                <a:srgbClr val="000000"/>
              </a:buClr>
              <a:buFont typeface="Arial"/>
              <a:buChar char="➢"/>
            </a:pPr>
            <a:r>
              <a:rPr lang="fr" sz="2400" dirty="0">
                <a:solidFill>
                  <a:srgbClr val="000000"/>
                </a:solidFill>
                <a:latin typeface="Arial"/>
                <a:ea typeface="Arial"/>
                <a:cs typeface="Arial"/>
                <a:sym typeface="Arial"/>
              </a:rPr>
              <a:t>Pour une durabilité des usages numériques pédagogiques et appropriation des conduites sociales en dehors de l’école : passer par un discours </a:t>
            </a:r>
            <a:r>
              <a:rPr lang="fr" sz="2400" b="1" dirty="0">
                <a:solidFill>
                  <a:srgbClr val="000000"/>
                </a:solidFill>
                <a:latin typeface="Arial"/>
                <a:ea typeface="Arial"/>
                <a:cs typeface="Arial"/>
                <a:sym typeface="Arial"/>
              </a:rPr>
              <a:t>intégratif</a:t>
            </a:r>
            <a:endParaRPr sz="24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9172E-B5BF-61DB-0FC5-8E59DC004D7C}"/>
              </a:ext>
            </a:extLst>
          </p:cNvPr>
          <p:cNvSpPr>
            <a:spLocks noGrp="1"/>
          </p:cNvSpPr>
          <p:nvPr>
            <p:ph type="title"/>
          </p:nvPr>
        </p:nvSpPr>
        <p:spPr/>
        <p:txBody>
          <a:bodyPr>
            <a:normAutofit/>
          </a:bodyPr>
          <a:lstStyle/>
          <a:p>
            <a:r>
              <a:rPr lang="fr-FR" dirty="0">
                <a:solidFill>
                  <a:srgbClr val="E45164"/>
                </a:solidFill>
                <a:latin typeface="Calibri"/>
                <a:cs typeface="Calibri"/>
              </a:rPr>
              <a:t>Les adolescents au cœur des stratégies des industries numériques</a:t>
            </a:r>
            <a:endParaRPr lang="fr-FR" dirty="0"/>
          </a:p>
        </p:txBody>
      </p:sp>
      <p:sp>
        <p:nvSpPr>
          <p:cNvPr id="3" name="Espace réservé du contenu 2">
            <a:extLst>
              <a:ext uri="{FF2B5EF4-FFF2-40B4-BE49-F238E27FC236}">
                <a16:creationId xmlns:a16="http://schemas.microsoft.com/office/drawing/2014/main" id="{CA05301D-1B0C-7BB9-1370-7883098EEAB5}"/>
              </a:ext>
            </a:extLst>
          </p:cNvPr>
          <p:cNvSpPr>
            <a:spLocks noGrp="1"/>
          </p:cNvSpPr>
          <p:nvPr>
            <p:ph idx="1"/>
          </p:nvPr>
        </p:nvSpPr>
        <p:spPr/>
        <p:txBody>
          <a:bodyPr>
            <a:normAutofit fontScale="92500" lnSpcReduction="20000"/>
          </a:bodyPr>
          <a:lstStyle/>
          <a:p>
            <a:r>
              <a:rPr lang="fr-FR" b="1" dirty="0"/>
              <a:t>Pour les ados</a:t>
            </a:r>
            <a:r>
              <a:rPr lang="fr-FR" dirty="0"/>
              <a:t> : Mobilité et disponibilité ; curiosité et désir d’autonomisation vis à vis des adultes</a:t>
            </a:r>
          </a:p>
          <a:p>
            <a:r>
              <a:rPr lang="fr-FR" b="1" dirty="0"/>
              <a:t>Pour l’entreprise</a:t>
            </a:r>
            <a:r>
              <a:rPr lang="fr-FR" dirty="0"/>
              <a:t> : fidélisation ; effet d’entrainement sur les générations plus âgées ; effet persuasif sur utilisation et achat de ces produits sur les parents.</a:t>
            </a:r>
          </a:p>
          <a:p>
            <a:r>
              <a:rPr lang="fr-FR" b="1" dirty="0"/>
              <a:t>3 principes du fonctionnement des plateformes : </a:t>
            </a:r>
            <a:endParaRPr lang="fr-FR" dirty="0"/>
          </a:p>
          <a:p>
            <a:pPr lvl="1"/>
            <a:r>
              <a:rPr lang="fr-FR" dirty="0"/>
              <a:t>injonction permanente à la publication (dévoilement de soi) pour favorisation de l’interaction</a:t>
            </a:r>
          </a:p>
          <a:p>
            <a:pPr lvl="1"/>
            <a:r>
              <a:rPr lang="fr-FR" dirty="0"/>
              <a:t>web affectif : calcul des émotions (politiques émotionnelles)</a:t>
            </a:r>
          </a:p>
          <a:p>
            <a:pPr lvl="1"/>
            <a:r>
              <a:rPr lang="fr-FR" dirty="0"/>
              <a:t>surveillance panoptique par récupération des données et métadonnées </a:t>
            </a:r>
          </a:p>
          <a:p>
            <a:pPr marL="0" indent="0">
              <a:buNone/>
            </a:pPr>
            <a:r>
              <a:rPr lang="fr-FR" dirty="0"/>
              <a:t>Mais ces plateformes offrent des espaces (publics et privés) pour s’exprimer, communiquer, échanger… ce que ne permettaient pas les autres médias.</a:t>
            </a:r>
          </a:p>
          <a:p>
            <a:endParaRPr lang="fr-FR" dirty="0"/>
          </a:p>
        </p:txBody>
      </p:sp>
    </p:spTree>
    <p:extLst>
      <p:ext uri="{BB962C8B-B14F-4D97-AF65-F5344CB8AC3E}">
        <p14:creationId xmlns:p14="http://schemas.microsoft.com/office/powerpoint/2010/main" val="35112177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C059CC-94D5-4F83-C5C7-EEA430AEC98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0484089-2B74-3A75-EC2E-5711AB2AF86F}"/>
              </a:ext>
            </a:extLst>
          </p:cNvPr>
          <p:cNvPicPr>
            <a:picLocks noChangeAspect="1"/>
          </p:cNvPicPr>
          <p:nvPr/>
        </p:nvPicPr>
        <p:blipFill>
          <a:blip r:embed="rId2"/>
          <a:stretch>
            <a:fillRect/>
          </a:stretch>
        </p:blipFill>
        <p:spPr>
          <a:xfrm>
            <a:off x="0" y="0"/>
            <a:ext cx="12192000" cy="6857999"/>
          </a:xfrm>
          <a:prstGeom prst="rect">
            <a:avLst/>
          </a:prstGeom>
        </p:spPr>
      </p:pic>
      <p:sp>
        <p:nvSpPr>
          <p:cNvPr id="2" name="Titre 1">
            <a:extLst>
              <a:ext uri="{FF2B5EF4-FFF2-40B4-BE49-F238E27FC236}">
                <a16:creationId xmlns:a16="http://schemas.microsoft.com/office/drawing/2014/main" id="{4F3E4848-9F31-3473-65B0-399B17EF7E57}"/>
              </a:ext>
            </a:extLst>
          </p:cNvPr>
          <p:cNvSpPr>
            <a:spLocks noGrp="1"/>
          </p:cNvSpPr>
          <p:nvPr>
            <p:ph type="title"/>
          </p:nvPr>
        </p:nvSpPr>
        <p:spPr>
          <a:xfrm>
            <a:off x="2373072" y="3441470"/>
            <a:ext cx="8110744" cy="1649041"/>
          </a:xfrm>
        </p:spPr>
        <p:txBody>
          <a:bodyPr/>
          <a:lstStyle/>
          <a:p>
            <a:pPr>
              <a:lnSpc>
                <a:spcPct val="115000"/>
              </a:lnSpc>
              <a:spcAft>
                <a:spcPts val="800"/>
              </a:spcAft>
              <a:buSzPts val="1000"/>
              <a:tabLst>
                <a:tab pos="457200" algn="l"/>
              </a:tabLst>
            </a:pPr>
            <a:r>
              <a:rPr lang="fr-FR" sz="4800" b="1" kern="100" dirty="0">
                <a:latin typeface="+mj-lt"/>
                <a:ea typeface="Aptos" panose="020B0004020202020204" pitchFamily="34" charset="0"/>
                <a:cs typeface="Times New Roman" panose="02020603050405020304" pitchFamily="18" charset="0"/>
              </a:rPr>
              <a:t>Partir des pratiques des élèves</a:t>
            </a:r>
            <a:endParaRPr lang="fr-FR" sz="4800" kern="100" dirty="0">
              <a:latin typeface="+mj-lt"/>
              <a:ea typeface="Aptos" panose="020B0004020202020204" pitchFamily="34" charset="0"/>
              <a:cs typeface="Times New Roman" panose="02020603050405020304" pitchFamily="18" charset="0"/>
            </a:endParaRPr>
          </a:p>
        </p:txBody>
      </p:sp>
      <p:pic>
        <p:nvPicPr>
          <p:cNvPr id="4" name="Image 3" descr="Une image contenant texte, capture d’écran, Police, ligne&#10;&#10;Le contenu généré par l’IA peut être incorrect.">
            <a:extLst>
              <a:ext uri="{FF2B5EF4-FFF2-40B4-BE49-F238E27FC236}">
                <a16:creationId xmlns:a16="http://schemas.microsoft.com/office/drawing/2014/main" id="{FDC1C3B7-06EF-5C16-D35C-8A87BE0EAD63}"/>
              </a:ext>
            </a:extLst>
          </p:cNvPr>
          <p:cNvPicPr>
            <a:picLocks noChangeAspect="1"/>
          </p:cNvPicPr>
          <p:nvPr/>
        </p:nvPicPr>
        <p:blipFill>
          <a:blip r:embed="rId3"/>
          <a:stretch>
            <a:fillRect/>
          </a:stretch>
        </p:blipFill>
        <p:spPr>
          <a:xfrm>
            <a:off x="507282" y="440048"/>
            <a:ext cx="10561575" cy="2626713"/>
          </a:xfrm>
          <a:prstGeom prst="rect">
            <a:avLst/>
          </a:prstGeom>
        </p:spPr>
      </p:pic>
    </p:spTree>
    <p:extLst>
      <p:ext uri="{BB962C8B-B14F-4D97-AF65-F5344CB8AC3E}">
        <p14:creationId xmlns:p14="http://schemas.microsoft.com/office/powerpoint/2010/main" val="3826500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2"/>
        <p:cNvGrpSpPr/>
        <p:nvPr/>
      </p:nvGrpSpPr>
      <p:grpSpPr>
        <a:xfrm>
          <a:off x="0" y="0"/>
          <a:ext cx="0" cy="0"/>
          <a:chOff x="0" y="0"/>
          <a:chExt cx="0" cy="0"/>
        </a:xfrm>
      </p:grpSpPr>
      <p:sp>
        <p:nvSpPr>
          <p:cNvPr id="113" name="Google Shape;113;p18"/>
          <p:cNvSpPr txBox="1"/>
          <p:nvPr/>
        </p:nvSpPr>
        <p:spPr>
          <a:xfrm>
            <a:off x="648393" y="190080"/>
            <a:ext cx="10475014" cy="1313280"/>
          </a:xfrm>
          <a:prstGeom prst="rect">
            <a:avLst/>
          </a:prstGeom>
          <a:noFill/>
          <a:ln w="9525" cap="flat" cmpd="sng">
            <a:solidFill>
              <a:schemeClr val="bg1"/>
            </a:solidFill>
            <a:prstDash val="solid"/>
            <a:round/>
            <a:headEnd type="none" w="sm" len="sm"/>
            <a:tailEnd type="none" w="sm" len="sm"/>
          </a:ln>
        </p:spPr>
        <p:txBody>
          <a:bodyPr spcFirstLastPara="1" wrap="square" lIns="90000" tIns="46800" rIns="90000" bIns="46800" anchor="ctr" anchorCtr="0">
            <a:noAutofit/>
          </a:bodyPr>
          <a:lstStyle/>
          <a:p>
            <a:pPr algn="ctr">
              <a:buSzPts val="4000"/>
            </a:pPr>
            <a:r>
              <a:rPr lang="fr-FR" sz="4800" b="1" kern="100" dirty="0">
                <a:solidFill>
                  <a:srgbClr val="E45164"/>
                </a:solidFill>
                <a:latin typeface="+mj-lt"/>
                <a:ea typeface="+mj-ea"/>
                <a:cs typeface="Times New Roman" panose="02020603050405020304" pitchFamily="18" charset="0"/>
              </a:rPr>
              <a:t>Principes généraux du droit d’auteur</a:t>
            </a:r>
            <a:endParaRPr sz="4800" b="1" kern="100" dirty="0">
              <a:solidFill>
                <a:srgbClr val="E45164"/>
              </a:solidFill>
              <a:latin typeface="+mj-lt"/>
              <a:ea typeface="+mj-ea"/>
              <a:cs typeface="Times New Roman" panose="02020603050405020304" pitchFamily="18" charset="0"/>
            </a:endParaRPr>
          </a:p>
        </p:txBody>
      </p:sp>
      <p:sp>
        <p:nvSpPr>
          <p:cNvPr id="114" name="Google Shape;114;p18"/>
          <p:cNvSpPr txBox="1"/>
          <p:nvPr/>
        </p:nvSpPr>
        <p:spPr>
          <a:xfrm>
            <a:off x="581891" y="1743200"/>
            <a:ext cx="10623665" cy="4575352"/>
          </a:xfrm>
          <a:prstGeom prst="rect">
            <a:avLst/>
          </a:prstGeom>
          <a:noFill/>
          <a:ln w="9525" cap="flat" cmpd="sng">
            <a:solidFill>
              <a:schemeClr val="bg1"/>
            </a:solidFill>
            <a:prstDash val="solid"/>
            <a:round/>
            <a:headEnd type="none" w="sm" len="sm"/>
            <a:tailEnd type="none" w="sm" len="sm"/>
          </a:ln>
        </p:spPr>
        <p:txBody>
          <a:bodyPr spcFirstLastPara="1" wrap="square" lIns="90000" tIns="46800" rIns="90000" bIns="46800" anchor="t" anchorCtr="0">
            <a:noAutofit/>
          </a:bodyPr>
          <a:lstStyle/>
          <a:p>
            <a:pPr marL="341271" indent="-341271">
              <a:buSzPts val="2600"/>
            </a:pPr>
            <a:r>
              <a:rPr lang="fr-FR" sz="2600" dirty="0">
                <a:solidFill>
                  <a:srgbClr val="FFFFFF"/>
                </a:solidFill>
              </a:rPr>
              <a:t> </a:t>
            </a:r>
            <a:r>
              <a:rPr lang="fr-FR" sz="2600" i="1" dirty="0">
                <a:solidFill>
                  <a:srgbClr val="FFFFFF"/>
                </a:solidFill>
              </a:rPr>
              <a:t>«</a:t>
            </a:r>
            <a:r>
              <a:rPr lang="fr-FR" sz="2600" i="1" dirty="0"/>
              <a:t> ”C'est un droit qui s'applique à toutes les œuvres de l'esprit quel que soit le genre, la forme d'expression, le mérite ou la destination ».</a:t>
            </a:r>
            <a:endParaRPr sz="3200" dirty="0"/>
          </a:p>
          <a:p>
            <a:pPr marL="341271" indent="-341271">
              <a:buSzPts val="2600"/>
            </a:pPr>
            <a:br>
              <a:rPr lang="fr-FR" sz="2600" i="1" dirty="0"/>
            </a:br>
            <a:r>
              <a:rPr lang="fr-FR" sz="2600" i="1" dirty="0"/>
              <a:t>« L'auteur d'une œuvre de l'esprit jouit sur cette œuvre, du seul fait de sa création, d'un droit de propriété incorporelle exclusif et opposable à tous. Ce droit comporte des attributs d'ordre intellectuel et </a:t>
            </a:r>
            <a:r>
              <a:rPr lang="fr-FR" sz="2600" b="1" i="1" dirty="0"/>
              <a:t>moral</a:t>
            </a:r>
            <a:r>
              <a:rPr lang="fr-FR" sz="2600" i="1" dirty="0"/>
              <a:t> ainsi que des attributs d'ordre </a:t>
            </a:r>
            <a:r>
              <a:rPr lang="fr-FR" sz="2600" b="1" i="1" dirty="0"/>
              <a:t>patrimonial</a:t>
            </a:r>
            <a:r>
              <a:rPr lang="fr-FR" sz="2600" i="1" dirty="0"/>
              <a:t>. »</a:t>
            </a:r>
          </a:p>
          <a:p>
            <a:pPr marL="341271" indent="-341271">
              <a:buSzPts val="2600"/>
            </a:pPr>
            <a:endParaRPr lang="fr-FR" sz="2600" i="1" dirty="0"/>
          </a:p>
          <a:p>
            <a:pPr marL="341271" indent="-341271">
              <a:buSzPts val="2600"/>
            </a:pPr>
            <a:r>
              <a:rPr lang="fr-FR" sz="2600" i="1" dirty="0"/>
              <a:t>Création </a:t>
            </a:r>
            <a:r>
              <a:rPr lang="fr-FR" sz="2600" i="1" dirty="0">
                <a:solidFill>
                  <a:srgbClr val="FF0000"/>
                </a:solidFill>
              </a:rPr>
              <a:t>originale</a:t>
            </a:r>
            <a:r>
              <a:rPr lang="fr-FR" sz="2600" i="1" dirty="0"/>
              <a:t> et </a:t>
            </a:r>
            <a:r>
              <a:rPr lang="fr-FR" sz="2600" i="1" dirty="0">
                <a:solidFill>
                  <a:srgbClr val="FF0000"/>
                </a:solidFill>
              </a:rPr>
              <a:t>tangible</a:t>
            </a:r>
            <a:endParaRPr sz="3200" dirty="0">
              <a:solidFill>
                <a:srgbClr val="FF0000"/>
              </a:solidFill>
            </a:endParaRPr>
          </a:p>
          <a:p>
            <a:pPr marL="341271" indent="-341271">
              <a:buSzPts val="3200"/>
            </a:pPr>
            <a:r>
              <a:rPr lang="fr-FR" sz="3200" dirty="0"/>
              <a:t> </a:t>
            </a:r>
            <a:endParaRPr sz="3200" dirty="0"/>
          </a:p>
          <a:p>
            <a:pPr marL="341271" indent="-341271">
              <a:buSzPts val="3200"/>
            </a:pPr>
            <a:r>
              <a:rPr lang="fr-FR" sz="3200" dirty="0"/>
              <a:t> </a:t>
            </a:r>
            <a:endParaRPr sz="3200" dirty="0"/>
          </a:p>
        </p:txBody>
      </p:sp>
    </p:spTree>
    <p:extLst>
      <p:ext uri="{BB962C8B-B14F-4D97-AF65-F5344CB8AC3E}">
        <p14:creationId xmlns:p14="http://schemas.microsoft.com/office/powerpoint/2010/main" val="2239594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68A44-7F29-999D-05FD-41F834C4DFC5}"/>
              </a:ext>
            </a:extLst>
          </p:cNvPr>
          <p:cNvSpPr>
            <a:spLocks noGrp="1"/>
          </p:cNvSpPr>
          <p:nvPr>
            <p:ph type="title"/>
          </p:nvPr>
        </p:nvSpPr>
        <p:spPr>
          <a:xfrm>
            <a:off x="2503094" y="402743"/>
            <a:ext cx="7174307" cy="984885"/>
          </a:xfrm>
        </p:spPr>
        <p:txBody>
          <a:bodyPr/>
          <a:lstStyle/>
          <a:p>
            <a:r>
              <a:rPr lang="fr-FR" sz="3200" dirty="0"/>
              <a:t>Accompagner la complexité des pratiques informationnelles des jeunes</a:t>
            </a:r>
          </a:p>
        </p:txBody>
      </p:sp>
      <p:pic>
        <p:nvPicPr>
          <p:cNvPr id="4" name="Image 3">
            <a:extLst>
              <a:ext uri="{FF2B5EF4-FFF2-40B4-BE49-F238E27FC236}">
                <a16:creationId xmlns:a16="http://schemas.microsoft.com/office/drawing/2014/main" id="{40F1C60D-6505-A137-A3F0-99D647E1820D}"/>
              </a:ext>
            </a:extLst>
          </p:cNvPr>
          <p:cNvPicPr>
            <a:picLocks noChangeAspect="1"/>
          </p:cNvPicPr>
          <p:nvPr/>
        </p:nvPicPr>
        <p:blipFill>
          <a:blip r:embed="rId3"/>
          <a:stretch>
            <a:fillRect/>
          </a:stretch>
        </p:blipFill>
        <p:spPr>
          <a:xfrm>
            <a:off x="2849599" y="1542887"/>
            <a:ext cx="6492803" cy="3772227"/>
          </a:xfrm>
          <a:prstGeom prst="rect">
            <a:avLst/>
          </a:prstGeom>
        </p:spPr>
      </p:pic>
    </p:spTree>
    <p:extLst>
      <p:ext uri="{BB962C8B-B14F-4D97-AF65-F5344CB8AC3E}">
        <p14:creationId xmlns:p14="http://schemas.microsoft.com/office/powerpoint/2010/main" val="19429448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capture d’écran, Police&#10;&#10;Le contenu généré par l’IA peut être incorrect.">
            <a:extLst>
              <a:ext uri="{FF2B5EF4-FFF2-40B4-BE49-F238E27FC236}">
                <a16:creationId xmlns:a16="http://schemas.microsoft.com/office/drawing/2014/main" id="{B2D387EC-151D-6DB5-50FE-F3A12A98C031}"/>
              </a:ext>
            </a:extLst>
          </p:cNvPr>
          <p:cNvPicPr>
            <a:picLocks noChangeAspect="1"/>
          </p:cNvPicPr>
          <p:nvPr/>
        </p:nvPicPr>
        <p:blipFill>
          <a:blip r:embed="rId2"/>
          <a:stretch>
            <a:fillRect/>
          </a:stretch>
        </p:blipFill>
        <p:spPr>
          <a:xfrm>
            <a:off x="640080" y="576361"/>
            <a:ext cx="10993119" cy="5747774"/>
          </a:xfrm>
          <a:prstGeom prst="rect">
            <a:avLst/>
          </a:prstGeom>
        </p:spPr>
      </p:pic>
    </p:spTree>
    <p:extLst>
      <p:ext uri="{BB962C8B-B14F-4D97-AF65-F5344CB8AC3E}">
        <p14:creationId xmlns:p14="http://schemas.microsoft.com/office/powerpoint/2010/main" val="14324838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capture d’écran, Police&#10;&#10;Le contenu généré par l’IA peut être incorrect.">
            <a:extLst>
              <a:ext uri="{FF2B5EF4-FFF2-40B4-BE49-F238E27FC236}">
                <a16:creationId xmlns:a16="http://schemas.microsoft.com/office/drawing/2014/main" id="{9DC34BB8-4F26-0054-43EE-6811147AC267}"/>
              </a:ext>
            </a:extLst>
          </p:cNvPr>
          <p:cNvPicPr>
            <a:picLocks noChangeAspect="1"/>
          </p:cNvPicPr>
          <p:nvPr/>
        </p:nvPicPr>
        <p:blipFill>
          <a:blip r:embed="rId2"/>
          <a:stretch>
            <a:fillRect/>
          </a:stretch>
        </p:blipFill>
        <p:spPr>
          <a:xfrm>
            <a:off x="375920" y="459737"/>
            <a:ext cx="10342880" cy="5368934"/>
          </a:xfrm>
          <a:prstGeom prst="rect">
            <a:avLst/>
          </a:prstGeom>
        </p:spPr>
      </p:pic>
    </p:spTree>
    <p:extLst>
      <p:ext uri="{BB962C8B-B14F-4D97-AF65-F5344CB8AC3E}">
        <p14:creationId xmlns:p14="http://schemas.microsoft.com/office/powerpoint/2010/main" val="2425207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capture d’écran, Police&#10;&#10;Le contenu généré par l’IA peut être incorrect.">
            <a:extLst>
              <a:ext uri="{FF2B5EF4-FFF2-40B4-BE49-F238E27FC236}">
                <a16:creationId xmlns:a16="http://schemas.microsoft.com/office/drawing/2014/main" id="{511FC552-4EC3-6E1C-B80A-79C5D0AEDF36}"/>
              </a:ext>
            </a:extLst>
          </p:cNvPr>
          <p:cNvPicPr>
            <a:picLocks noChangeAspect="1"/>
          </p:cNvPicPr>
          <p:nvPr/>
        </p:nvPicPr>
        <p:blipFill>
          <a:blip r:embed="rId2"/>
          <a:stretch>
            <a:fillRect/>
          </a:stretch>
        </p:blipFill>
        <p:spPr>
          <a:xfrm>
            <a:off x="538480" y="338793"/>
            <a:ext cx="10393680" cy="5779309"/>
          </a:xfrm>
          <a:prstGeom prst="rect">
            <a:avLst/>
          </a:prstGeom>
        </p:spPr>
      </p:pic>
    </p:spTree>
    <p:extLst>
      <p:ext uri="{BB962C8B-B14F-4D97-AF65-F5344CB8AC3E}">
        <p14:creationId xmlns:p14="http://schemas.microsoft.com/office/powerpoint/2010/main" val="2013513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capture d’écran, Police&#10;&#10;Le contenu généré par l’IA peut être incorrect.">
            <a:extLst>
              <a:ext uri="{FF2B5EF4-FFF2-40B4-BE49-F238E27FC236}">
                <a16:creationId xmlns:a16="http://schemas.microsoft.com/office/drawing/2014/main" id="{63B969FA-DB96-C393-F531-66C4CD2B91EC}"/>
              </a:ext>
            </a:extLst>
          </p:cNvPr>
          <p:cNvPicPr>
            <a:picLocks noChangeAspect="1"/>
          </p:cNvPicPr>
          <p:nvPr/>
        </p:nvPicPr>
        <p:blipFill>
          <a:blip r:embed="rId2"/>
          <a:stretch>
            <a:fillRect/>
          </a:stretch>
        </p:blipFill>
        <p:spPr>
          <a:xfrm>
            <a:off x="568960" y="488430"/>
            <a:ext cx="10902718" cy="5800610"/>
          </a:xfrm>
          <a:prstGeom prst="rect">
            <a:avLst/>
          </a:prstGeom>
        </p:spPr>
      </p:pic>
    </p:spTree>
    <p:extLst>
      <p:ext uri="{BB962C8B-B14F-4D97-AF65-F5344CB8AC3E}">
        <p14:creationId xmlns:p14="http://schemas.microsoft.com/office/powerpoint/2010/main" val="3107867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D635C75-C54F-D66C-7C2B-971DE92DF18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Sources</a:t>
            </a:r>
            <a:br>
              <a:rPr lang="en-US" sz="2800" b="1" kern="1200" dirty="0">
                <a:solidFill>
                  <a:srgbClr val="FFFFFF"/>
                </a:solidFill>
                <a:latin typeface="+mj-lt"/>
                <a:ea typeface="+mj-ea"/>
                <a:cs typeface="+mj-cs"/>
              </a:rPr>
            </a:br>
            <a:r>
              <a:rPr lang="en-US" sz="2800" b="1" kern="1200" dirty="0" err="1">
                <a:solidFill>
                  <a:srgbClr val="FFFFFF"/>
                </a:solidFill>
                <a:latin typeface="+mj-lt"/>
                <a:ea typeface="+mj-ea"/>
                <a:cs typeface="+mj-cs"/>
              </a:rPr>
              <a:t>d’informations</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des</a:t>
            </a:r>
            <a:br>
              <a:rPr lang="en-US" sz="2800" b="1" kern="1200" dirty="0">
                <a:solidFill>
                  <a:srgbClr val="FFFFFF"/>
                </a:solidFill>
                <a:latin typeface="+mj-lt"/>
                <a:ea typeface="+mj-ea"/>
                <a:cs typeface="+mj-cs"/>
              </a:rPr>
            </a:br>
            <a:r>
              <a:rPr lang="en-US" sz="2800" b="1" kern="1200" dirty="0" err="1">
                <a:solidFill>
                  <a:srgbClr val="FFFFFF"/>
                </a:solidFill>
                <a:latin typeface="+mj-lt"/>
                <a:ea typeface="+mj-ea"/>
                <a:cs typeface="+mj-cs"/>
              </a:rPr>
              <a:t>ados</a:t>
            </a:r>
            <a:endParaRPr lang="en-US" sz="2800" kern="1200" dirty="0">
              <a:solidFill>
                <a:srgbClr val="FFFFFF"/>
              </a:solidFill>
              <a:latin typeface="+mj-lt"/>
              <a:ea typeface="+mj-ea"/>
              <a:cs typeface="+mj-cs"/>
            </a:endParaRPr>
          </a:p>
        </p:txBody>
      </p:sp>
      <p:pic>
        <p:nvPicPr>
          <p:cNvPr id="4" name="Image 3">
            <a:extLst>
              <a:ext uri="{FF2B5EF4-FFF2-40B4-BE49-F238E27FC236}">
                <a16:creationId xmlns:a16="http://schemas.microsoft.com/office/drawing/2014/main" id="{207869FC-5EB5-38ED-5339-6FE26BA6662B}"/>
              </a:ext>
            </a:extLst>
          </p:cNvPr>
          <p:cNvPicPr>
            <a:picLocks noChangeAspect="1"/>
          </p:cNvPicPr>
          <p:nvPr/>
        </p:nvPicPr>
        <p:blipFill>
          <a:blip r:embed="rId3"/>
          <a:stretch>
            <a:fillRect/>
          </a:stretch>
        </p:blipFill>
        <p:spPr>
          <a:xfrm>
            <a:off x="5181747" y="643466"/>
            <a:ext cx="5971838" cy="5568739"/>
          </a:xfrm>
          <a:prstGeom prst="rect">
            <a:avLst/>
          </a:prstGeom>
        </p:spPr>
      </p:pic>
      <p:sp>
        <p:nvSpPr>
          <p:cNvPr id="3" name="ZoneTexte 2">
            <a:extLst>
              <a:ext uri="{FF2B5EF4-FFF2-40B4-BE49-F238E27FC236}">
                <a16:creationId xmlns:a16="http://schemas.microsoft.com/office/drawing/2014/main" id="{6AE7B9F6-81B5-1349-9F7F-2BD883CE14A9}"/>
              </a:ext>
            </a:extLst>
          </p:cNvPr>
          <p:cNvSpPr txBox="1"/>
          <p:nvPr/>
        </p:nvSpPr>
        <p:spPr>
          <a:xfrm>
            <a:off x="182880" y="6167120"/>
            <a:ext cx="3129280" cy="369332"/>
          </a:xfrm>
          <a:prstGeom prst="rect">
            <a:avLst/>
          </a:prstGeom>
          <a:noFill/>
        </p:spPr>
        <p:txBody>
          <a:bodyPr wrap="square" rtlCol="0">
            <a:spAutoFit/>
          </a:bodyPr>
          <a:lstStyle/>
          <a:p>
            <a:r>
              <a:rPr lang="fr-FR" dirty="0"/>
              <a:t>(</a:t>
            </a:r>
            <a:r>
              <a:rPr lang="fr-FR" dirty="0" err="1"/>
              <a:t>Jehel</a:t>
            </a:r>
            <a:r>
              <a:rPr lang="fr-FR" dirty="0"/>
              <a:t> et Meunier, 2024)</a:t>
            </a:r>
          </a:p>
        </p:txBody>
      </p:sp>
    </p:spTree>
    <p:extLst>
      <p:ext uri="{BB962C8B-B14F-4D97-AF65-F5344CB8AC3E}">
        <p14:creationId xmlns:p14="http://schemas.microsoft.com/office/powerpoint/2010/main" val="2656469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2A083-C487-64BB-9061-317A7149F005}"/>
              </a:ext>
            </a:extLst>
          </p:cNvPr>
          <p:cNvSpPr>
            <a:spLocks noGrp="1"/>
          </p:cNvSpPr>
          <p:nvPr>
            <p:ph type="title"/>
          </p:nvPr>
        </p:nvSpPr>
        <p:spPr>
          <a:xfrm>
            <a:off x="838200" y="365125"/>
            <a:ext cx="10515600" cy="642793"/>
          </a:xfrm>
        </p:spPr>
        <p:txBody>
          <a:bodyPr>
            <a:normAutofit fontScale="90000"/>
          </a:bodyPr>
          <a:lstStyle/>
          <a:p>
            <a:r>
              <a:rPr lang="fr-FR" dirty="0"/>
              <a:t>Et pour l’ensemble de la population ? (ARCOM, 2026)</a:t>
            </a:r>
          </a:p>
        </p:txBody>
      </p:sp>
      <p:pic>
        <p:nvPicPr>
          <p:cNvPr id="4" name="Image 3" descr="Une image contenant texte, capture d’écran, Police, Page web&#10;&#10;Le contenu généré par l’IA peut être incorrect.">
            <a:extLst>
              <a:ext uri="{FF2B5EF4-FFF2-40B4-BE49-F238E27FC236}">
                <a16:creationId xmlns:a16="http://schemas.microsoft.com/office/drawing/2014/main" id="{E2B8509C-EACB-B261-BFF1-FE454C7999D2}"/>
              </a:ext>
            </a:extLst>
          </p:cNvPr>
          <p:cNvPicPr>
            <a:picLocks noChangeAspect="1"/>
          </p:cNvPicPr>
          <p:nvPr/>
        </p:nvPicPr>
        <p:blipFill>
          <a:blip r:embed="rId2"/>
          <a:stretch>
            <a:fillRect/>
          </a:stretch>
        </p:blipFill>
        <p:spPr>
          <a:xfrm>
            <a:off x="546306" y="1207987"/>
            <a:ext cx="6399945" cy="3249713"/>
          </a:xfrm>
          <a:prstGeom prst="rect">
            <a:avLst/>
          </a:prstGeom>
        </p:spPr>
      </p:pic>
      <p:pic>
        <p:nvPicPr>
          <p:cNvPr id="6" name="Image 5" descr="Une image contenant texte, capture d’écran, Police, nombre&#10;&#10;Le contenu généré par l’IA peut être incorrect.">
            <a:extLst>
              <a:ext uri="{FF2B5EF4-FFF2-40B4-BE49-F238E27FC236}">
                <a16:creationId xmlns:a16="http://schemas.microsoft.com/office/drawing/2014/main" id="{33C3930B-CBDD-45B6-7904-2C7D6FB91999}"/>
              </a:ext>
            </a:extLst>
          </p:cNvPr>
          <p:cNvPicPr>
            <a:picLocks noChangeAspect="1"/>
          </p:cNvPicPr>
          <p:nvPr/>
        </p:nvPicPr>
        <p:blipFill>
          <a:blip r:embed="rId3"/>
          <a:stretch>
            <a:fillRect/>
          </a:stretch>
        </p:blipFill>
        <p:spPr>
          <a:xfrm>
            <a:off x="5631873" y="3539762"/>
            <a:ext cx="6280513" cy="3006629"/>
          </a:xfrm>
          <a:prstGeom prst="rect">
            <a:avLst/>
          </a:prstGeom>
        </p:spPr>
      </p:pic>
    </p:spTree>
    <p:extLst>
      <p:ext uri="{BB962C8B-B14F-4D97-AF65-F5344CB8AC3E}">
        <p14:creationId xmlns:p14="http://schemas.microsoft.com/office/powerpoint/2010/main" val="31461733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59F8C-E281-370B-F3D3-A843BBE1B01C}"/>
              </a:ext>
            </a:extLst>
          </p:cNvPr>
          <p:cNvSpPr>
            <a:spLocks noGrp="1"/>
          </p:cNvSpPr>
          <p:nvPr>
            <p:ph type="title"/>
          </p:nvPr>
        </p:nvSpPr>
        <p:spPr>
          <a:xfrm>
            <a:off x="755574" y="386080"/>
            <a:ext cx="6490619" cy="587858"/>
          </a:xfrm>
        </p:spPr>
        <p:txBody>
          <a:bodyPr>
            <a:normAutofit/>
          </a:bodyPr>
          <a:lstStyle/>
          <a:p>
            <a:r>
              <a:rPr lang="fr-FR" dirty="0"/>
              <a:t>Confiance dans les médias</a:t>
            </a:r>
          </a:p>
        </p:txBody>
      </p:sp>
      <p:pic>
        <p:nvPicPr>
          <p:cNvPr id="4" name="Image 3">
            <a:extLst>
              <a:ext uri="{FF2B5EF4-FFF2-40B4-BE49-F238E27FC236}">
                <a16:creationId xmlns:a16="http://schemas.microsoft.com/office/drawing/2014/main" id="{CA6F2F78-05B6-F1E8-BF12-65BD2C2FB991}"/>
              </a:ext>
            </a:extLst>
          </p:cNvPr>
          <p:cNvPicPr>
            <a:picLocks noChangeAspect="1"/>
          </p:cNvPicPr>
          <p:nvPr/>
        </p:nvPicPr>
        <p:blipFill>
          <a:blip r:embed="rId2"/>
          <a:stretch>
            <a:fillRect/>
          </a:stretch>
        </p:blipFill>
        <p:spPr>
          <a:xfrm>
            <a:off x="2000333" y="1064781"/>
            <a:ext cx="7961248" cy="5257428"/>
          </a:xfrm>
          <a:prstGeom prst="rect">
            <a:avLst/>
          </a:prstGeom>
        </p:spPr>
      </p:pic>
      <p:sp>
        <p:nvSpPr>
          <p:cNvPr id="5" name="ZoneTexte 4">
            <a:extLst>
              <a:ext uri="{FF2B5EF4-FFF2-40B4-BE49-F238E27FC236}">
                <a16:creationId xmlns:a16="http://schemas.microsoft.com/office/drawing/2014/main" id="{AD4989EC-4267-642D-1F1F-19876C22C282}"/>
              </a:ext>
            </a:extLst>
          </p:cNvPr>
          <p:cNvSpPr txBox="1"/>
          <p:nvPr/>
        </p:nvSpPr>
        <p:spPr>
          <a:xfrm>
            <a:off x="0" y="6414254"/>
            <a:ext cx="6096000" cy="369332"/>
          </a:xfrm>
          <a:prstGeom prst="rect">
            <a:avLst/>
          </a:prstGeom>
          <a:noFill/>
        </p:spPr>
        <p:txBody>
          <a:bodyPr wrap="square">
            <a:spAutoFit/>
          </a:bodyPr>
          <a:lstStyle/>
          <a:p>
            <a:r>
              <a:rPr lang="fr-FR" dirty="0"/>
              <a:t>(</a:t>
            </a:r>
            <a:r>
              <a:rPr lang="fr-FR" dirty="0" err="1"/>
              <a:t>Jehel</a:t>
            </a:r>
            <a:r>
              <a:rPr lang="fr-FR" dirty="0"/>
              <a:t> et Meunier, 2024)</a:t>
            </a:r>
          </a:p>
        </p:txBody>
      </p:sp>
    </p:spTree>
    <p:extLst>
      <p:ext uri="{BB962C8B-B14F-4D97-AF65-F5344CB8AC3E}">
        <p14:creationId xmlns:p14="http://schemas.microsoft.com/office/powerpoint/2010/main" val="61966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E038781-4B2B-9FD3-0BD9-5A062F201DA5}"/>
              </a:ext>
            </a:extLst>
          </p:cNvPr>
          <p:cNvPicPr>
            <a:picLocks noChangeAspect="1"/>
          </p:cNvPicPr>
          <p:nvPr/>
        </p:nvPicPr>
        <p:blipFill>
          <a:blip r:embed="rId2"/>
          <a:stretch>
            <a:fillRect/>
          </a:stretch>
        </p:blipFill>
        <p:spPr>
          <a:xfrm>
            <a:off x="1379704" y="624839"/>
            <a:ext cx="9432591" cy="5313381"/>
          </a:xfrm>
          <a:prstGeom prst="rect">
            <a:avLst/>
          </a:prstGeom>
        </p:spPr>
      </p:pic>
    </p:spTree>
    <p:extLst>
      <p:ext uri="{BB962C8B-B14F-4D97-AF65-F5344CB8AC3E}">
        <p14:creationId xmlns:p14="http://schemas.microsoft.com/office/powerpoint/2010/main" val="7674936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EEFFFF-CD96-1231-6805-C045C3919C07}"/>
              </a:ext>
            </a:extLst>
          </p:cNvPr>
          <p:cNvSpPr>
            <a:spLocks noGrp="1"/>
          </p:cNvSpPr>
          <p:nvPr>
            <p:ph type="title"/>
          </p:nvPr>
        </p:nvSpPr>
        <p:spPr>
          <a:xfrm>
            <a:off x="2503094" y="402742"/>
            <a:ext cx="6259907" cy="1231106"/>
          </a:xfrm>
        </p:spPr>
        <p:txBody>
          <a:bodyPr/>
          <a:lstStyle/>
          <a:p>
            <a:r>
              <a:rPr lang="fr-FR" dirty="0"/>
              <a:t>Gérer l’hétérogénéité</a:t>
            </a:r>
          </a:p>
        </p:txBody>
      </p:sp>
      <p:pic>
        <p:nvPicPr>
          <p:cNvPr id="4" name="Image 3">
            <a:extLst>
              <a:ext uri="{FF2B5EF4-FFF2-40B4-BE49-F238E27FC236}">
                <a16:creationId xmlns:a16="http://schemas.microsoft.com/office/drawing/2014/main" id="{FE5E19D4-DEB7-DDFA-2913-AC2AA41FCD44}"/>
              </a:ext>
            </a:extLst>
          </p:cNvPr>
          <p:cNvPicPr>
            <a:picLocks noChangeAspect="1"/>
          </p:cNvPicPr>
          <p:nvPr/>
        </p:nvPicPr>
        <p:blipFill>
          <a:blip r:embed="rId2"/>
          <a:stretch>
            <a:fillRect/>
          </a:stretch>
        </p:blipFill>
        <p:spPr>
          <a:xfrm>
            <a:off x="1137921" y="1508067"/>
            <a:ext cx="9842082" cy="4262813"/>
          </a:xfrm>
          <a:prstGeom prst="rect">
            <a:avLst/>
          </a:prstGeom>
        </p:spPr>
      </p:pic>
      <p:sp>
        <p:nvSpPr>
          <p:cNvPr id="7" name="ZoneTexte 6">
            <a:extLst>
              <a:ext uri="{FF2B5EF4-FFF2-40B4-BE49-F238E27FC236}">
                <a16:creationId xmlns:a16="http://schemas.microsoft.com/office/drawing/2014/main" id="{82F2D7EB-4623-26BB-334A-E95E9FA62FB9}"/>
              </a:ext>
            </a:extLst>
          </p:cNvPr>
          <p:cNvSpPr txBox="1"/>
          <p:nvPr/>
        </p:nvSpPr>
        <p:spPr>
          <a:xfrm>
            <a:off x="3810000" y="3105835"/>
            <a:ext cx="4572000" cy="369332"/>
          </a:xfrm>
          <a:prstGeom prst="rect">
            <a:avLst/>
          </a:prstGeom>
          <a:noFill/>
        </p:spPr>
        <p:txBody>
          <a:bodyPr wrap="square">
            <a:spAutoFit/>
          </a:bodyPr>
          <a:lstStyle/>
          <a:p>
            <a:r>
              <a:rPr lang="fr-FR" dirty="0">
                <a:solidFill>
                  <a:srgbClr val="666666"/>
                </a:solidFill>
                <a:latin typeface="Merriweather" panose="00000500000000000000" pitchFamily="2" charset="0"/>
              </a:rPr>
              <a:t>,,, </a:t>
            </a:r>
            <a:endParaRPr lang="fr-FR" dirty="0"/>
          </a:p>
        </p:txBody>
      </p:sp>
    </p:spTree>
    <p:extLst>
      <p:ext uri="{BB962C8B-B14F-4D97-AF65-F5344CB8AC3E}">
        <p14:creationId xmlns:p14="http://schemas.microsoft.com/office/powerpoint/2010/main" val="48551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BC1466-4192-C0D4-78AF-8A7DA19F11C5}"/>
              </a:ext>
            </a:extLst>
          </p:cNvPr>
          <p:cNvSpPr>
            <a:spLocks noGrp="1"/>
          </p:cNvSpPr>
          <p:nvPr>
            <p:ph idx="1"/>
          </p:nvPr>
        </p:nvSpPr>
        <p:spPr>
          <a:xfrm>
            <a:off x="838200" y="834189"/>
            <a:ext cx="10515600" cy="5342774"/>
          </a:xfrm>
        </p:spPr>
        <p:txBody>
          <a:bodyPr>
            <a:normAutofit/>
          </a:bodyPr>
          <a:lstStyle/>
          <a:p>
            <a:pPr marL="0" indent="0">
              <a:buNone/>
            </a:pPr>
            <a:r>
              <a:rPr lang="fr-FR" dirty="0"/>
              <a:t>Par défaut, l’auteur est </a:t>
            </a:r>
            <a:r>
              <a:rPr lang="fr-FR" b="1" dirty="0"/>
              <a:t>propriétaire</a:t>
            </a:r>
            <a:r>
              <a:rPr lang="fr-FR" dirty="0"/>
              <a:t> de son œuvre.</a:t>
            </a:r>
          </a:p>
          <a:p>
            <a:pPr marL="0" indent="0">
              <a:buNone/>
            </a:pPr>
            <a:r>
              <a:rPr lang="fr-FR" dirty="0"/>
              <a:t>Il a un </a:t>
            </a:r>
            <a:r>
              <a:rPr lang="fr-FR" b="1" dirty="0"/>
              <a:t>droit moral </a:t>
            </a:r>
            <a:r>
              <a:rPr lang="fr-FR" dirty="0"/>
              <a:t>sur celle-ci. Ce droit est perpétuel et inaliénable.</a:t>
            </a:r>
          </a:p>
          <a:p>
            <a:pPr marL="0" indent="0">
              <a:buNone/>
            </a:pPr>
            <a:endParaRPr lang="fr-FR" dirty="0"/>
          </a:p>
          <a:p>
            <a:pPr marL="0" indent="0">
              <a:buNone/>
            </a:pPr>
            <a:r>
              <a:rPr lang="fr-FR" dirty="0"/>
              <a:t>Son accord est nécessaire pour toute utilisation publique de son travail (</a:t>
            </a:r>
            <a:r>
              <a:rPr lang="fr-FR" b="1" dirty="0"/>
              <a:t>représentation</a:t>
            </a:r>
            <a:r>
              <a:rPr lang="fr-FR" dirty="0"/>
              <a:t> ou </a:t>
            </a:r>
            <a:r>
              <a:rPr lang="fr-FR" b="1" dirty="0"/>
              <a:t>reproduction</a:t>
            </a:r>
            <a:r>
              <a:rPr lang="fr-FR" dirty="0"/>
              <a:t>), contre rémunération. C’est le </a:t>
            </a:r>
            <a:r>
              <a:rPr lang="fr-FR" b="1" dirty="0"/>
              <a:t>droit patrimonial </a:t>
            </a:r>
            <a:r>
              <a:rPr lang="fr-FR" dirty="0"/>
              <a:t>qui est temporaire et cessible.</a:t>
            </a:r>
          </a:p>
          <a:p>
            <a:pPr marL="0" indent="0">
              <a:buNone/>
            </a:pPr>
            <a:endParaRPr lang="fr-FR" dirty="0"/>
          </a:p>
          <a:p>
            <a:pPr marL="0" indent="0">
              <a:buNone/>
            </a:pPr>
            <a:r>
              <a:rPr lang="fr-FR" dirty="0"/>
              <a:t>70 ans après la mort de l’auteur, son œuvre entre dans le </a:t>
            </a:r>
            <a:r>
              <a:rPr lang="fr-FR" b="1" dirty="0"/>
              <a:t>domaine public</a:t>
            </a:r>
            <a:r>
              <a:rPr lang="fr-FR" dirty="0"/>
              <a:t> : il devient alors possible de l’exploiter sans s’acquitter des droits patrimoniaux. </a:t>
            </a:r>
          </a:p>
          <a:p>
            <a:pPr marL="0" indent="0">
              <a:buNone/>
            </a:pPr>
            <a:r>
              <a:rPr lang="fr-FR" dirty="0"/>
              <a:t>Les droits moraux (</a:t>
            </a:r>
            <a:r>
              <a:rPr lang="fr-FR" b="1" dirty="0"/>
              <a:t>paternité</a:t>
            </a:r>
            <a:r>
              <a:rPr lang="fr-FR" dirty="0"/>
              <a:t>) continuent à s’appliquer.</a:t>
            </a:r>
          </a:p>
          <a:p>
            <a:pPr marL="0" indent="0">
              <a:buNone/>
            </a:pPr>
            <a:endParaRPr lang="fr-FR" dirty="0"/>
          </a:p>
        </p:txBody>
      </p:sp>
    </p:spTree>
    <p:extLst>
      <p:ext uri="{BB962C8B-B14F-4D97-AF65-F5344CB8AC3E}">
        <p14:creationId xmlns:p14="http://schemas.microsoft.com/office/powerpoint/2010/main" val="29570209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capture d’écran, Police, diagramme&#10;&#10;Le contenu généré par l’IA peut être incorrect.">
            <a:extLst>
              <a:ext uri="{FF2B5EF4-FFF2-40B4-BE49-F238E27FC236}">
                <a16:creationId xmlns:a16="http://schemas.microsoft.com/office/drawing/2014/main" id="{D52633C9-EED7-8B44-9A1D-665A64C4B0F6}"/>
              </a:ext>
            </a:extLst>
          </p:cNvPr>
          <p:cNvPicPr>
            <a:picLocks noChangeAspect="1"/>
          </p:cNvPicPr>
          <p:nvPr/>
        </p:nvPicPr>
        <p:blipFill>
          <a:blip r:embed="rId2"/>
          <a:stretch>
            <a:fillRect/>
          </a:stretch>
        </p:blipFill>
        <p:spPr>
          <a:xfrm>
            <a:off x="780551" y="475413"/>
            <a:ext cx="10324329" cy="6087947"/>
          </a:xfrm>
          <a:prstGeom prst="rect">
            <a:avLst/>
          </a:prstGeom>
        </p:spPr>
      </p:pic>
    </p:spTree>
    <p:extLst>
      <p:ext uri="{BB962C8B-B14F-4D97-AF65-F5344CB8AC3E}">
        <p14:creationId xmlns:p14="http://schemas.microsoft.com/office/powerpoint/2010/main" val="597916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descr="Une image contenant texte, femme, capture d’écran, habits&#10;&#10;Le contenu généré par l’IA peut être incorrect.">
            <a:extLst>
              <a:ext uri="{FF2B5EF4-FFF2-40B4-BE49-F238E27FC236}">
                <a16:creationId xmlns:a16="http://schemas.microsoft.com/office/drawing/2014/main" id="{1A281130-ABBB-D3F8-11EA-EFABB57A376B}"/>
              </a:ext>
            </a:extLst>
          </p:cNvPr>
          <p:cNvPicPr>
            <a:picLocks noChangeAspect="1"/>
          </p:cNvPicPr>
          <p:nvPr/>
        </p:nvPicPr>
        <p:blipFill>
          <a:blip r:embed="rId2"/>
          <a:stretch>
            <a:fillRect/>
          </a:stretch>
        </p:blipFill>
        <p:spPr>
          <a:xfrm>
            <a:off x="487680" y="466261"/>
            <a:ext cx="10850880" cy="5732258"/>
          </a:xfrm>
          <a:prstGeom prst="rect">
            <a:avLst/>
          </a:prstGeom>
        </p:spPr>
      </p:pic>
    </p:spTree>
    <p:extLst>
      <p:ext uri="{BB962C8B-B14F-4D97-AF65-F5344CB8AC3E}">
        <p14:creationId xmlns:p14="http://schemas.microsoft.com/office/powerpoint/2010/main" val="197712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C0FF79-23FA-C0EE-34F2-7234D3184921}"/>
              </a:ext>
            </a:extLst>
          </p:cNvPr>
          <p:cNvSpPr>
            <a:spLocks noGrp="1"/>
          </p:cNvSpPr>
          <p:nvPr>
            <p:ph type="title"/>
          </p:nvPr>
        </p:nvSpPr>
        <p:spPr/>
        <p:txBody>
          <a:bodyPr/>
          <a:lstStyle/>
          <a:p>
            <a:r>
              <a:rPr lang="fr-FR" dirty="0"/>
              <a:t>Médias et pratiques genrées (</a:t>
            </a:r>
            <a:r>
              <a:rPr lang="fr-FR" dirty="0" err="1"/>
              <a:t>Jehel</a:t>
            </a:r>
            <a:r>
              <a:rPr lang="fr-FR" dirty="0"/>
              <a:t>, 2025)</a:t>
            </a:r>
          </a:p>
        </p:txBody>
      </p:sp>
      <p:pic>
        <p:nvPicPr>
          <p:cNvPr id="4" name="Image 3" descr="Une image contenant texte, capture d’écran, nombre, Police&#10;&#10;Le contenu généré par l’IA peut être incorrect.">
            <a:extLst>
              <a:ext uri="{FF2B5EF4-FFF2-40B4-BE49-F238E27FC236}">
                <a16:creationId xmlns:a16="http://schemas.microsoft.com/office/drawing/2014/main" id="{B56BC927-13DC-D3C4-5453-DAAB595245BD}"/>
              </a:ext>
            </a:extLst>
          </p:cNvPr>
          <p:cNvPicPr>
            <a:picLocks noChangeAspect="1"/>
          </p:cNvPicPr>
          <p:nvPr/>
        </p:nvPicPr>
        <p:blipFill>
          <a:blip r:embed="rId2"/>
          <a:stretch>
            <a:fillRect/>
          </a:stretch>
        </p:blipFill>
        <p:spPr>
          <a:xfrm>
            <a:off x="792292" y="1671137"/>
            <a:ext cx="5002662" cy="4861743"/>
          </a:xfrm>
          <a:prstGeom prst="rect">
            <a:avLst/>
          </a:prstGeom>
        </p:spPr>
      </p:pic>
      <p:pic>
        <p:nvPicPr>
          <p:cNvPr id="6" name="Image 5" descr="Une image contenant texte, capture d’écran, nombre, Parallèle&#10;&#10;Le contenu généré par l’IA peut être incorrect.">
            <a:extLst>
              <a:ext uri="{FF2B5EF4-FFF2-40B4-BE49-F238E27FC236}">
                <a16:creationId xmlns:a16="http://schemas.microsoft.com/office/drawing/2014/main" id="{C700AAB1-0044-4AB2-E6C2-D53B3464EAB7}"/>
              </a:ext>
            </a:extLst>
          </p:cNvPr>
          <p:cNvPicPr>
            <a:picLocks noChangeAspect="1"/>
          </p:cNvPicPr>
          <p:nvPr/>
        </p:nvPicPr>
        <p:blipFill>
          <a:blip r:embed="rId3"/>
          <a:stretch>
            <a:fillRect/>
          </a:stretch>
        </p:blipFill>
        <p:spPr>
          <a:xfrm>
            <a:off x="6675120" y="1423458"/>
            <a:ext cx="4564561" cy="5319788"/>
          </a:xfrm>
          <a:prstGeom prst="rect">
            <a:avLst/>
          </a:prstGeom>
        </p:spPr>
      </p:pic>
    </p:spTree>
    <p:extLst>
      <p:ext uri="{BB962C8B-B14F-4D97-AF65-F5344CB8AC3E}">
        <p14:creationId xmlns:p14="http://schemas.microsoft.com/office/powerpoint/2010/main" val="2721396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Police, Site web&#10;&#10;Le contenu généré par l’IA peut être incorrect.">
            <a:extLst>
              <a:ext uri="{FF2B5EF4-FFF2-40B4-BE49-F238E27FC236}">
                <a16:creationId xmlns:a16="http://schemas.microsoft.com/office/drawing/2014/main" id="{8F237F19-3BF9-271A-5BB6-F6F2123C9BAD}"/>
              </a:ext>
            </a:extLst>
          </p:cNvPr>
          <p:cNvPicPr>
            <a:picLocks noChangeAspect="1"/>
          </p:cNvPicPr>
          <p:nvPr/>
        </p:nvPicPr>
        <p:blipFill>
          <a:blip r:embed="rId2"/>
          <a:stretch>
            <a:fillRect/>
          </a:stretch>
        </p:blipFill>
        <p:spPr>
          <a:xfrm>
            <a:off x="233680" y="124971"/>
            <a:ext cx="11549788" cy="6509509"/>
          </a:xfrm>
          <a:prstGeom prst="rect">
            <a:avLst/>
          </a:prstGeom>
        </p:spPr>
      </p:pic>
    </p:spTree>
    <p:extLst>
      <p:ext uri="{BB962C8B-B14F-4D97-AF65-F5344CB8AC3E}">
        <p14:creationId xmlns:p14="http://schemas.microsoft.com/office/powerpoint/2010/main" val="11818771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34EA2E-39A4-F009-6729-877BE4C55302}"/>
              </a:ext>
            </a:extLst>
          </p:cNvPr>
          <p:cNvPicPr>
            <a:picLocks noChangeAspect="1"/>
          </p:cNvPicPr>
          <p:nvPr/>
        </p:nvPicPr>
        <p:blipFill>
          <a:blip r:embed="rId2"/>
          <a:stretch>
            <a:fillRect/>
          </a:stretch>
        </p:blipFill>
        <p:spPr>
          <a:xfrm>
            <a:off x="0" y="0"/>
            <a:ext cx="12192000" cy="6857999"/>
          </a:xfrm>
          <a:prstGeom prst="rect">
            <a:avLst/>
          </a:prstGeom>
        </p:spPr>
      </p:pic>
      <p:pic>
        <p:nvPicPr>
          <p:cNvPr id="4" name="Image 3" descr="Une image contenant texte, Police, capture d’écran&#10;&#10;Le contenu généré par l’IA peut être incorrect.">
            <a:extLst>
              <a:ext uri="{FF2B5EF4-FFF2-40B4-BE49-F238E27FC236}">
                <a16:creationId xmlns:a16="http://schemas.microsoft.com/office/drawing/2014/main" id="{31E87D5B-4CC4-E08C-CD4D-5EC1014A266F}"/>
              </a:ext>
            </a:extLst>
          </p:cNvPr>
          <p:cNvPicPr>
            <a:picLocks noChangeAspect="1"/>
          </p:cNvPicPr>
          <p:nvPr/>
        </p:nvPicPr>
        <p:blipFill>
          <a:blip r:embed="rId3"/>
          <a:stretch>
            <a:fillRect/>
          </a:stretch>
        </p:blipFill>
        <p:spPr>
          <a:xfrm>
            <a:off x="637291" y="1130531"/>
            <a:ext cx="10914346" cy="2094808"/>
          </a:xfrm>
          <a:prstGeom prst="rect">
            <a:avLst/>
          </a:prstGeom>
        </p:spPr>
      </p:pic>
      <p:sp>
        <p:nvSpPr>
          <p:cNvPr id="5" name="Titre 1">
            <a:extLst>
              <a:ext uri="{FF2B5EF4-FFF2-40B4-BE49-F238E27FC236}">
                <a16:creationId xmlns:a16="http://schemas.microsoft.com/office/drawing/2014/main" id="{A0306DD8-DCF8-6B37-256B-C3376FBD7ED3}"/>
              </a:ext>
            </a:extLst>
          </p:cNvPr>
          <p:cNvSpPr>
            <a:spLocks noGrp="1"/>
          </p:cNvSpPr>
          <p:nvPr>
            <p:ph type="title"/>
          </p:nvPr>
        </p:nvSpPr>
        <p:spPr>
          <a:xfrm>
            <a:off x="650240" y="3441470"/>
            <a:ext cx="10891520" cy="1649041"/>
          </a:xfrm>
        </p:spPr>
        <p:txBody>
          <a:bodyPr>
            <a:normAutofit/>
          </a:bodyPr>
          <a:lstStyle/>
          <a:p>
            <a:pPr>
              <a:lnSpc>
                <a:spcPct val="115000"/>
              </a:lnSpc>
              <a:spcAft>
                <a:spcPts val="800"/>
              </a:spcAft>
              <a:buSzPts val="1000"/>
              <a:tabLst>
                <a:tab pos="457200" algn="l"/>
              </a:tabLst>
            </a:pPr>
            <a:r>
              <a:rPr lang="fr-FR" sz="4400" b="1" kern="100" dirty="0">
                <a:latin typeface="+mj-lt"/>
                <a:ea typeface="Aptos" panose="020B0004020202020204" pitchFamily="34" charset="0"/>
                <a:cs typeface="Times New Roman" panose="02020603050405020304" pitchFamily="18" charset="0"/>
              </a:rPr>
              <a:t>Accompagner les évolutions technologiques</a:t>
            </a:r>
            <a:endParaRPr lang="fr-FR" sz="4400" kern="100" dirty="0">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449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743440-BEDF-60A4-4A56-E16D5D31CFAA}"/>
              </a:ext>
            </a:extLst>
          </p:cNvPr>
          <p:cNvSpPr>
            <a:spLocks noGrp="1"/>
          </p:cNvSpPr>
          <p:nvPr>
            <p:ph type="title"/>
          </p:nvPr>
        </p:nvSpPr>
        <p:spPr>
          <a:xfrm>
            <a:off x="6294120" y="1299845"/>
            <a:ext cx="5196840" cy="1325563"/>
          </a:xfrm>
        </p:spPr>
        <p:txBody>
          <a:bodyPr/>
          <a:lstStyle/>
          <a:p>
            <a:pPr algn="ctr"/>
            <a:r>
              <a:rPr lang="fr-FR" dirty="0"/>
              <a:t>IAG, nouvel outil d’information</a:t>
            </a:r>
          </a:p>
        </p:txBody>
      </p:sp>
      <p:pic>
        <p:nvPicPr>
          <p:cNvPr id="4" name="Image 3" descr="Une image contenant texte, capture d’écran, diagramme, Police&#10;&#10;Le contenu généré par l’IA peut être incorrect.">
            <a:extLst>
              <a:ext uri="{FF2B5EF4-FFF2-40B4-BE49-F238E27FC236}">
                <a16:creationId xmlns:a16="http://schemas.microsoft.com/office/drawing/2014/main" id="{8DEE8449-8B25-F475-8847-3ACF3C7E2FD7}"/>
              </a:ext>
            </a:extLst>
          </p:cNvPr>
          <p:cNvPicPr>
            <a:picLocks noChangeAspect="1"/>
          </p:cNvPicPr>
          <p:nvPr/>
        </p:nvPicPr>
        <p:blipFill>
          <a:blip r:embed="rId2"/>
          <a:stretch>
            <a:fillRect/>
          </a:stretch>
        </p:blipFill>
        <p:spPr>
          <a:xfrm>
            <a:off x="314361" y="563652"/>
            <a:ext cx="5891307" cy="3030000"/>
          </a:xfrm>
          <a:prstGeom prst="rect">
            <a:avLst/>
          </a:prstGeom>
        </p:spPr>
      </p:pic>
      <p:pic>
        <p:nvPicPr>
          <p:cNvPr id="6" name="Image 5" descr="Une image contenant texte, capture d’écran, Police, ligne&#10;&#10;Le contenu généré par l’IA peut être incorrect.">
            <a:extLst>
              <a:ext uri="{FF2B5EF4-FFF2-40B4-BE49-F238E27FC236}">
                <a16:creationId xmlns:a16="http://schemas.microsoft.com/office/drawing/2014/main" id="{01DDC282-5EA3-C792-9DD4-B06CA743C08F}"/>
              </a:ext>
            </a:extLst>
          </p:cNvPr>
          <p:cNvPicPr>
            <a:picLocks noChangeAspect="1"/>
          </p:cNvPicPr>
          <p:nvPr/>
        </p:nvPicPr>
        <p:blipFill>
          <a:blip r:embed="rId3"/>
          <a:stretch>
            <a:fillRect/>
          </a:stretch>
        </p:blipFill>
        <p:spPr>
          <a:xfrm>
            <a:off x="5090160" y="3654855"/>
            <a:ext cx="6718151" cy="2940580"/>
          </a:xfrm>
          <a:prstGeom prst="rect">
            <a:avLst/>
          </a:prstGeom>
        </p:spPr>
      </p:pic>
      <p:sp>
        <p:nvSpPr>
          <p:cNvPr id="3" name="ZoneTexte 2">
            <a:extLst>
              <a:ext uri="{FF2B5EF4-FFF2-40B4-BE49-F238E27FC236}">
                <a16:creationId xmlns:a16="http://schemas.microsoft.com/office/drawing/2014/main" id="{A191EECD-8BBF-8EB8-B865-B05A59D2B204}"/>
              </a:ext>
            </a:extLst>
          </p:cNvPr>
          <p:cNvSpPr txBox="1"/>
          <p:nvPr/>
        </p:nvSpPr>
        <p:spPr>
          <a:xfrm>
            <a:off x="294640" y="6258560"/>
            <a:ext cx="2519680" cy="369332"/>
          </a:xfrm>
          <a:prstGeom prst="rect">
            <a:avLst/>
          </a:prstGeom>
          <a:noFill/>
        </p:spPr>
        <p:txBody>
          <a:bodyPr wrap="square" rtlCol="0">
            <a:spAutoFit/>
          </a:bodyPr>
          <a:lstStyle/>
          <a:p>
            <a:r>
              <a:rPr lang="fr-FR" dirty="0"/>
              <a:t>(Naudet, 2025)</a:t>
            </a:r>
          </a:p>
        </p:txBody>
      </p:sp>
    </p:spTree>
    <p:extLst>
      <p:ext uri="{BB962C8B-B14F-4D97-AF65-F5344CB8AC3E}">
        <p14:creationId xmlns:p14="http://schemas.microsoft.com/office/powerpoint/2010/main" val="41946866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3D35D-CCF3-9902-740F-490BA180E669}"/>
              </a:ext>
            </a:extLst>
          </p:cNvPr>
          <p:cNvSpPr>
            <a:spLocks noGrp="1"/>
          </p:cNvSpPr>
          <p:nvPr>
            <p:ph type="title"/>
          </p:nvPr>
        </p:nvSpPr>
        <p:spPr>
          <a:xfrm>
            <a:off x="838200" y="365125"/>
            <a:ext cx="10515600" cy="742315"/>
          </a:xfrm>
        </p:spPr>
        <p:txBody>
          <a:bodyPr/>
          <a:lstStyle/>
          <a:p>
            <a:r>
              <a:rPr lang="fr-FR" dirty="0"/>
              <a:t>3 profils d’usagers</a:t>
            </a:r>
          </a:p>
        </p:txBody>
      </p:sp>
      <p:graphicFrame>
        <p:nvGraphicFramePr>
          <p:cNvPr id="3" name="Tableau 2">
            <a:extLst>
              <a:ext uri="{FF2B5EF4-FFF2-40B4-BE49-F238E27FC236}">
                <a16:creationId xmlns:a16="http://schemas.microsoft.com/office/drawing/2014/main" id="{45736A1D-88C4-9E13-40C5-878EFB27C650}"/>
              </a:ext>
            </a:extLst>
          </p:cNvPr>
          <p:cNvGraphicFramePr>
            <a:graphicFrameLocks noGrp="1"/>
          </p:cNvGraphicFramePr>
          <p:nvPr>
            <p:extLst>
              <p:ext uri="{D42A27DB-BD31-4B8C-83A1-F6EECF244321}">
                <p14:modId xmlns:p14="http://schemas.microsoft.com/office/powerpoint/2010/main" val="3526081630"/>
              </p:ext>
            </p:extLst>
          </p:nvPr>
        </p:nvGraphicFramePr>
        <p:xfrm>
          <a:off x="488278" y="1161326"/>
          <a:ext cx="10662024" cy="4937760"/>
        </p:xfrm>
        <a:graphic>
          <a:graphicData uri="http://schemas.openxmlformats.org/drawingml/2006/table">
            <a:tbl>
              <a:tblPr firstRow="1" bandRow="1">
                <a:tableStyleId>{5C22544A-7EE6-4342-B048-85BDC9FD1C3A}</a:tableStyleId>
              </a:tblPr>
              <a:tblGrid>
                <a:gridCol w="2665506">
                  <a:extLst>
                    <a:ext uri="{9D8B030D-6E8A-4147-A177-3AD203B41FA5}">
                      <a16:colId xmlns:a16="http://schemas.microsoft.com/office/drawing/2014/main" val="1895021077"/>
                    </a:ext>
                  </a:extLst>
                </a:gridCol>
                <a:gridCol w="2665506">
                  <a:extLst>
                    <a:ext uri="{9D8B030D-6E8A-4147-A177-3AD203B41FA5}">
                      <a16:colId xmlns:a16="http://schemas.microsoft.com/office/drawing/2014/main" val="3064376123"/>
                    </a:ext>
                  </a:extLst>
                </a:gridCol>
                <a:gridCol w="2665506">
                  <a:extLst>
                    <a:ext uri="{9D8B030D-6E8A-4147-A177-3AD203B41FA5}">
                      <a16:colId xmlns:a16="http://schemas.microsoft.com/office/drawing/2014/main" val="153077063"/>
                    </a:ext>
                  </a:extLst>
                </a:gridCol>
                <a:gridCol w="2665506">
                  <a:extLst>
                    <a:ext uri="{9D8B030D-6E8A-4147-A177-3AD203B41FA5}">
                      <a16:colId xmlns:a16="http://schemas.microsoft.com/office/drawing/2014/main" val="1655673194"/>
                    </a:ext>
                  </a:extLst>
                </a:gridCol>
              </a:tblGrid>
              <a:tr h="975726">
                <a:tc>
                  <a:txBody>
                    <a:bodyPr/>
                    <a:lstStyle/>
                    <a:p>
                      <a:r>
                        <a:rPr lang="fr-FR" b="1" dirty="0">
                          <a:solidFill>
                            <a:schemeClr val="tx1"/>
                          </a:solidFill>
                        </a:rPr>
                        <a:t>Engagés réflexifs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Elèves qui développent un usage régulier, réflexif et stratégique de l’IAG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Elèves socialement favorisés qui développent une forme de capital numérique autonome (échanges entre pairs et usages extrascolaires)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b="0" dirty="0">
                          <a:solidFill>
                            <a:schemeClr val="tx1"/>
                          </a:solidFill>
                        </a:rPr>
                        <a:t>IAG, outil de structuration de la pensée (explication, reformulation)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1193459"/>
                  </a:ext>
                </a:extLst>
              </a:tr>
              <a:tr h="975726">
                <a:tc>
                  <a:txBody>
                    <a:bodyPr/>
                    <a:lstStyle/>
                    <a:p>
                      <a:r>
                        <a:rPr lang="fr-FR" b="1" dirty="0">
                          <a:solidFill>
                            <a:schemeClr val="tx1"/>
                          </a:solidFill>
                        </a:rPr>
                        <a:t>Occasionnels légalistes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a:solidFill>
                            <a:schemeClr val="tx1"/>
                          </a:solidFill>
                        </a:rPr>
                        <a:t>Elèves qui mobilisent l’IAG de manière ponctuelle pour des tâches ciblées (méfiance éthique ou scolaire)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a:solidFill>
                            <a:schemeClr val="tx1"/>
                          </a:solidFill>
                        </a:rPr>
                        <a:t>Elèves de classes sociales inférieures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a:solidFill>
                            <a:schemeClr val="tx1"/>
                          </a:solidFill>
                        </a:rPr>
                        <a:t>IAG, outil d’appui ponctuel qui ne remplace pas le travail scolaire mais le facilite en cas de difficultés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605964"/>
                  </a:ext>
                </a:extLst>
              </a:tr>
              <a:tr h="975726">
                <a:tc>
                  <a:txBody>
                    <a:bodyPr/>
                    <a:lstStyle/>
                    <a:p>
                      <a:r>
                        <a:rPr lang="fr-FR" b="1" dirty="0">
                          <a:solidFill>
                            <a:schemeClr val="tx1"/>
                          </a:solidFill>
                        </a:rPr>
                        <a:t>Scolaires opportunistes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a:solidFill>
                            <a:schemeClr val="tx1"/>
                          </a:solidFill>
                        </a:rPr>
                        <a:t>Elèves sans distance critique vis à vis de l’IAG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a:solidFill>
                            <a:schemeClr val="tx1"/>
                          </a:solidFill>
                        </a:rPr>
                        <a:t>Elèves de classes sociales populaires, en incapacité économique pour accéder aux modalités payantes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dirty="0">
                          <a:solidFill>
                            <a:schemeClr val="tx1"/>
                          </a:solidFill>
                        </a:rPr>
                        <a:t>IAG comme moyen de délégation intégrale du travail scolaire, sans compréhension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014161"/>
                  </a:ext>
                </a:extLst>
              </a:tr>
            </a:tbl>
          </a:graphicData>
        </a:graphic>
      </p:graphicFrame>
    </p:spTree>
    <p:extLst>
      <p:ext uri="{BB962C8B-B14F-4D97-AF65-F5344CB8AC3E}">
        <p14:creationId xmlns:p14="http://schemas.microsoft.com/office/powerpoint/2010/main" val="2453557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Police, nombre&#10;&#10;Le contenu généré par l’IA peut être incorrect.">
            <a:extLst>
              <a:ext uri="{FF2B5EF4-FFF2-40B4-BE49-F238E27FC236}">
                <a16:creationId xmlns:a16="http://schemas.microsoft.com/office/drawing/2014/main" id="{2C83E537-6B7D-FF4B-D891-6758E9B7CE07}"/>
              </a:ext>
            </a:extLst>
          </p:cNvPr>
          <p:cNvPicPr>
            <a:picLocks noChangeAspect="1"/>
          </p:cNvPicPr>
          <p:nvPr/>
        </p:nvPicPr>
        <p:blipFill>
          <a:blip r:embed="rId2"/>
          <a:stretch>
            <a:fillRect/>
          </a:stretch>
        </p:blipFill>
        <p:spPr>
          <a:xfrm>
            <a:off x="143659" y="327286"/>
            <a:ext cx="6287622" cy="3154209"/>
          </a:xfrm>
          <a:prstGeom prst="rect">
            <a:avLst/>
          </a:prstGeom>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CAC7738E-FBCA-941C-4444-EC0E6B0C2472}"/>
              </a:ext>
            </a:extLst>
          </p:cNvPr>
          <p:cNvPicPr>
            <a:picLocks noChangeAspect="1"/>
          </p:cNvPicPr>
          <p:nvPr/>
        </p:nvPicPr>
        <p:blipFill>
          <a:blip r:embed="rId3"/>
          <a:stretch>
            <a:fillRect/>
          </a:stretch>
        </p:blipFill>
        <p:spPr>
          <a:xfrm>
            <a:off x="5659120" y="3460675"/>
            <a:ext cx="6294866" cy="3147433"/>
          </a:xfrm>
          <a:prstGeom prst="rect">
            <a:avLst/>
          </a:prstGeom>
        </p:spPr>
      </p:pic>
    </p:spTree>
    <p:extLst>
      <p:ext uri="{BB962C8B-B14F-4D97-AF65-F5344CB8AC3E}">
        <p14:creationId xmlns:p14="http://schemas.microsoft.com/office/powerpoint/2010/main" val="2648771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Police, diagramme&#10;&#10;Le contenu généré par l’IA peut être incorrect.">
            <a:extLst>
              <a:ext uri="{FF2B5EF4-FFF2-40B4-BE49-F238E27FC236}">
                <a16:creationId xmlns:a16="http://schemas.microsoft.com/office/drawing/2014/main" id="{B7EE8035-EFF6-8428-5F32-C3BD258B56B4}"/>
              </a:ext>
            </a:extLst>
          </p:cNvPr>
          <p:cNvPicPr>
            <a:picLocks noChangeAspect="1"/>
          </p:cNvPicPr>
          <p:nvPr/>
        </p:nvPicPr>
        <p:blipFill>
          <a:blip r:embed="rId2"/>
          <a:stretch>
            <a:fillRect/>
          </a:stretch>
        </p:blipFill>
        <p:spPr>
          <a:xfrm>
            <a:off x="727364" y="387004"/>
            <a:ext cx="10411691" cy="5899509"/>
          </a:xfrm>
          <a:prstGeom prst="rect">
            <a:avLst/>
          </a:prstGeom>
        </p:spPr>
      </p:pic>
    </p:spTree>
    <p:extLst>
      <p:ext uri="{BB962C8B-B14F-4D97-AF65-F5344CB8AC3E}">
        <p14:creationId xmlns:p14="http://schemas.microsoft.com/office/powerpoint/2010/main" val="29327953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3A45A-AD52-74F6-9D88-8F0D7F754CA5}"/>
              </a:ext>
            </a:extLst>
          </p:cNvPr>
          <p:cNvSpPr>
            <a:spLocks noGrp="1"/>
          </p:cNvSpPr>
          <p:nvPr>
            <p:ph type="title"/>
          </p:nvPr>
        </p:nvSpPr>
        <p:spPr>
          <a:xfrm>
            <a:off x="847014" y="555142"/>
            <a:ext cx="4242435" cy="635000"/>
          </a:xfrm>
        </p:spPr>
        <p:txBody>
          <a:bodyPr vert="horz" wrap="square" lIns="0" tIns="0" rIns="0" bIns="0" rtlCol="0" anchor="ctr">
            <a:normAutofit/>
          </a:bodyPr>
          <a:lstStyle/>
          <a:p>
            <a:r>
              <a:rPr lang="fr-FR" b="0" i="0" dirty="0">
                <a:latin typeface="Calibri"/>
                <a:ea typeface="+mj-ea"/>
                <a:cs typeface="Calibri"/>
              </a:rPr>
              <a:t>Et l’IA ?</a:t>
            </a:r>
          </a:p>
        </p:txBody>
      </p:sp>
      <p:pic>
        <p:nvPicPr>
          <p:cNvPr id="5" name="Image 4">
            <a:extLst>
              <a:ext uri="{FF2B5EF4-FFF2-40B4-BE49-F238E27FC236}">
                <a16:creationId xmlns:a16="http://schemas.microsoft.com/office/drawing/2014/main" id="{7CC37D1C-64BC-BCCA-18E1-10EC15EAD71E}"/>
              </a:ext>
            </a:extLst>
          </p:cNvPr>
          <p:cNvPicPr>
            <a:picLocks noChangeAspect="1"/>
          </p:cNvPicPr>
          <p:nvPr/>
        </p:nvPicPr>
        <p:blipFill>
          <a:blip r:embed="rId2"/>
          <a:stretch>
            <a:fillRect/>
          </a:stretch>
        </p:blipFill>
        <p:spPr>
          <a:xfrm>
            <a:off x="2438401" y="2133601"/>
            <a:ext cx="1737360" cy="2438400"/>
          </a:xfrm>
          <a:prstGeom prst="rect">
            <a:avLst/>
          </a:prstGeom>
          <a:noFill/>
        </p:spPr>
      </p:pic>
      <p:sp>
        <p:nvSpPr>
          <p:cNvPr id="3" name="ZoneTexte 2">
            <a:extLst>
              <a:ext uri="{FF2B5EF4-FFF2-40B4-BE49-F238E27FC236}">
                <a16:creationId xmlns:a16="http://schemas.microsoft.com/office/drawing/2014/main" id="{56F49659-4E92-06EB-A697-A982D937E923}"/>
              </a:ext>
            </a:extLst>
          </p:cNvPr>
          <p:cNvSpPr txBox="1"/>
          <p:nvPr/>
        </p:nvSpPr>
        <p:spPr>
          <a:xfrm>
            <a:off x="4953000" y="2819400"/>
            <a:ext cx="4953000" cy="1447800"/>
          </a:xfrm>
          <a:prstGeom prst="rect">
            <a:avLst/>
          </a:prstGeom>
        </p:spPr>
        <p:txBody>
          <a:bodyPr wrap="square" lIns="0" tIns="0" rIns="0" bIns="0" rtlCol="0">
            <a:normAutofit/>
          </a:bodyPr>
          <a:lstStyle/>
          <a:p>
            <a:pPr>
              <a:lnSpc>
                <a:spcPct val="90000"/>
              </a:lnSpc>
              <a:spcAft>
                <a:spcPts val="600"/>
              </a:spcAft>
            </a:pPr>
            <a:r>
              <a:rPr lang="en-US" b="1" dirty="0">
                <a:latin typeface="Lucida Sans Unicode" panose="020B0602030504020204" pitchFamily="34" charset="0"/>
                <a:cs typeface="Lucida Sans Unicode" panose="020B0602030504020204" pitchFamily="34" charset="0"/>
              </a:rPr>
              <a:t>Donner aux </a:t>
            </a:r>
            <a:r>
              <a:rPr lang="en-US" b="1" dirty="0" err="1">
                <a:latin typeface="Lucida Sans Unicode" panose="020B0602030504020204" pitchFamily="34" charset="0"/>
                <a:cs typeface="Lucida Sans Unicode" panose="020B0602030504020204" pitchFamily="34" charset="0"/>
              </a:rPr>
              <a:t>élèves</a:t>
            </a:r>
            <a:r>
              <a:rPr lang="en-US" b="1" dirty="0">
                <a:latin typeface="Lucida Sans Unicode" panose="020B0602030504020204" pitchFamily="34" charset="0"/>
                <a:cs typeface="Lucida Sans Unicode" panose="020B0602030504020204" pitchFamily="34" charset="0"/>
              </a:rPr>
              <a:t> les </a:t>
            </a:r>
            <a:r>
              <a:rPr lang="en-US" b="1" dirty="0" err="1">
                <a:latin typeface="Lucida Sans Unicode" panose="020B0602030504020204" pitchFamily="34" charset="0"/>
                <a:cs typeface="Lucida Sans Unicode" panose="020B0602030504020204" pitchFamily="34" charset="0"/>
              </a:rPr>
              <a:t>clés</a:t>
            </a:r>
            <a:r>
              <a:rPr lang="en-US" b="1" dirty="0">
                <a:latin typeface="Lucida Sans Unicode" panose="020B0602030504020204" pitchFamily="34" charset="0"/>
                <a:cs typeface="Lucida Sans Unicode" panose="020B0602030504020204" pitchFamily="34" charset="0"/>
              </a:rPr>
              <a:t> pour :</a:t>
            </a:r>
          </a:p>
          <a:p>
            <a:pPr marL="285750" indent="-285750">
              <a:lnSpc>
                <a:spcPct val="90000"/>
              </a:lnSpc>
              <a:spcAft>
                <a:spcPts val="1200"/>
              </a:spcAft>
              <a:buFont typeface="Wingdings" panose="05000000000000000000" pitchFamily="2" charset="2"/>
              <a:buChar char="§"/>
            </a:pPr>
            <a:r>
              <a:rPr lang="en-US" sz="1700" dirty="0" err="1">
                <a:latin typeface="Lucida Sans Unicode" panose="020B0602030504020204" pitchFamily="34" charset="0"/>
                <a:cs typeface="Lucida Sans Unicode" panose="020B0602030504020204" pitchFamily="34" charset="0"/>
              </a:rPr>
              <a:t>Comprendre</a:t>
            </a:r>
            <a:r>
              <a:rPr lang="en-US" sz="1700" dirty="0">
                <a:latin typeface="Lucida Sans Unicode" panose="020B0602030504020204" pitchFamily="34" charset="0"/>
                <a:cs typeface="Lucida Sans Unicode" panose="020B0602030504020204" pitchFamily="34" charset="0"/>
              </a:rPr>
              <a:t> </a:t>
            </a:r>
            <a:r>
              <a:rPr lang="en-US" sz="1700" dirty="0" err="1">
                <a:latin typeface="Lucida Sans Unicode" panose="020B0602030504020204" pitchFamily="34" charset="0"/>
                <a:cs typeface="Lucida Sans Unicode" panose="020B0602030504020204" pitchFamily="34" charset="0"/>
              </a:rPr>
              <a:t>cette</a:t>
            </a:r>
            <a:r>
              <a:rPr lang="en-US" sz="1700" dirty="0">
                <a:latin typeface="Lucida Sans Unicode" panose="020B0602030504020204" pitchFamily="34" charset="0"/>
                <a:cs typeface="Lucida Sans Unicode" panose="020B0602030504020204" pitchFamily="34" charset="0"/>
              </a:rPr>
              <a:t> </a:t>
            </a:r>
            <a:r>
              <a:rPr lang="en-US" sz="1700" dirty="0" err="1">
                <a:latin typeface="Lucida Sans Unicode" panose="020B0602030504020204" pitchFamily="34" charset="0"/>
                <a:cs typeface="Lucida Sans Unicode" panose="020B0602030504020204" pitchFamily="34" charset="0"/>
              </a:rPr>
              <a:t>technologie</a:t>
            </a:r>
            <a:endParaRPr lang="en-US" sz="1700" dirty="0">
              <a:latin typeface="Lucida Sans Unicode" panose="020B0602030504020204" pitchFamily="34" charset="0"/>
              <a:cs typeface="Lucida Sans Unicode" panose="020B0602030504020204" pitchFamily="34" charset="0"/>
            </a:endParaRPr>
          </a:p>
          <a:p>
            <a:pPr marL="285750" indent="-285750">
              <a:lnSpc>
                <a:spcPct val="90000"/>
              </a:lnSpc>
              <a:spcAft>
                <a:spcPts val="1200"/>
              </a:spcAft>
              <a:buFont typeface="Wingdings" panose="05000000000000000000" pitchFamily="2" charset="2"/>
              <a:buChar char="§"/>
            </a:pPr>
            <a:r>
              <a:rPr lang="en-US" sz="1700" dirty="0" err="1">
                <a:latin typeface="Lucida Sans Unicode" panose="020B0602030504020204" pitchFamily="34" charset="0"/>
                <a:cs typeface="Lucida Sans Unicode" panose="020B0602030504020204" pitchFamily="34" charset="0"/>
              </a:rPr>
              <a:t>Appréhender</a:t>
            </a:r>
            <a:r>
              <a:rPr lang="en-US" sz="1700" dirty="0">
                <a:latin typeface="Lucida Sans Unicode" panose="020B0602030504020204" pitchFamily="34" charset="0"/>
                <a:cs typeface="Lucida Sans Unicode" panose="020B0602030504020204" pitchFamily="34" charset="0"/>
              </a:rPr>
              <a:t> les </a:t>
            </a:r>
            <a:r>
              <a:rPr lang="en-US" sz="1700" dirty="0" err="1">
                <a:latin typeface="Lucida Sans Unicode" panose="020B0602030504020204" pitchFamily="34" charset="0"/>
                <a:cs typeface="Lucida Sans Unicode" panose="020B0602030504020204" pitchFamily="34" charset="0"/>
              </a:rPr>
              <a:t>opportunités</a:t>
            </a:r>
            <a:r>
              <a:rPr lang="en-US" sz="1700" dirty="0">
                <a:latin typeface="Lucida Sans Unicode" panose="020B0602030504020204" pitchFamily="34" charset="0"/>
                <a:cs typeface="Lucida Sans Unicode" panose="020B0602030504020204" pitchFamily="34" charset="0"/>
              </a:rPr>
              <a:t> </a:t>
            </a:r>
          </a:p>
          <a:p>
            <a:pPr marL="285750" indent="-285750">
              <a:lnSpc>
                <a:spcPct val="90000"/>
              </a:lnSpc>
              <a:spcAft>
                <a:spcPts val="1200"/>
              </a:spcAft>
              <a:buFont typeface="Wingdings" panose="05000000000000000000" pitchFamily="2" charset="2"/>
              <a:buChar char="§"/>
            </a:pPr>
            <a:r>
              <a:rPr lang="en-US" sz="1700" dirty="0" err="1">
                <a:latin typeface="Lucida Sans Unicode" panose="020B0602030504020204" pitchFamily="34" charset="0"/>
                <a:cs typeface="Lucida Sans Unicode" panose="020B0602030504020204" pitchFamily="34" charset="0"/>
              </a:rPr>
              <a:t>Développer</a:t>
            </a:r>
            <a:r>
              <a:rPr lang="en-US" sz="1700" dirty="0">
                <a:latin typeface="Lucida Sans Unicode" panose="020B0602030504020204" pitchFamily="34" charset="0"/>
                <a:cs typeface="Lucida Sans Unicode" panose="020B0602030504020204" pitchFamily="34" charset="0"/>
              </a:rPr>
              <a:t> un esprit critique à son </a:t>
            </a:r>
            <a:r>
              <a:rPr lang="en-US" sz="1700" dirty="0" err="1">
                <a:latin typeface="Lucida Sans Unicode" panose="020B0602030504020204" pitchFamily="34" charset="0"/>
                <a:cs typeface="Lucida Sans Unicode" panose="020B0602030504020204" pitchFamily="34" charset="0"/>
              </a:rPr>
              <a:t>égard</a:t>
            </a:r>
            <a:r>
              <a:rPr lang="en-US" sz="1700" dirty="0">
                <a:latin typeface="Lucida Sans Unicode" panose="020B0602030504020204" pitchFamily="34" charset="0"/>
                <a:cs typeface="Lucida Sans Unicode" panose="020B0602030504020204" pitchFamily="34" charset="0"/>
              </a:rPr>
              <a:t> </a:t>
            </a:r>
          </a:p>
        </p:txBody>
      </p:sp>
      <p:sp>
        <p:nvSpPr>
          <p:cNvPr id="6" name="ZoneTexte 5">
            <a:extLst>
              <a:ext uri="{FF2B5EF4-FFF2-40B4-BE49-F238E27FC236}">
                <a16:creationId xmlns:a16="http://schemas.microsoft.com/office/drawing/2014/main" id="{B0225673-67BF-A367-F6F7-ED32D3A3063F}"/>
              </a:ext>
            </a:extLst>
          </p:cNvPr>
          <p:cNvSpPr txBox="1"/>
          <p:nvPr/>
        </p:nvSpPr>
        <p:spPr>
          <a:xfrm>
            <a:off x="2057400" y="1371600"/>
            <a:ext cx="8229600" cy="597856"/>
          </a:xfrm>
          <a:prstGeom prst="rect">
            <a:avLst/>
          </a:prstGeom>
          <a:noFill/>
        </p:spPr>
        <p:txBody>
          <a:bodyPr wrap="square" rtlCol="0">
            <a:spAutoFit/>
          </a:bodyPr>
          <a:lstStyle/>
          <a:p>
            <a:pPr>
              <a:lnSpc>
                <a:spcPct val="90000"/>
              </a:lnSpc>
              <a:spcAft>
                <a:spcPts val="600"/>
              </a:spcAft>
            </a:pPr>
            <a:r>
              <a:rPr lang="en-US" dirty="0" err="1">
                <a:latin typeface="Lucida Sans Unicode" panose="020B0602030504020204" pitchFamily="34" charset="0"/>
                <a:cs typeface="Lucida Sans Unicode" panose="020B0602030504020204" pitchFamily="34" charset="0"/>
              </a:rPr>
              <a:t>Outil</a:t>
            </a:r>
            <a:r>
              <a:rPr lang="en-US" dirty="0">
                <a:latin typeface="Lucida Sans Unicode" panose="020B0602030504020204" pitchFamily="34" charset="0"/>
                <a:cs typeface="Lucida Sans Unicode" panose="020B0602030504020204" pitchFamily="34" charset="0"/>
              </a:rPr>
              <a:t> au service de </a:t>
            </a:r>
            <a:r>
              <a:rPr lang="en-US" dirty="0" err="1">
                <a:latin typeface="Lucida Sans Unicode" panose="020B0602030504020204" pitchFamily="34" charset="0"/>
                <a:cs typeface="Lucida Sans Unicode" panose="020B0602030504020204" pitchFamily="34" charset="0"/>
              </a:rPr>
              <a:t>l’enseignement</a:t>
            </a:r>
            <a:r>
              <a:rPr lang="en-US" dirty="0">
                <a:latin typeface="Lucida Sans Unicode" panose="020B0602030504020204" pitchFamily="34" charset="0"/>
                <a:cs typeface="Lucida Sans Unicode" panose="020B0602030504020204" pitchFamily="34" charset="0"/>
              </a:rPr>
              <a:t> et des </a:t>
            </a:r>
            <a:r>
              <a:rPr lang="en-US" dirty="0" err="1">
                <a:latin typeface="Lucida Sans Unicode" panose="020B0602030504020204" pitchFamily="34" charset="0"/>
                <a:cs typeface="Lucida Sans Unicode" panose="020B0602030504020204" pitchFamily="34" charset="0"/>
              </a:rPr>
              <a:t>apprentissages</a:t>
            </a:r>
            <a:r>
              <a:rPr lang="en-US" dirty="0">
                <a:latin typeface="Lucida Sans Unicode" panose="020B0602030504020204" pitchFamily="34" charset="0"/>
                <a:cs typeface="Lucida Sans Unicode" panose="020B0602030504020204" pitchFamily="34" charset="0"/>
              </a:rPr>
              <a:t> OU remise en question des </a:t>
            </a:r>
            <a:r>
              <a:rPr lang="en-US" dirty="0" err="1">
                <a:latin typeface="Lucida Sans Unicode" panose="020B0602030504020204" pitchFamily="34" charset="0"/>
                <a:cs typeface="Lucida Sans Unicode" panose="020B0602030504020204" pitchFamily="34" charset="0"/>
              </a:rPr>
              <a:t>fondamentaux</a:t>
            </a:r>
            <a:r>
              <a:rPr lang="en-US" dirty="0">
                <a:latin typeface="Lucida Sans Unicode" panose="020B0602030504020204" pitchFamily="34" charset="0"/>
                <a:cs typeface="Lucida Sans Unicode" panose="020B0602030504020204" pitchFamily="34" charset="0"/>
              </a:rPr>
              <a:t> de </a:t>
            </a:r>
            <a:r>
              <a:rPr lang="en-US" dirty="0" err="1">
                <a:latin typeface="Lucida Sans Unicode" panose="020B0602030504020204" pitchFamily="34" charset="0"/>
                <a:cs typeface="Lucida Sans Unicode" panose="020B0602030504020204" pitchFamily="34" charset="0"/>
              </a:rPr>
              <a:t>l’école</a:t>
            </a:r>
            <a:r>
              <a:rPr lang="en-US" dirty="0">
                <a:latin typeface="Lucida Sans Unicode" panose="020B0602030504020204" pitchFamily="34" charset="0"/>
                <a:cs typeface="Lucida Sans Unicode" panose="020B0602030504020204" pitchFamily="34" charset="0"/>
              </a:rPr>
              <a:t> ?</a:t>
            </a:r>
          </a:p>
        </p:txBody>
      </p:sp>
      <p:sp>
        <p:nvSpPr>
          <p:cNvPr id="7" name="ZoneTexte 6">
            <a:extLst>
              <a:ext uri="{FF2B5EF4-FFF2-40B4-BE49-F238E27FC236}">
                <a16:creationId xmlns:a16="http://schemas.microsoft.com/office/drawing/2014/main" id="{ADC9E261-0F29-ED3A-BE4B-5AB487979977}"/>
              </a:ext>
            </a:extLst>
          </p:cNvPr>
          <p:cNvSpPr txBox="1"/>
          <p:nvPr/>
        </p:nvSpPr>
        <p:spPr>
          <a:xfrm>
            <a:off x="2438400" y="5105401"/>
            <a:ext cx="7315200" cy="646331"/>
          </a:xfrm>
          <a:prstGeom prst="rect">
            <a:avLst/>
          </a:prstGeom>
          <a:noFill/>
        </p:spPr>
        <p:txBody>
          <a:bodyPr wrap="square" rtlCol="0">
            <a:spAutoFit/>
          </a:bodyPr>
          <a:lstStyle/>
          <a:p>
            <a:r>
              <a:rPr lang="en-US" dirty="0"/>
              <a:t>Doit </a:t>
            </a:r>
            <a:r>
              <a:rPr lang="en-US" dirty="0" err="1"/>
              <a:t>être</a:t>
            </a:r>
            <a:r>
              <a:rPr lang="en-US" dirty="0"/>
              <a:t> </a:t>
            </a:r>
            <a:r>
              <a:rPr lang="en-US" dirty="0" err="1"/>
              <a:t>utilisée</a:t>
            </a:r>
            <a:r>
              <a:rPr lang="en-US" dirty="0"/>
              <a:t> dans le respect d’un </a:t>
            </a:r>
            <a:r>
              <a:rPr lang="en-US" dirty="0">
                <a:latin typeface="Lucida Sans Unicode" panose="020B0602030504020204" pitchFamily="34" charset="0"/>
                <a:cs typeface="Lucida Sans Unicode" panose="020B0602030504020204" pitchFamily="34" charset="0"/>
              </a:rPr>
              <a:t>cadre </a:t>
            </a:r>
            <a:r>
              <a:rPr lang="en-US" dirty="0" err="1">
                <a:latin typeface="Lucida Sans Unicode" panose="020B0602030504020204" pitchFamily="34" charset="0"/>
                <a:cs typeface="Lucida Sans Unicode" panose="020B0602030504020204" pitchFamily="34" charset="0"/>
              </a:rPr>
              <a:t>é</a:t>
            </a:r>
            <a:r>
              <a:rPr lang="en-US" dirty="0" err="1"/>
              <a:t>thique</a:t>
            </a:r>
            <a:r>
              <a:rPr lang="en-US" dirty="0"/>
              <a:t> et </a:t>
            </a:r>
            <a:r>
              <a:rPr lang="en-US" dirty="0" err="1"/>
              <a:t>juridique</a:t>
            </a:r>
            <a:endParaRPr lang="en-US" dirty="0"/>
          </a:p>
          <a:p>
            <a:endParaRPr lang="fr-FR" dirty="0"/>
          </a:p>
        </p:txBody>
      </p:sp>
    </p:spTree>
    <p:extLst>
      <p:ext uri="{BB962C8B-B14F-4D97-AF65-F5344CB8AC3E}">
        <p14:creationId xmlns:p14="http://schemas.microsoft.com/office/powerpoint/2010/main" val="32037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B9F3036-58ED-19BC-F282-DA3A03F45C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4D8BA9-086A-B621-655F-6E72C84293A0}"/>
              </a:ext>
            </a:extLst>
          </p:cNvPr>
          <p:cNvSpPr>
            <a:spLocks noGrp="1"/>
          </p:cNvSpPr>
          <p:nvPr>
            <p:ph type="title"/>
          </p:nvPr>
        </p:nvSpPr>
        <p:spPr>
          <a:xfrm>
            <a:off x="419549" y="525133"/>
            <a:ext cx="8615466" cy="744836"/>
          </a:xfrm>
        </p:spPr>
        <p:txBody>
          <a:bodyPr vert="horz" lIns="91440" tIns="45720" rIns="91440" bIns="45720" rtlCol="0" anchor="ctr">
            <a:normAutofit fontScale="90000"/>
          </a:bodyPr>
          <a:lstStyle/>
          <a:p>
            <a:pPr algn="ctr"/>
            <a:r>
              <a:rPr lang="en-US" sz="4800" b="1" kern="100" dirty="0">
                <a:solidFill>
                  <a:srgbClr val="E45164"/>
                </a:solidFill>
                <a:cs typeface="Times New Roman" panose="02020603050405020304" pitchFamily="18" charset="0"/>
              </a:rPr>
              <a:t>Droit </a:t>
            </a:r>
            <a:r>
              <a:rPr lang="en-US" sz="4800" b="1" kern="100" dirty="0" err="1">
                <a:solidFill>
                  <a:srgbClr val="E45164"/>
                </a:solidFill>
                <a:cs typeface="Times New Roman" panose="02020603050405020304" pitchFamily="18" charset="0"/>
              </a:rPr>
              <a:t>d’auteur</a:t>
            </a:r>
            <a:r>
              <a:rPr lang="en-US" sz="4800" b="1" kern="100" dirty="0">
                <a:solidFill>
                  <a:srgbClr val="E45164"/>
                </a:solidFill>
                <a:cs typeface="Times New Roman" panose="02020603050405020304" pitchFamily="18" charset="0"/>
              </a:rPr>
              <a:t> </a:t>
            </a:r>
            <a:r>
              <a:rPr lang="en-US" sz="4800" b="1" kern="100" dirty="0" err="1">
                <a:solidFill>
                  <a:srgbClr val="E45164"/>
                </a:solidFill>
                <a:cs typeface="Times New Roman" panose="02020603050405020304" pitchFamily="18" charset="0"/>
              </a:rPr>
              <a:t>en</a:t>
            </a:r>
            <a:r>
              <a:rPr lang="en-US" sz="4800" b="1" kern="100" dirty="0">
                <a:solidFill>
                  <a:srgbClr val="E45164"/>
                </a:solidFill>
                <a:cs typeface="Times New Roman" panose="02020603050405020304" pitchFamily="18" charset="0"/>
              </a:rPr>
              <a:t> résumé</a:t>
            </a:r>
          </a:p>
        </p:txBody>
      </p:sp>
      <p:pic>
        <p:nvPicPr>
          <p:cNvPr id="4" name="Image 3">
            <a:extLst>
              <a:ext uri="{FF2B5EF4-FFF2-40B4-BE49-F238E27FC236}">
                <a16:creationId xmlns:a16="http://schemas.microsoft.com/office/drawing/2014/main" id="{761B6DBE-0EB0-4FD5-2FDE-08DCA3FEF61A}"/>
              </a:ext>
            </a:extLst>
          </p:cNvPr>
          <p:cNvPicPr>
            <a:picLocks noChangeAspect="1"/>
          </p:cNvPicPr>
          <p:nvPr/>
        </p:nvPicPr>
        <p:blipFill>
          <a:blip r:embed="rId3"/>
          <a:stretch>
            <a:fillRect/>
          </a:stretch>
        </p:blipFill>
        <p:spPr>
          <a:xfrm>
            <a:off x="2231436" y="1269969"/>
            <a:ext cx="7965795" cy="5217596"/>
          </a:xfrm>
          <a:prstGeom prst="rect">
            <a:avLst/>
          </a:prstGeom>
        </p:spPr>
      </p:pic>
    </p:spTree>
    <p:extLst>
      <p:ext uri="{BB962C8B-B14F-4D97-AF65-F5344CB8AC3E}">
        <p14:creationId xmlns:p14="http://schemas.microsoft.com/office/powerpoint/2010/main" val="3878013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F5FE6-D88A-3012-766F-2719AA7EB55B}"/>
              </a:ext>
            </a:extLst>
          </p:cNvPr>
          <p:cNvSpPr>
            <a:spLocks noGrp="1"/>
          </p:cNvSpPr>
          <p:nvPr>
            <p:ph type="title"/>
          </p:nvPr>
        </p:nvSpPr>
        <p:spPr>
          <a:xfrm>
            <a:off x="2743201" y="533400"/>
            <a:ext cx="6259907" cy="635000"/>
          </a:xfrm>
        </p:spPr>
        <p:txBody>
          <a:bodyPr/>
          <a:lstStyle/>
          <a:p>
            <a:r>
              <a:rPr lang="fr-FR" dirty="0"/>
              <a:t>Deux extraits</a:t>
            </a:r>
          </a:p>
        </p:txBody>
      </p:sp>
      <p:pic>
        <p:nvPicPr>
          <p:cNvPr id="6" name="Image 5">
            <a:extLst>
              <a:ext uri="{FF2B5EF4-FFF2-40B4-BE49-F238E27FC236}">
                <a16:creationId xmlns:a16="http://schemas.microsoft.com/office/drawing/2014/main" id="{29630AC9-90B1-EFE4-E810-2461B37C8C9B}"/>
              </a:ext>
            </a:extLst>
          </p:cNvPr>
          <p:cNvPicPr>
            <a:picLocks noChangeAspect="1"/>
          </p:cNvPicPr>
          <p:nvPr/>
        </p:nvPicPr>
        <p:blipFill>
          <a:blip r:embed="rId3"/>
          <a:srcRect b="48780"/>
          <a:stretch>
            <a:fillRect/>
          </a:stretch>
        </p:blipFill>
        <p:spPr>
          <a:xfrm>
            <a:off x="1981200" y="1714500"/>
            <a:ext cx="8077879" cy="1638300"/>
          </a:xfrm>
          <a:prstGeom prst="rect">
            <a:avLst/>
          </a:prstGeom>
          <a:ln>
            <a:solidFill>
              <a:schemeClr val="tx1"/>
            </a:solidFill>
          </a:ln>
        </p:spPr>
      </p:pic>
      <p:pic>
        <p:nvPicPr>
          <p:cNvPr id="8" name="Image 7">
            <a:extLst>
              <a:ext uri="{FF2B5EF4-FFF2-40B4-BE49-F238E27FC236}">
                <a16:creationId xmlns:a16="http://schemas.microsoft.com/office/drawing/2014/main" id="{975EC43F-3A50-D9FD-21B0-2197E8BECCA9}"/>
              </a:ext>
            </a:extLst>
          </p:cNvPr>
          <p:cNvPicPr>
            <a:picLocks noChangeAspect="1"/>
          </p:cNvPicPr>
          <p:nvPr/>
        </p:nvPicPr>
        <p:blipFill>
          <a:blip r:embed="rId4"/>
          <a:stretch>
            <a:fillRect/>
          </a:stretch>
        </p:blipFill>
        <p:spPr>
          <a:xfrm>
            <a:off x="1981200" y="3581400"/>
            <a:ext cx="8125570" cy="2133601"/>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3" name="Encre 2">
                <a:extLst>
                  <a:ext uri="{FF2B5EF4-FFF2-40B4-BE49-F238E27FC236}">
                    <a16:creationId xmlns:a16="http://schemas.microsoft.com/office/drawing/2014/main" id="{B9385EDC-355F-2136-4BA2-595853D12C91}"/>
                  </a:ext>
                </a:extLst>
              </p14:cNvPr>
              <p14:cNvContentPartPr/>
              <p14:nvPr/>
            </p14:nvContentPartPr>
            <p14:xfrm>
              <a:off x="7434771" y="4974429"/>
              <a:ext cx="1947600" cy="55440"/>
            </p14:xfrm>
          </p:contentPart>
        </mc:Choice>
        <mc:Fallback xmlns="">
          <p:pic>
            <p:nvPicPr>
              <p:cNvPr id="3" name="Encre 2">
                <a:extLst>
                  <a:ext uri="{FF2B5EF4-FFF2-40B4-BE49-F238E27FC236}">
                    <a16:creationId xmlns:a16="http://schemas.microsoft.com/office/drawing/2014/main" id="{B9385EDC-355F-2136-4BA2-595853D12C91}"/>
                  </a:ext>
                </a:extLst>
              </p:cNvPr>
              <p:cNvPicPr/>
              <p:nvPr/>
            </p:nvPicPr>
            <p:blipFill>
              <a:blip r:embed="rId6"/>
              <a:stretch>
                <a:fillRect/>
              </a:stretch>
            </p:blipFill>
            <p:spPr>
              <a:xfrm>
                <a:off x="7380771" y="4867126"/>
                <a:ext cx="2055240" cy="26968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a:extLst>
                  <a:ext uri="{FF2B5EF4-FFF2-40B4-BE49-F238E27FC236}">
                    <a16:creationId xmlns:a16="http://schemas.microsoft.com/office/drawing/2014/main" id="{C69FD74D-7CB5-41B6-6106-F6E125E9A2E5}"/>
                  </a:ext>
                </a:extLst>
              </p14:cNvPr>
              <p14:cNvContentPartPr/>
              <p14:nvPr/>
            </p14:nvContentPartPr>
            <p14:xfrm>
              <a:off x="2633811" y="5192229"/>
              <a:ext cx="2983320" cy="21960"/>
            </p14:xfrm>
          </p:contentPart>
        </mc:Choice>
        <mc:Fallback xmlns="">
          <p:pic>
            <p:nvPicPr>
              <p:cNvPr id="5" name="Encre 4">
                <a:extLst>
                  <a:ext uri="{FF2B5EF4-FFF2-40B4-BE49-F238E27FC236}">
                    <a16:creationId xmlns:a16="http://schemas.microsoft.com/office/drawing/2014/main" id="{C69FD74D-7CB5-41B6-6106-F6E125E9A2E5}"/>
                  </a:ext>
                </a:extLst>
              </p:cNvPr>
              <p:cNvPicPr/>
              <p:nvPr/>
            </p:nvPicPr>
            <p:blipFill>
              <a:blip r:embed="rId8"/>
              <a:stretch>
                <a:fillRect/>
              </a:stretch>
            </p:blipFill>
            <p:spPr>
              <a:xfrm>
                <a:off x="2579804" y="5084229"/>
                <a:ext cx="3090973"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Encre 8">
                <a:extLst>
                  <a:ext uri="{FF2B5EF4-FFF2-40B4-BE49-F238E27FC236}">
                    <a16:creationId xmlns:a16="http://schemas.microsoft.com/office/drawing/2014/main" id="{672CEB90-CA62-C887-7871-8AB8AF56FF81}"/>
                  </a:ext>
                </a:extLst>
              </p14:cNvPr>
              <p14:cNvContentPartPr/>
              <p14:nvPr/>
            </p14:nvContentPartPr>
            <p14:xfrm>
              <a:off x="5747451" y="2351469"/>
              <a:ext cx="3984480" cy="97920"/>
            </p14:xfrm>
          </p:contentPart>
        </mc:Choice>
        <mc:Fallback xmlns="">
          <p:pic>
            <p:nvPicPr>
              <p:cNvPr id="9" name="Encre 8">
                <a:extLst>
                  <a:ext uri="{FF2B5EF4-FFF2-40B4-BE49-F238E27FC236}">
                    <a16:creationId xmlns:a16="http://schemas.microsoft.com/office/drawing/2014/main" id="{672CEB90-CA62-C887-7871-8AB8AF56FF81}"/>
                  </a:ext>
                </a:extLst>
              </p:cNvPr>
              <p:cNvPicPr/>
              <p:nvPr/>
            </p:nvPicPr>
            <p:blipFill>
              <a:blip r:embed="rId10"/>
              <a:stretch>
                <a:fillRect/>
              </a:stretch>
            </p:blipFill>
            <p:spPr>
              <a:xfrm>
                <a:off x="5693456" y="2243469"/>
                <a:ext cx="409211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Encre 10">
                <a:extLst>
                  <a:ext uri="{FF2B5EF4-FFF2-40B4-BE49-F238E27FC236}">
                    <a16:creationId xmlns:a16="http://schemas.microsoft.com/office/drawing/2014/main" id="{E9B16E23-3091-9193-9502-C7C24B07ADF6}"/>
                  </a:ext>
                </a:extLst>
              </p14:cNvPr>
              <p14:cNvContentPartPr/>
              <p14:nvPr/>
            </p14:nvContentPartPr>
            <p14:xfrm>
              <a:off x="2612211" y="2568909"/>
              <a:ext cx="5269320" cy="55080"/>
            </p14:xfrm>
          </p:contentPart>
        </mc:Choice>
        <mc:Fallback xmlns="">
          <p:pic>
            <p:nvPicPr>
              <p:cNvPr id="11" name="Encre 10">
                <a:extLst>
                  <a:ext uri="{FF2B5EF4-FFF2-40B4-BE49-F238E27FC236}">
                    <a16:creationId xmlns:a16="http://schemas.microsoft.com/office/drawing/2014/main" id="{E9B16E23-3091-9193-9502-C7C24B07ADF6}"/>
                  </a:ext>
                </a:extLst>
              </p:cNvPr>
              <p:cNvPicPr/>
              <p:nvPr/>
            </p:nvPicPr>
            <p:blipFill>
              <a:blip r:embed="rId12"/>
              <a:stretch>
                <a:fillRect/>
              </a:stretch>
            </p:blipFill>
            <p:spPr>
              <a:xfrm>
                <a:off x="2558211" y="2460909"/>
                <a:ext cx="5376960" cy="270720"/>
              </a:xfrm>
              <a:prstGeom prst="rect">
                <a:avLst/>
              </a:prstGeom>
            </p:spPr>
          </p:pic>
        </mc:Fallback>
      </mc:AlternateContent>
    </p:spTree>
    <p:extLst>
      <p:ext uri="{BB962C8B-B14F-4D97-AF65-F5344CB8AC3E}">
        <p14:creationId xmlns:p14="http://schemas.microsoft.com/office/powerpoint/2010/main" val="3964917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75F4C5-39CF-0AB8-D5BC-7E5A77B802D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29C31FB-CD07-0C37-1317-B177A6A59BAF}"/>
              </a:ext>
            </a:extLst>
          </p:cNvPr>
          <p:cNvSpPr>
            <a:spLocks noGrp="1"/>
          </p:cNvSpPr>
          <p:nvPr>
            <p:ph sz="half" idx="2"/>
          </p:nvPr>
        </p:nvSpPr>
        <p:spPr/>
        <p:txBody>
          <a:bodyPr/>
          <a:lstStyle/>
          <a:p>
            <a:endParaRPr lang="fr-FR"/>
          </a:p>
        </p:txBody>
      </p:sp>
      <p:sp>
        <p:nvSpPr>
          <p:cNvPr id="4" name="Espace réservé du contenu 3">
            <a:extLst>
              <a:ext uri="{FF2B5EF4-FFF2-40B4-BE49-F238E27FC236}">
                <a16:creationId xmlns:a16="http://schemas.microsoft.com/office/drawing/2014/main" id="{C2BD0635-AA5A-1CBF-58E2-F6995C169C30}"/>
              </a:ext>
            </a:extLst>
          </p:cNvPr>
          <p:cNvSpPr>
            <a:spLocks noGrp="1"/>
          </p:cNvSpPr>
          <p:nvPr>
            <p:ph sz="half" idx="3"/>
          </p:nvPr>
        </p:nvSpPr>
        <p:spPr/>
        <p:txBody>
          <a:bodyPr/>
          <a:lstStyle/>
          <a:p>
            <a:endParaRPr lang="fr-FR"/>
          </a:p>
        </p:txBody>
      </p:sp>
      <p:pic>
        <p:nvPicPr>
          <p:cNvPr id="6" name="Image 5" descr="Une image contenant texte, dessin humoristique, capture d’écran&#10;&#10;Le contenu généré par l’IA peut être incorrect.">
            <a:extLst>
              <a:ext uri="{FF2B5EF4-FFF2-40B4-BE49-F238E27FC236}">
                <a16:creationId xmlns:a16="http://schemas.microsoft.com/office/drawing/2014/main" id="{EFCD3344-CBAF-45E1-85A5-FC263252E79B}"/>
              </a:ext>
            </a:extLst>
          </p:cNvPr>
          <p:cNvPicPr>
            <a:picLocks noChangeAspect="1"/>
          </p:cNvPicPr>
          <p:nvPr/>
        </p:nvPicPr>
        <p:blipFill>
          <a:blip r:embed="rId2"/>
          <a:stretch>
            <a:fillRect/>
          </a:stretch>
        </p:blipFill>
        <p:spPr>
          <a:xfrm>
            <a:off x="-1" y="-330942"/>
            <a:ext cx="11908147" cy="7344805"/>
          </a:xfrm>
          <a:prstGeom prst="rect">
            <a:avLst/>
          </a:prstGeom>
        </p:spPr>
      </p:pic>
    </p:spTree>
    <p:extLst>
      <p:ext uri="{BB962C8B-B14F-4D97-AF65-F5344CB8AC3E}">
        <p14:creationId xmlns:p14="http://schemas.microsoft.com/office/powerpoint/2010/main" val="25016439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id="{CDB941A8-5D14-0073-708B-AB39CE697F56}"/>
              </a:ext>
            </a:extLst>
          </p:cNvPr>
          <p:cNvPicPr>
            <a:picLocks noChangeAspect="1"/>
          </p:cNvPicPr>
          <p:nvPr/>
        </p:nvPicPr>
        <p:blipFill>
          <a:blip r:embed="rId2"/>
          <a:stretch>
            <a:fillRect/>
          </a:stretch>
        </p:blipFill>
        <p:spPr>
          <a:xfrm>
            <a:off x="265497" y="1039299"/>
            <a:ext cx="8770459" cy="4766892"/>
          </a:xfrm>
          <a:prstGeom prst="rect">
            <a:avLst/>
          </a:prstGeom>
        </p:spPr>
      </p:pic>
      <p:pic>
        <p:nvPicPr>
          <p:cNvPr id="5" name="Image 4" descr="Une image contenant cercle, Police, symbole, croquis&#10;&#10;Le contenu généré par l’IA peut être incorrect.">
            <a:extLst>
              <a:ext uri="{FF2B5EF4-FFF2-40B4-BE49-F238E27FC236}">
                <a16:creationId xmlns:a16="http://schemas.microsoft.com/office/drawing/2014/main" id="{478579CC-7C81-4A2C-E531-6ED23DF59415}"/>
              </a:ext>
            </a:extLst>
          </p:cNvPr>
          <p:cNvPicPr>
            <a:picLocks noChangeAspect="1"/>
          </p:cNvPicPr>
          <p:nvPr/>
        </p:nvPicPr>
        <p:blipFill>
          <a:blip r:embed="rId3"/>
          <a:stretch>
            <a:fillRect/>
          </a:stretch>
        </p:blipFill>
        <p:spPr>
          <a:xfrm>
            <a:off x="9243934" y="1797670"/>
            <a:ext cx="2618281" cy="986220"/>
          </a:xfrm>
          <a:prstGeom prst="rect">
            <a:avLst/>
          </a:prstGeom>
        </p:spPr>
      </p:pic>
      <p:pic>
        <p:nvPicPr>
          <p:cNvPr id="7" name="Image 6" descr="Une image contenant texte, Police, capture d’écran, nombre&#10;&#10;Le contenu généré par l’IA peut être incorrect.">
            <a:extLst>
              <a:ext uri="{FF2B5EF4-FFF2-40B4-BE49-F238E27FC236}">
                <a16:creationId xmlns:a16="http://schemas.microsoft.com/office/drawing/2014/main" id="{7F769468-EAE5-2561-FD30-377FA992BD56}"/>
              </a:ext>
            </a:extLst>
          </p:cNvPr>
          <p:cNvPicPr>
            <a:picLocks noChangeAspect="1"/>
          </p:cNvPicPr>
          <p:nvPr/>
        </p:nvPicPr>
        <p:blipFill>
          <a:blip r:embed="rId4"/>
          <a:stretch>
            <a:fillRect/>
          </a:stretch>
        </p:blipFill>
        <p:spPr>
          <a:xfrm>
            <a:off x="9433474" y="3069015"/>
            <a:ext cx="2337793" cy="1707851"/>
          </a:xfrm>
          <a:prstGeom prst="rect">
            <a:avLst/>
          </a:prstGeom>
        </p:spPr>
      </p:pic>
      <p:sp>
        <p:nvSpPr>
          <p:cNvPr id="2" name="Titre 1">
            <a:extLst>
              <a:ext uri="{FF2B5EF4-FFF2-40B4-BE49-F238E27FC236}">
                <a16:creationId xmlns:a16="http://schemas.microsoft.com/office/drawing/2014/main" id="{F2333FDC-A990-24BE-F2D1-1BC105EDB43F}"/>
              </a:ext>
            </a:extLst>
          </p:cNvPr>
          <p:cNvSpPr>
            <a:spLocks noGrp="1"/>
          </p:cNvSpPr>
          <p:nvPr>
            <p:ph type="title"/>
          </p:nvPr>
        </p:nvSpPr>
        <p:spPr>
          <a:xfrm>
            <a:off x="349771" y="5989827"/>
            <a:ext cx="11360800" cy="763600"/>
          </a:xfrm>
        </p:spPr>
        <p:txBody>
          <a:bodyPr/>
          <a:lstStyle/>
          <a:p>
            <a:r>
              <a:rPr lang="fr-FR" dirty="0"/>
              <a:t>Publier avec l’IAG</a:t>
            </a:r>
          </a:p>
        </p:txBody>
      </p:sp>
    </p:spTree>
    <p:extLst>
      <p:ext uri="{BB962C8B-B14F-4D97-AF65-F5344CB8AC3E}">
        <p14:creationId xmlns:p14="http://schemas.microsoft.com/office/powerpoint/2010/main" val="2114815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0E5F60-9C06-0302-6B58-677FF874AEF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F84F580-089E-C362-8EC2-F946A62FACD1}"/>
              </a:ext>
            </a:extLst>
          </p:cNvPr>
          <p:cNvSpPr>
            <a:spLocks noGrp="1"/>
          </p:cNvSpPr>
          <p:nvPr>
            <p:ph sz="half" idx="2"/>
          </p:nvPr>
        </p:nvSpPr>
        <p:spPr/>
        <p:txBody>
          <a:bodyPr/>
          <a:lstStyle/>
          <a:p>
            <a:endParaRPr lang="fr-FR"/>
          </a:p>
        </p:txBody>
      </p:sp>
      <p:sp>
        <p:nvSpPr>
          <p:cNvPr id="4" name="Espace réservé du contenu 3">
            <a:extLst>
              <a:ext uri="{FF2B5EF4-FFF2-40B4-BE49-F238E27FC236}">
                <a16:creationId xmlns:a16="http://schemas.microsoft.com/office/drawing/2014/main" id="{104B216A-3B9B-9B3F-88A2-A3AE9EEDC594}"/>
              </a:ext>
            </a:extLst>
          </p:cNvPr>
          <p:cNvSpPr>
            <a:spLocks noGrp="1"/>
          </p:cNvSpPr>
          <p:nvPr>
            <p:ph sz="half" idx="3"/>
          </p:nvPr>
        </p:nvSpPr>
        <p:spPr/>
        <p:txBody>
          <a:bodyPr/>
          <a:lstStyle/>
          <a:p>
            <a:endParaRPr lang="fr-FR"/>
          </a:p>
        </p:txBody>
      </p:sp>
      <p:pic>
        <p:nvPicPr>
          <p:cNvPr id="6" name="Image 5" descr="Une image contenant texte, Police, capture d’écran&#10;&#10;Le contenu généré par l’IA peut être incorrect.">
            <a:extLst>
              <a:ext uri="{FF2B5EF4-FFF2-40B4-BE49-F238E27FC236}">
                <a16:creationId xmlns:a16="http://schemas.microsoft.com/office/drawing/2014/main" id="{ACB057F8-6033-411C-B3F5-156ACBA2C4BC}"/>
              </a:ext>
            </a:extLst>
          </p:cNvPr>
          <p:cNvPicPr>
            <a:picLocks noChangeAspect="1"/>
          </p:cNvPicPr>
          <p:nvPr/>
        </p:nvPicPr>
        <p:blipFill>
          <a:blip r:embed="rId3"/>
          <a:stretch>
            <a:fillRect/>
          </a:stretch>
        </p:blipFill>
        <p:spPr>
          <a:xfrm>
            <a:off x="1535035" y="2240177"/>
            <a:ext cx="9121930" cy="2377646"/>
          </a:xfrm>
          <a:prstGeom prst="rect">
            <a:avLst/>
          </a:prstGeom>
        </p:spPr>
      </p:pic>
    </p:spTree>
    <p:extLst>
      <p:ext uri="{BB962C8B-B14F-4D97-AF65-F5344CB8AC3E}">
        <p14:creationId xmlns:p14="http://schemas.microsoft.com/office/powerpoint/2010/main" val="29125361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716905" y="668466"/>
            <a:ext cx="8520600" cy="733500"/>
          </a:xfrm>
          <a:prstGeom prst="rect">
            <a:avLst/>
          </a:prstGeom>
          <a:solidFill>
            <a:schemeClr val="bg1"/>
          </a:solidFill>
        </p:spPr>
        <p:txBody>
          <a:bodyPr spcFirstLastPara="1" vert="horz" wrap="square" lIns="91425" tIns="91425" rIns="91425" bIns="91425" rtlCol="0" anchor="b" anchorCtr="0">
            <a:noAutofit/>
          </a:bodyPr>
          <a:lstStyle/>
          <a:p>
            <a:r>
              <a:rPr lang="fr" sz="4000" dirty="0">
                <a:solidFill>
                  <a:srgbClr val="E45164"/>
                </a:solidFill>
                <a:latin typeface="Calibri"/>
                <a:cs typeface="Calibri"/>
              </a:rPr>
              <a:t>Priorités institutionnelles</a:t>
            </a:r>
            <a:endParaRPr sz="4000" dirty="0">
              <a:solidFill>
                <a:srgbClr val="E45164"/>
              </a:solidFill>
              <a:latin typeface="Calibri"/>
              <a:cs typeface="Calibri"/>
            </a:endParaRPr>
          </a:p>
        </p:txBody>
      </p:sp>
      <p:sp>
        <p:nvSpPr>
          <p:cNvPr id="221" name="Google Shape;221;p37"/>
          <p:cNvSpPr txBox="1">
            <a:spLocks noGrp="1"/>
          </p:cNvSpPr>
          <p:nvPr>
            <p:ph type="body" idx="1"/>
          </p:nvPr>
        </p:nvSpPr>
        <p:spPr>
          <a:xfrm>
            <a:off x="1084104" y="1543702"/>
            <a:ext cx="10017787" cy="4760279"/>
          </a:xfrm>
          <a:prstGeom prst="rect">
            <a:avLst/>
          </a:prstGeom>
        </p:spPr>
        <p:txBody>
          <a:bodyPr spcFirstLastPara="1" vert="horz" wrap="square" lIns="91425" tIns="91425" rIns="91425" bIns="91425" rtlCol="0" anchor="t" anchorCtr="0">
            <a:noAutofit/>
          </a:bodyPr>
          <a:lstStyle/>
          <a:p>
            <a:pPr>
              <a:lnSpc>
                <a:spcPct val="150000"/>
              </a:lnSpc>
              <a:buChar char="➢"/>
            </a:pPr>
            <a:r>
              <a:rPr lang="fr" dirty="0">
                <a:solidFill>
                  <a:srgbClr val="000000"/>
                </a:solidFill>
                <a:latin typeface="Calibri" panose="020F0502020204030204" pitchFamily="34" charset="0"/>
                <a:cs typeface="Arial" panose="020B0604020202020204" pitchFamily="34" charset="0"/>
              </a:rPr>
              <a:t>Temps d’écran (</a:t>
            </a:r>
            <a:r>
              <a:rPr lang="fr" b="1" dirty="0">
                <a:solidFill>
                  <a:srgbClr val="000000"/>
                </a:solidFill>
                <a:latin typeface="Calibri" panose="020F0502020204030204" pitchFamily="34" charset="0"/>
                <a:cs typeface="Arial" panose="020B0604020202020204" pitchFamily="34" charset="0"/>
              </a:rPr>
              <a:t>Déconnexion</a:t>
            </a:r>
            <a:r>
              <a:rPr lang="fr" dirty="0">
                <a:solidFill>
                  <a:srgbClr val="000000"/>
                </a:solidFill>
                <a:latin typeface="Calibri" panose="020F0502020204030204" pitchFamily="34" charset="0"/>
                <a:cs typeface="Arial" panose="020B0604020202020204" pitchFamily="34" charset="0"/>
              </a:rPr>
              <a:t>)</a:t>
            </a:r>
          </a:p>
          <a:p>
            <a:pPr>
              <a:lnSpc>
                <a:spcPct val="150000"/>
              </a:lnSpc>
              <a:buChar char="➢"/>
            </a:pPr>
            <a:r>
              <a:rPr lang="fr" dirty="0">
                <a:solidFill>
                  <a:srgbClr val="000000"/>
                </a:solidFill>
                <a:latin typeface="Calibri" panose="020F0502020204030204" pitchFamily="34" charset="0"/>
                <a:cs typeface="Arial" panose="020B0604020202020204" pitchFamily="34" charset="0"/>
              </a:rPr>
              <a:t>Exposition à des images violentes, repli sur soi (</a:t>
            </a:r>
            <a:r>
              <a:rPr lang="fr" b="1" dirty="0">
                <a:solidFill>
                  <a:srgbClr val="000000"/>
                </a:solidFill>
                <a:latin typeface="Calibri" panose="020F0502020204030204" pitchFamily="34" charset="0"/>
                <a:cs typeface="Arial" panose="020B0604020202020204" pitchFamily="34" charset="0"/>
              </a:rPr>
              <a:t>Santé mentale</a:t>
            </a:r>
            <a:r>
              <a:rPr lang="fr" dirty="0">
                <a:solidFill>
                  <a:srgbClr val="000000"/>
                </a:solidFill>
                <a:latin typeface="Calibri" panose="020F0502020204030204" pitchFamily="34" charset="0"/>
                <a:cs typeface="Arial" panose="020B0604020202020204" pitchFamily="34" charset="0"/>
              </a:rPr>
              <a:t>)</a:t>
            </a:r>
          </a:p>
          <a:p>
            <a:pPr>
              <a:lnSpc>
                <a:spcPct val="150000"/>
              </a:lnSpc>
              <a:buChar char="➢"/>
            </a:pPr>
            <a:r>
              <a:rPr lang="fr" dirty="0">
                <a:solidFill>
                  <a:srgbClr val="000000"/>
                </a:solidFill>
                <a:latin typeface="Calibri" panose="020F0502020204030204" pitchFamily="34" charset="0"/>
                <a:cs typeface="Arial" panose="020B0604020202020204" pitchFamily="34" charset="0"/>
              </a:rPr>
              <a:t>Fake news, complots, rumeurs, stéréotypes (</a:t>
            </a:r>
            <a:r>
              <a:rPr lang="fr" b="1" dirty="0">
                <a:solidFill>
                  <a:srgbClr val="000000"/>
                </a:solidFill>
                <a:latin typeface="Calibri" panose="020F0502020204030204" pitchFamily="34" charset="0"/>
                <a:cs typeface="Arial" panose="020B0604020202020204" pitchFamily="34" charset="0"/>
              </a:rPr>
              <a:t>Esprit critique</a:t>
            </a:r>
            <a:r>
              <a:rPr lang="fr" dirty="0">
                <a:solidFill>
                  <a:srgbClr val="000000"/>
                </a:solidFill>
                <a:latin typeface="Calibri" panose="020F0502020204030204" pitchFamily="34" charset="0"/>
                <a:cs typeface="Arial" panose="020B0604020202020204" pitchFamily="34" charset="0"/>
              </a:rPr>
              <a:t>)</a:t>
            </a:r>
            <a:endParaRPr dirty="0">
              <a:solidFill>
                <a:srgbClr val="000000"/>
              </a:solidFill>
              <a:latin typeface="Calibri" panose="020F0502020204030204" pitchFamily="34" charset="0"/>
              <a:cs typeface="Arial" panose="020B0604020202020204" pitchFamily="34" charset="0"/>
            </a:endParaRPr>
          </a:p>
          <a:p>
            <a:pPr>
              <a:lnSpc>
                <a:spcPct val="150000"/>
              </a:lnSpc>
              <a:buChar char="➢"/>
            </a:pPr>
            <a:r>
              <a:rPr lang="fr" dirty="0">
                <a:solidFill>
                  <a:srgbClr val="000000"/>
                </a:solidFill>
                <a:latin typeface="Calibri" panose="020F0502020204030204" pitchFamily="34" charset="0"/>
                <a:cs typeface="Arial" panose="020B0604020202020204" pitchFamily="34" charset="0"/>
              </a:rPr>
              <a:t>Protection de ses données personnelles (</a:t>
            </a:r>
            <a:r>
              <a:rPr lang="fr" b="1" dirty="0">
                <a:solidFill>
                  <a:srgbClr val="000000"/>
                </a:solidFill>
                <a:latin typeface="Calibri" panose="020F0502020204030204" pitchFamily="34" charset="0"/>
                <a:cs typeface="Arial" panose="020B0604020202020204" pitchFamily="34" charset="0"/>
              </a:rPr>
              <a:t>Identité numérique</a:t>
            </a:r>
            <a:r>
              <a:rPr lang="fr" dirty="0">
                <a:solidFill>
                  <a:srgbClr val="000000"/>
                </a:solidFill>
                <a:latin typeface="Calibri" panose="020F0502020204030204" pitchFamily="34" charset="0"/>
                <a:cs typeface="Arial" panose="020B0604020202020204" pitchFamily="34" charset="0"/>
              </a:rPr>
              <a:t>)</a:t>
            </a:r>
            <a:endParaRPr dirty="0">
              <a:solidFill>
                <a:srgbClr val="000000"/>
              </a:solidFill>
              <a:latin typeface="Calibri" panose="020F0502020204030204" pitchFamily="34" charset="0"/>
              <a:cs typeface="Arial" panose="020B0604020202020204" pitchFamily="34" charset="0"/>
            </a:endParaRPr>
          </a:p>
          <a:p>
            <a:pPr>
              <a:lnSpc>
                <a:spcPct val="150000"/>
              </a:lnSpc>
              <a:buChar char="➢"/>
            </a:pPr>
            <a:r>
              <a:rPr lang="fr" dirty="0">
                <a:solidFill>
                  <a:srgbClr val="000000"/>
                </a:solidFill>
                <a:latin typeface="Calibri" panose="020F0502020204030204" pitchFamily="34" charset="0"/>
                <a:cs typeface="Arial" panose="020B0604020202020204" pitchFamily="34" charset="0"/>
              </a:rPr>
              <a:t>Cyberharcèlement (</a:t>
            </a:r>
            <a:r>
              <a:rPr lang="fr" b="1" dirty="0">
                <a:solidFill>
                  <a:srgbClr val="000000"/>
                </a:solidFill>
                <a:latin typeface="Calibri" panose="020F0502020204030204" pitchFamily="34" charset="0"/>
                <a:cs typeface="Arial" panose="020B0604020202020204" pitchFamily="34" charset="0"/>
              </a:rPr>
              <a:t>Climat scolaire</a:t>
            </a:r>
            <a:r>
              <a:rPr lang="fr" dirty="0">
                <a:solidFill>
                  <a:srgbClr val="000000"/>
                </a:solidFill>
                <a:latin typeface="Calibri" panose="020F0502020204030204" pitchFamily="34" charset="0"/>
                <a:cs typeface="Arial" panose="020B0604020202020204" pitchFamily="34" charset="0"/>
              </a:rPr>
              <a:t>)</a:t>
            </a:r>
          </a:p>
          <a:p>
            <a:pPr>
              <a:lnSpc>
                <a:spcPct val="150000"/>
              </a:lnSpc>
              <a:buChar char="➢"/>
            </a:pPr>
            <a:r>
              <a:rPr lang="fr" dirty="0">
                <a:solidFill>
                  <a:srgbClr val="000000"/>
                </a:solidFill>
                <a:latin typeface="Calibri" panose="020F0502020204030204" pitchFamily="34" charset="0"/>
                <a:cs typeface="Arial" panose="020B0604020202020204" pitchFamily="34" charset="0"/>
              </a:rPr>
              <a:t>Utilisation de l’IA Générative (</a:t>
            </a:r>
            <a:r>
              <a:rPr lang="fr" b="1" dirty="0">
                <a:solidFill>
                  <a:srgbClr val="000000"/>
                </a:solidFill>
                <a:latin typeface="Calibri" panose="020F0502020204030204" pitchFamily="34" charset="0"/>
                <a:cs typeface="Arial" panose="020B0604020202020204" pitchFamily="34" charset="0"/>
              </a:rPr>
              <a:t>désinformation</a:t>
            </a:r>
            <a:r>
              <a:rPr lang="fr" dirty="0">
                <a:solidFill>
                  <a:srgbClr val="000000"/>
                </a:solidFill>
                <a:latin typeface="Calibri" panose="020F0502020204030204" pitchFamily="34" charset="0"/>
                <a:cs typeface="Arial" panose="020B0604020202020204" pitchFamily="34" charset="0"/>
              </a:rPr>
              <a:t> et </a:t>
            </a:r>
            <a:r>
              <a:rPr lang="fr" b="1" dirty="0">
                <a:solidFill>
                  <a:srgbClr val="000000"/>
                </a:solidFill>
                <a:latin typeface="Calibri" panose="020F0502020204030204" pitchFamily="34" charset="0"/>
                <a:cs typeface="Arial" panose="020B0604020202020204" pitchFamily="34" charset="0"/>
              </a:rPr>
              <a:t>compétitivité économique</a:t>
            </a:r>
            <a:r>
              <a:rPr lang="fr" dirty="0">
                <a:solidFill>
                  <a:srgbClr val="000000"/>
                </a:solidFill>
                <a:latin typeface="Calibri" panose="020F0502020204030204" pitchFamily="34" charset="0"/>
                <a:cs typeface="Arial" panose="020B0604020202020204" pitchFamily="34" charset="0"/>
              </a:rPr>
              <a:t>)</a:t>
            </a:r>
            <a:endParaRPr dirty="0">
              <a:solidFill>
                <a:srgbClr val="000000"/>
              </a:solidFill>
              <a:latin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2705"/>
    </mc:Choice>
    <mc:Fallback xmlns="">
      <p:transition spd="slow" advTm="32705"/>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a:solidFill>
                  <a:srgbClr val="E45164"/>
                </a:solidFill>
                <a:latin typeface="Calibri"/>
                <a:cs typeface="Calibri"/>
              </a:rPr>
              <a:t>En conclusion</a:t>
            </a:r>
          </a:p>
        </p:txBody>
      </p:sp>
      <p:sp>
        <p:nvSpPr>
          <p:cNvPr id="3" name="Espace réservé du texte 2"/>
          <p:cNvSpPr>
            <a:spLocks noGrp="1"/>
          </p:cNvSpPr>
          <p:nvPr>
            <p:ph type="body" idx="1"/>
          </p:nvPr>
        </p:nvSpPr>
        <p:spPr/>
        <p:txBody>
          <a:bodyPr/>
          <a:lstStyle/>
          <a:p>
            <a:pPr>
              <a:lnSpc>
                <a:spcPct val="100000"/>
              </a:lnSpc>
            </a:pPr>
            <a:r>
              <a:rPr lang="fr-FR" sz="1400" b="1" dirty="0"/>
              <a:t>EMI et engagement </a:t>
            </a:r>
            <a:r>
              <a:rPr lang="fr-FR" sz="1400" dirty="0"/>
              <a:t>: faire acquérir une cyber citoyenneté, un esprit critique, une capacité d’expression citoyenne</a:t>
            </a:r>
          </a:p>
          <a:p>
            <a:pPr>
              <a:lnSpc>
                <a:spcPct val="100000"/>
              </a:lnSpc>
            </a:pPr>
            <a:endParaRPr lang="fr-FR" sz="1400" dirty="0"/>
          </a:p>
          <a:p>
            <a:pPr>
              <a:lnSpc>
                <a:spcPct val="100000"/>
              </a:lnSpc>
            </a:pPr>
            <a:r>
              <a:rPr lang="fr-FR" sz="1400" b="1" dirty="0"/>
              <a:t>EMI et information </a:t>
            </a:r>
            <a:r>
              <a:rPr lang="fr-FR" sz="1400" dirty="0"/>
              <a:t>: numérique pour apprendre, collaborer, produire et diffuser (informer) et s’informer (pratique de la veille et des réseaux sociaux), maitriser la recherche d’information pour agir</a:t>
            </a:r>
          </a:p>
          <a:p>
            <a:pPr>
              <a:lnSpc>
                <a:spcPct val="100000"/>
              </a:lnSpc>
            </a:pPr>
            <a:endParaRPr lang="fr-FR" sz="1400" dirty="0"/>
          </a:p>
          <a:p>
            <a:pPr>
              <a:lnSpc>
                <a:spcPct val="100000"/>
              </a:lnSpc>
            </a:pPr>
            <a:r>
              <a:rPr lang="fr-FR" sz="1400" b="1" dirty="0"/>
              <a:t>EMI et culture informatique </a:t>
            </a:r>
            <a:r>
              <a:rPr lang="fr-FR" sz="1400" dirty="0"/>
              <a:t>: comprendre et maitriser l’outil/le média</a:t>
            </a:r>
          </a:p>
          <a:p>
            <a:pPr>
              <a:lnSpc>
                <a:spcPct val="100000"/>
              </a:lnSpc>
            </a:pPr>
            <a:endParaRPr lang="fr-FR" sz="1400" dirty="0"/>
          </a:p>
          <a:p>
            <a:pPr>
              <a:lnSpc>
                <a:spcPct val="100000"/>
              </a:lnSpc>
            </a:pPr>
            <a:r>
              <a:rPr lang="fr-FR" sz="1400" b="1" dirty="0"/>
              <a:t>EMI et créativité </a:t>
            </a:r>
            <a:r>
              <a:rPr lang="fr-FR" sz="1400" dirty="0"/>
              <a:t>: pour diversifier les approches.</a:t>
            </a:r>
          </a:p>
          <a:p>
            <a:pPr>
              <a:lnSpc>
                <a:spcPct val="100000"/>
              </a:lnSpc>
            </a:pPr>
            <a:endParaRPr lang="fr-FR" sz="1400" dirty="0"/>
          </a:p>
          <a:p>
            <a:pPr>
              <a:lnSpc>
                <a:spcPct val="100000"/>
              </a:lnSpc>
            </a:pPr>
            <a:r>
              <a:rPr lang="fr-FR" sz="1400" b="1" dirty="0"/>
              <a:t>EMI et discipline </a:t>
            </a:r>
            <a:r>
              <a:rPr lang="fr-FR" sz="1400" dirty="0"/>
              <a:t>: faire un lien avec l’actualité, éclairer les contenus, diversifier les supports</a:t>
            </a:r>
          </a:p>
          <a:p>
            <a:pPr marL="114300" indent="0">
              <a:buNone/>
            </a:pPr>
            <a:endParaRPr lang="fr-FR" sz="1400" dirty="0"/>
          </a:p>
          <a:p>
            <a:pPr>
              <a:lnSpc>
                <a:spcPct val="100000"/>
              </a:lnSpc>
            </a:pPr>
            <a:r>
              <a:rPr lang="fr-FR" sz="1400" b="1" dirty="0"/>
              <a:t>EMI et FTLV </a:t>
            </a:r>
            <a:r>
              <a:rPr lang="fr-FR" sz="1400" dirty="0"/>
              <a:t>: Permettre à l’élève de transformer une information en action</a:t>
            </a:r>
          </a:p>
          <a:p>
            <a:pPr marL="114300" indent="0">
              <a:buNone/>
            </a:pPr>
            <a:endParaRPr lang="fr-FR" dirty="0"/>
          </a:p>
        </p:txBody>
      </p:sp>
      <p:sp>
        <p:nvSpPr>
          <p:cNvPr id="4" name="ZoneTexte 3">
            <a:extLst>
              <a:ext uri="{FF2B5EF4-FFF2-40B4-BE49-F238E27FC236}">
                <a16:creationId xmlns:a16="http://schemas.microsoft.com/office/drawing/2014/main" id="{2151C3E1-7EE6-588A-4E6B-9D13A7999C65}"/>
              </a:ext>
            </a:extLst>
          </p:cNvPr>
          <p:cNvSpPr txBox="1"/>
          <p:nvPr/>
        </p:nvSpPr>
        <p:spPr>
          <a:xfrm>
            <a:off x="2407920" y="5064760"/>
            <a:ext cx="7030720" cy="461665"/>
          </a:xfrm>
          <a:prstGeom prst="rect">
            <a:avLst/>
          </a:prstGeom>
          <a:noFill/>
        </p:spPr>
        <p:txBody>
          <a:bodyPr wrap="square" rtlCol="0">
            <a:spAutoFit/>
          </a:bodyPr>
          <a:lstStyle/>
          <a:p>
            <a:r>
              <a:rPr lang="fr-FR" sz="2400" b="1" dirty="0">
                <a:solidFill>
                  <a:srgbClr val="FF0000"/>
                </a:solidFill>
              </a:rPr>
              <a:t>Faire pour apprendre et non pas apprendre à faire</a:t>
            </a:r>
          </a:p>
        </p:txBody>
      </p:sp>
    </p:spTree>
    <p:extLst>
      <p:ext uri="{BB962C8B-B14F-4D97-AF65-F5344CB8AC3E}">
        <p14:creationId xmlns:p14="http://schemas.microsoft.com/office/powerpoint/2010/main" val="33025580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3428</TotalTime>
  <Words>4108</Words>
  <Application>Microsoft Office PowerPoint</Application>
  <PresentationFormat>Grand écran</PresentationFormat>
  <Paragraphs>467</Paragraphs>
  <Slides>95</Slides>
  <Notes>38</Notes>
  <HiddenSlides>4</HiddenSlides>
  <MMClips>0</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95</vt:i4>
      </vt:variant>
    </vt:vector>
  </HeadingPairs>
  <TitlesOfParts>
    <vt:vector size="114" baseType="lpstr">
      <vt:lpstr>Abadi</vt:lpstr>
      <vt:lpstr>-apple-system</vt:lpstr>
      <vt:lpstr>Aptos</vt:lpstr>
      <vt:lpstr>Aptos Display</vt:lpstr>
      <vt:lpstr>Arial</vt:lpstr>
      <vt:lpstr>Calibri</vt:lpstr>
      <vt:lpstr>Calibri Light</vt:lpstr>
      <vt:lpstr>Courier New</vt:lpstr>
      <vt:lpstr>Lucida Sans Unicode</vt:lpstr>
      <vt:lpstr>Merriweather</vt:lpstr>
      <vt:lpstr>Noto Sans Symbols</vt:lpstr>
      <vt:lpstr>Rockwell</vt:lpstr>
      <vt:lpstr>sofia_pro</vt:lpstr>
      <vt:lpstr>Source Code Pro</vt:lpstr>
      <vt:lpstr>Symbol</vt:lpstr>
      <vt:lpstr>Tahoma</vt:lpstr>
      <vt:lpstr>Times New Roman</vt:lpstr>
      <vt:lpstr>Wingdings</vt:lpstr>
      <vt:lpstr>Thème Office</vt:lpstr>
      <vt:lpstr>Culture numérique 02</vt:lpstr>
      <vt:lpstr>Présentation PowerPoint</vt:lpstr>
      <vt:lpstr>Retour Cours 01</vt:lpstr>
      <vt:lpstr>PIX+EDU Référentiel</vt:lpstr>
      <vt:lpstr>Faire acquérir une citoyenneté numérique</vt:lpstr>
      <vt:lpstr>Droit d’auteur </vt:lpstr>
      <vt:lpstr>Présentation PowerPoint</vt:lpstr>
      <vt:lpstr>Présentation PowerPoint</vt:lpstr>
      <vt:lpstr>Droit d’auteur en résumé</vt:lpstr>
      <vt:lpstr>Exceptions au droit d’auteur</vt:lpstr>
      <vt:lpstr>Présentation PowerPoint</vt:lpstr>
      <vt:lpstr>Tintin : parodie ou plagiat ?</vt:lpstr>
      <vt:lpstr>Présentation PowerPoint</vt:lpstr>
      <vt:lpstr>Le cadre des droits voisins</vt:lpstr>
      <vt:lpstr>Quelques  (contre-)exemples….</vt:lpstr>
      <vt:lpstr>La notion de domaine public</vt:lpstr>
      <vt:lpstr>Présentation PowerPoint</vt:lpstr>
      <vt:lpstr>Exception pédagogique </vt:lpstr>
      <vt:lpstr>L’exception pédagogique</vt:lpstr>
      <vt:lpstr>Protocoles d’accords de 2016</vt:lpstr>
      <vt:lpstr>Exception pédagogique par support</vt:lpstr>
      <vt:lpstr>Puis-je utiliser cette photo ?</vt:lpstr>
      <vt:lpstr>Puis-je utiliser ces vidéos ?</vt:lpstr>
      <vt:lpstr>CGU Lumni</vt:lpstr>
      <vt:lpstr>Présentation PowerPoint</vt:lpstr>
      <vt:lpstr>Présentation PowerPoint</vt:lpstr>
      <vt:lpstr>Présentation PowerPoint</vt:lpstr>
      <vt:lpstr>L’EMI, outil d’une éducation à la citoyenneté numérique</vt:lpstr>
      <vt:lpstr>Présentation PowerPoint</vt:lpstr>
      <vt:lpstr>EMI, pilier du Parcours citoyen</vt:lpstr>
      <vt:lpstr>Présentation PowerPoint</vt:lpstr>
      <vt:lpstr>« L’EMI vise à éclairer le paysage informationnel dans lequel évoluent les élèves »</vt:lpstr>
      <vt:lpstr>EMI pour une citoyenneté numérique</vt:lpstr>
      <vt:lpstr>EMI : 6 compétences générales (UNESCO, 2024)</vt:lpstr>
      <vt:lpstr>L’EMI, une éducation transversale</vt:lpstr>
      <vt:lpstr>Eduquer AVEC les médias, éduquer AUX médias</vt:lpstr>
      <vt:lpstr>Education à la culture et citoyenneté numérique</vt:lpstr>
      <vt:lpstr>Evaluer l’information via l’image</vt:lpstr>
      <vt:lpstr>Présentation PowerPoint</vt:lpstr>
      <vt:lpstr>Exemple : créer une émission de webradio</vt:lpstr>
      <vt:lpstr>Présentation PowerPoint</vt:lpstr>
      <vt:lpstr>Présentation PowerPoint</vt:lpstr>
      <vt:lpstr>Présentation PowerPoint</vt:lpstr>
      <vt:lpstr>Publier en respectant le droit d’auteur</vt:lpstr>
      <vt:lpstr>Partager son travail</vt:lpstr>
      <vt:lpstr>Publier un média scolaire</vt:lpstr>
      <vt:lpstr>Publier en respectant le droit d’expression</vt:lpstr>
      <vt:lpstr>DROIT D’EXPRESSION </vt:lpstr>
      <vt:lpstr>Limites de la liberté d’expression</vt:lpstr>
      <vt:lpstr>Zoom sur la diffamation</vt:lpstr>
      <vt:lpstr>Présentation PowerPoint</vt:lpstr>
      <vt:lpstr>Concepts clés pour l’éducation aux médias </vt:lpstr>
      <vt:lpstr>Présentation PowerPoint</vt:lpstr>
      <vt:lpstr>Publier en respectant les données personnelles des élèves</vt:lpstr>
      <vt:lpstr>Les données à caractère personnel</vt:lpstr>
      <vt:lpstr>Identité numérique : qui je suis en ligne</vt:lpstr>
      <vt:lpstr>Mes traces numériques</vt:lpstr>
      <vt:lpstr>Eduquer aux médias et à l’information</vt:lpstr>
      <vt:lpstr> Lutter contre la désinformation </vt:lpstr>
      <vt:lpstr>Je vois / Je crois….je vérifie</vt:lpstr>
      <vt:lpstr>…. les distinctions ne sont pas toujours évidentes</vt:lpstr>
      <vt:lpstr>Quelques outils médias et infox</vt:lpstr>
      <vt:lpstr>Vademecum EMI (extrait)</vt:lpstr>
      <vt:lpstr>La démarche EEA en EMI</vt:lpstr>
      <vt:lpstr>Eduquer AUX médias</vt:lpstr>
      <vt:lpstr>Ressources pédagogiques en ligne</vt:lpstr>
      <vt:lpstr>Faire attention à ne pas tomber dans une éducation aux risques (Capelle, 2018)</vt:lpstr>
      <vt:lpstr>Les adolescents au cœur des stratégies des industries numériques</vt:lpstr>
      <vt:lpstr>Partir des pratiques des élèves</vt:lpstr>
      <vt:lpstr>Accompagner la complexité des pratiques informationnelles des jeunes</vt:lpstr>
      <vt:lpstr>Présentation PowerPoint</vt:lpstr>
      <vt:lpstr>Présentation PowerPoint</vt:lpstr>
      <vt:lpstr>Présentation PowerPoint</vt:lpstr>
      <vt:lpstr>Présentation PowerPoint</vt:lpstr>
      <vt:lpstr>Sources d’informations des ados</vt:lpstr>
      <vt:lpstr>Et pour l’ensemble de la population ? (ARCOM, 2026)</vt:lpstr>
      <vt:lpstr>Confiance dans les médias</vt:lpstr>
      <vt:lpstr>Présentation PowerPoint</vt:lpstr>
      <vt:lpstr>Gérer l’hétérogénéité</vt:lpstr>
      <vt:lpstr>Présentation PowerPoint</vt:lpstr>
      <vt:lpstr>Présentation PowerPoint</vt:lpstr>
      <vt:lpstr>Médias et pratiques genrées (Jehel, 2025)</vt:lpstr>
      <vt:lpstr>Présentation PowerPoint</vt:lpstr>
      <vt:lpstr>Accompagner les évolutions technologiques</vt:lpstr>
      <vt:lpstr>IAG, nouvel outil d’information</vt:lpstr>
      <vt:lpstr>3 profils d’usagers</vt:lpstr>
      <vt:lpstr>Présentation PowerPoint</vt:lpstr>
      <vt:lpstr>Présentation PowerPoint</vt:lpstr>
      <vt:lpstr>Et l’IA ?</vt:lpstr>
      <vt:lpstr>Deux extraits</vt:lpstr>
      <vt:lpstr>Présentation PowerPoint</vt:lpstr>
      <vt:lpstr>Publier avec l’IAG</vt:lpstr>
      <vt:lpstr>Présentation PowerPoint</vt:lpstr>
      <vt:lpstr>Priorités institutionnelles</vt:lpstr>
      <vt:lpstr>En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Florence Colin</dc:creator>
  <cp:lastModifiedBy>Florence Colin</cp:lastModifiedBy>
  <cp:revision>121</cp:revision>
  <dcterms:created xsi:type="dcterms:W3CDTF">2024-09-13T11:54:34Z</dcterms:created>
  <dcterms:modified xsi:type="dcterms:W3CDTF">2026-02-24T14:07:57Z</dcterms:modified>
</cp:coreProperties>
</file>