
<file path=[Content_Types].xml><?xml version="1.0" encoding="utf-8"?>
<Types xmlns="http://schemas.openxmlformats.org/package/2006/content-types">
  <Default Extension="png" ContentType="image/png"/>
  <Default Extension="aiff" ContentType="audio/x-aiff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76" r:id="rId4"/>
    <p:sldId id="260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304" r:id="rId1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42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183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fr-FR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41C74B3-2207-1F4C-BA52-A710F6232B77}" type="datetimeFigureOut">
              <a:rPr lang="fr-FR" smtClean="0"/>
              <a:t>26/08/2025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505D34B9-213B-1A42-B477-5DFB730A9494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isondelaradioetdelamusique.fr/vox" TargetMode="External"/><Relationship Id="rId2" Type="http://schemas.openxmlformats.org/officeDocument/2006/relationships/hyperlink" Target="https://app.box.com/s/usnmgvdafxke9r4689ixmphcq0l2d3x8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app.box.com/s/462ycisq8n7207mfcru8qbizz8ts9afd" TargetMode="External"/><Relationship Id="rId4" Type="http://schemas.openxmlformats.org/officeDocument/2006/relationships/hyperlink" Target="https://www.reseau-canope.fr/musique-prim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aiff"/><Relationship Id="rId1" Type="http://schemas.microsoft.com/office/2007/relationships/media" Target="../media/media2.aiff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jpg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4.pn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37056" y="261218"/>
            <a:ext cx="7368744" cy="1524000"/>
          </a:xfrm>
        </p:spPr>
        <p:txBody>
          <a:bodyPr/>
          <a:lstStyle/>
          <a:p>
            <a:r>
              <a:rPr lang="fr-FR" sz="3600" b="1" dirty="0"/>
              <a:t>Pré-rentrée PES Maternelle</a:t>
            </a:r>
            <a:br>
              <a:rPr lang="fr-FR" sz="3600" b="1" dirty="0"/>
            </a:br>
            <a:r>
              <a:rPr lang="fr-FR" sz="3600" b="1" dirty="0"/>
              <a:t>Cours </a:t>
            </a:r>
            <a:r>
              <a:rPr lang="fr-FR" sz="3600" b="1"/>
              <a:t>de musique</a:t>
            </a:r>
            <a:endParaRPr lang="fr-FR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9487" y="3281847"/>
            <a:ext cx="8450263" cy="3319394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Wingdings" charset="2"/>
              <a:buChar char="u"/>
            </a:pPr>
            <a:r>
              <a:rPr lang="fr-FR" sz="1800" dirty="0"/>
              <a:t>Moodle: accès anonyme</a:t>
            </a:r>
          </a:p>
          <a:p>
            <a:r>
              <a:rPr lang="fr-FR" sz="1800" dirty="0"/>
              <a:t>	https://moodle2025.inspe-paris.fr/course/</a:t>
            </a:r>
            <a:r>
              <a:rPr lang="fr-FR" sz="1800" dirty="0" err="1"/>
              <a:t>view.php?id</a:t>
            </a:r>
            <a:r>
              <a:rPr lang="fr-FR" sz="1800"/>
              <a:t>=281</a:t>
            </a:r>
            <a:endParaRPr lang="fr-FR" sz="1800" dirty="0"/>
          </a:p>
          <a:p>
            <a:pPr marL="285750" indent="-285750">
              <a:buFont typeface="Wingdings" charset="2"/>
              <a:buChar char="u"/>
            </a:pPr>
            <a:r>
              <a:rPr lang="fr-FR" sz="1800" dirty="0"/>
              <a:t>Lien ressources:</a:t>
            </a:r>
          </a:p>
          <a:p>
            <a:pPr marL="285750" indent="-285750">
              <a:buFont typeface="Arial"/>
              <a:buChar char="•"/>
            </a:pPr>
            <a:r>
              <a:rPr lang="fr-FR" sz="1800" dirty="0"/>
              <a:t>Chant maternelle: </a:t>
            </a:r>
          </a:p>
          <a:p>
            <a:pPr marL="285750" indent="-285750">
              <a:buFont typeface="Arial"/>
              <a:buChar char="•"/>
            </a:pPr>
            <a:r>
              <a:rPr lang="fr-FR" sz="1800" dirty="0">
                <a:hlinkClick r:id="rId2"/>
              </a:rPr>
              <a:t>https://app.box.com/s/usnmgvdafxke9r4689ixmphcq0l2d3x8</a:t>
            </a:r>
            <a:endParaRPr lang="fr-FR" sz="1800" dirty="0"/>
          </a:p>
          <a:p>
            <a:pPr marL="285750" indent="-285750">
              <a:buFont typeface="Arial"/>
              <a:buChar char="•"/>
            </a:pPr>
            <a:r>
              <a:rPr lang="fr-FR" sz="1800" dirty="0">
                <a:hlinkClick r:id="rId3"/>
              </a:rPr>
              <a:t>https://www.maisondelaradioetdelamusique.fr/vox</a:t>
            </a:r>
            <a:endParaRPr lang="fr-FR" sz="1800" dirty="0"/>
          </a:p>
          <a:p>
            <a:pPr marL="285750" indent="-285750">
              <a:buFont typeface="Arial"/>
              <a:buChar char="•"/>
            </a:pPr>
            <a:r>
              <a:rPr lang="fr-FR" sz="1800" dirty="0">
                <a:hlinkClick r:id="rId4"/>
              </a:rPr>
              <a:t>https://www.reseau-canope.fr/musique-prim/</a:t>
            </a:r>
            <a:r>
              <a:rPr lang="fr-FR" sz="1800" dirty="0"/>
              <a:t> </a:t>
            </a:r>
          </a:p>
          <a:p>
            <a:endParaRPr lang="fr-FR" sz="1800" dirty="0"/>
          </a:p>
          <a:p>
            <a:pPr marL="285750" indent="-285750">
              <a:buFont typeface="Arial"/>
              <a:buChar char="•"/>
            </a:pPr>
            <a:r>
              <a:rPr lang="fr-FR" sz="1800" dirty="0"/>
              <a:t>Écoutes: </a:t>
            </a:r>
            <a:r>
              <a:rPr lang="fr-FR" sz="1800" dirty="0">
                <a:hlinkClick r:id="rId5"/>
              </a:rPr>
              <a:t>https://app.box.com/s/462ycisq8n7207mfcru8qbizz8ts9afd</a:t>
            </a:r>
            <a:endParaRPr lang="fr-FR" sz="1800" dirty="0"/>
          </a:p>
          <a:p>
            <a:pPr marL="285750" indent="-285750">
              <a:buFont typeface="Wingdings" charset="2"/>
              <a:buChar char="u"/>
            </a:pPr>
            <a:r>
              <a:rPr lang="fr-FR" sz="1800" dirty="0"/>
              <a:t>Tour de table </a:t>
            </a:r>
            <a:r>
              <a:rPr lang="mr-IN" sz="1800" dirty="0"/>
              <a:t>–</a:t>
            </a:r>
            <a:r>
              <a:rPr lang="fr-FR" sz="1800" dirty="0"/>
              <a:t> des demandes particulières</a:t>
            </a:r>
          </a:p>
          <a:p>
            <a:pPr marL="285750" indent="-285750">
              <a:buFont typeface="Wingdings" charset="2"/>
              <a:buChar char="u"/>
            </a:pPr>
            <a:r>
              <a:rPr lang="fr-FR" sz="1800" dirty="0"/>
              <a:t>La musique à l’école: les attentes institutionnelles</a:t>
            </a:r>
          </a:p>
          <a:p>
            <a:pPr marL="285750" indent="-285750">
              <a:buFont typeface="Arial"/>
              <a:buChar char="•"/>
            </a:pPr>
            <a:r>
              <a:rPr lang="fr-FR" sz="1800" dirty="0"/>
              <a:t>En maternelle</a:t>
            </a:r>
          </a:p>
        </p:txBody>
      </p:sp>
    </p:spTree>
    <p:extLst>
      <p:ext uri="{BB962C8B-B14F-4D97-AF65-F5344CB8AC3E}">
        <p14:creationId xmlns:p14="http://schemas.microsoft.com/office/powerpoint/2010/main" val="536706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La musique en maternelle</a:t>
            </a:r>
          </a:p>
        </p:txBody>
      </p:sp>
      <p:pic>
        <p:nvPicPr>
          <p:cNvPr id="4" name="chanter en maternell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4376" y="566131"/>
            <a:ext cx="6270291" cy="4796398"/>
          </a:xfrm>
        </p:spPr>
      </p:pic>
    </p:spTree>
    <p:extLst>
      <p:ext uri="{BB962C8B-B14F-4D97-AF65-F5344CB8AC3E}">
        <p14:creationId xmlns:p14="http://schemas.microsoft.com/office/powerpoint/2010/main" val="68802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/>
              <a:t>La musique en maternelle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775809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dirty="0"/>
              <a:t>45 minutes par semaine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Devenir élève, vivre ensemble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La musique rythme la vie de la classe (rituels)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Créer du lien avec les familles 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Développer des capacités cognitives (la mémoire)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Favoriser le langage oral (verbaliser ses émotions, acquérir du vocabulaire, construire le langage</a:t>
            </a:r>
            <a:r>
              <a:rPr lang="mr-IN" dirty="0"/>
              <a:t>…</a:t>
            </a:r>
            <a:r>
              <a:rPr lang="fr-FR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Créer du lien entre les apprentissages (comptines de numération, connaître son corps, découvrir une langue étrangère</a:t>
            </a:r>
            <a:r>
              <a:rPr lang="mr-IN" dirty="0"/>
              <a:t>…</a:t>
            </a:r>
            <a:r>
              <a:rPr lang="fr-FR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Développer une culture disciplinaire (les paramètres du son, les instruments de musique, découvrir des </a:t>
            </a:r>
            <a:r>
              <a:rPr lang="fr-FR" dirty="0" err="1"/>
              <a:t>oeuvres</a:t>
            </a:r>
            <a:r>
              <a:rPr lang="fr-FR" dirty="0"/>
              <a:t> )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93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4898688"/>
            <a:ext cx="8686800" cy="1219200"/>
          </a:xfrm>
        </p:spPr>
        <p:txBody>
          <a:bodyPr>
            <a:normAutofit fontScale="90000"/>
          </a:bodyPr>
          <a:lstStyle/>
          <a:p>
            <a:r>
              <a:rPr lang="fr-FR" dirty="0"/>
              <a:t>Mettre en place des rituels de vie de classe</a:t>
            </a:r>
          </a:p>
        </p:txBody>
      </p:sp>
      <p:pic>
        <p:nvPicPr>
          <p:cNvPr id="4" name="Image 3" descr="papill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21" y="1570714"/>
            <a:ext cx="3029511" cy="1935406"/>
          </a:xfrm>
          <a:prstGeom prst="rect">
            <a:avLst/>
          </a:prstGeom>
        </p:spPr>
      </p:pic>
      <p:pic>
        <p:nvPicPr>
          <p:cNvPr id="5" name="Image 4" descr="mains en l'ai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2070806"/>
            <a:ext cx="3849511" cy="112536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829300" y="3282434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Retour au calme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384300" y="3582208"/>
            <a:ext cx="182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Traverser l’école</a:t>
            </a:r>
          </a:p>
        </p:txBody>
      </p:sp>
    </p:spTree>
    <p:extLst>
      <p:ext uri="{BB962C8B-B14F-4D97-AF65-F5344CB8AC3E}">
        <p14:creationId xmlns:p14="http://schemas.microsoft.com/office/powerpoint/2010/main" val="708921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309836"/>
            <a:ext cx="7881608" cy="34098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dirty="0"/>
              <a:t>Découvrir le quatuor à cordes</a:t>
            </a:r>
          </a:p>
        </p:txBody>
      </p:sp>
      <p:pic>
        <p:nvPicPr>
          <p:cNvPr id="4" name="Image 3" descr="petit escargo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474" y="679225"/>
            <a:ext cx="3733338" cy="1206480"/>
          </a:xfrm>
          <a:prstGeom prst="rect">
            <a:avLst/>
          </a:prstGeom>
        </p:spPr>
      </p:pic>
      <p:pic>
        <p:nvPicPr>
          <p:cNvPr id="5" name="Image 4" descr="petit escargot-consign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424" y="1854345"/>
            <a:ext cx="5908958" cy="4575721"/>
          </a:xfrm>
          <a:prstGeom prst="rect">
            <a:avLst/>
          </a:prstGeom>
        </p:spPr>
      </p:pic>
      <p:pic>
        <p:nvPicPr>
          <p:cNvPr id="6" name="6 Petit escargot.aiff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66676" y="1285190"/>
            <a:ext cx="443715" cy="443715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458024" y="6398705"/>
            <a:ext cx="5044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https</a:t>
            </a:r>
            <a:r>
              <a:rPr lang="fr-FR" dirty="0"/>
              <a:t>://</a:t>
            </a:r>
            <a:r>
              <a:rPr lang="fr-FR" dirty="0" err="1"/>
              <a:t>www.reseau-canope.fr</a:t>
            </a:r>
            <a:r>
              <a:rPr lang="fr-FR" dirty="0"/>
              <a:t>/musique-</a:t>
            </a:r>
            <a:r>
              <a:rPr lang="fr-FR" dirty="0" err="1"/>
              <a:t>prim</a:t>
            </a:r>
            <a:r>
              <a:rPr lang="fr-FR" dirty="0"/>
              <a:t>/accueil/</a:t>
            </a:r>
          </a:p>
        </p:txBody>
      </p:sp>
    </p:spTree>
    <p:extLst>
      <p:ext uri="{BB962C8B-B14F-4D97-AF65-F5344CB8AC3E}">
        <p14:creationId xmlns:p14="http://schemas.microsoft.com/office/powerpoint/2010/main" val="4261044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1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1" y="560078"/>
            <a:ext cx="8229600" cy="741355"/>
          </a:xfrm>
        </p:spPr>
        <p:txBody>
          <a:bodyPr>
            <a:normAutofit fontScale="90000"/>
          </a:bodyPr>
          <a:lstStyle/>
          <a:p>
            <a:r>
              <a:rPr lang="fr-FR" sz="3100" dirty="0"/>
              <a:t>Du codage du son (vers la lecture)</a:t>
            </a:r>
            <a:br>
              <a:rPr lang="fr-FR" dirty="0"/>
            </a:br>
            <a:r>
              <a:rPr lang="fr-FR" sz="2400" dirty="0"/>
              <a:t>création, interprétation puis enregistrement d’une partition</a:t>
            </a:r>
            <a:endParaRPr lang="fr-FR" dirty="0"/>
          </a:p>
        </p:txBody>
      </p:sp>
      <p:pic>
        <p:nvPicPr>
          <p:cNvPr id="4" name="Image 3" descr="Hervé Tullet un livre qui fait des so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560953"/>
            <a:ext cx="2146410" cy="2171176"/>
          </a:xfrm>
          <a:prstGeom prst="rect">
            <a:avLst/>
          </a:prstGeom>
        </p:spPr>
      </p:pic>
      <p:pic>
        <p:nvPicPr>
          <p:cNvPr id="2" name="Image 1" descr="OH 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260" y="1560953"/>
            <a:ext cx="3245277" cy="2171176"/>
          </a:xfrm>
          <a:prstGeom prst="rect">
            <a:avLst/>
          </a:prstGeom>
        </p:spPr>
      </p:pic>
      <p:pic>
        <p:nvPicPr>
          <p:cNvPr id="7" name="Image 6" descr="OH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333" y="4058652"/>
            <a:ext cx="3609783" cy="2375991"/>
          </a:xfrm>
          <a:prstGeom prst="rect">
            <a:avLst/>
          </a:prstGeom>
        </p:spPr>
      </p:pic>
      <p:pic>
        <p:nvPicPr>
          <p:cNvPr id="8" name="Image 7" descr="OH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06" y="4058652"/>
            <a:ext cx="3543154" cy="232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892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45332" y="313597"/>
            <a:ext cx="7867642" cy="822803"/>
          </a:xfrm>
        </p:spPr>
        <p:txBody>
          <a:bodyPr>
            <a:normAutofit/>
          </a:bodyPr>
          <a:lstStyle/>
          <a:p>
            <a:r>
              <a:rPr lang="fr-FR" sz="2800" dirty="0"/>
              <a:t>Du codage du son (vers la lecture)</a:t>
            </a:r>
          </a:p>
        </p:txBody>
      </p:sp>
      <p:pic>
        <p:nvPicPr>
          <p:cNvPr id="4" name="Image 3" descr="Capture d’écran 2019-09-18 à 01.45.1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991" y="1451192"/>
            <a:ext cx="5191625" cy="3629097"/>
          </a:xfrm>
          <a:prstGeom prst="rect">
            <a:avLst/>
          </a:prstGeom>
        </p:spPr>
      </p:pic>
      <p:pic>
        <p:nvPicPr>
          <p:cNvPr id="5" name="BERIO Luciano - Sequenza 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61624" y="5530429"/>
            <a:ext cx="364498" cy="364498"/>
          </a:xfrm>
          <a:prstGeom prst="rect">
            <a:avLst/>
          </a:prstGeom>
        </p:spPr>
      </p:pic>
      <p:pic>
        <p:nvPicPr>
          <p:cNvPr id="6" name="Image 5" descr="Hervé Tullet un livre qui fait des son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32" y="1560953"/>
            <a:ext cx="2223680" cy="224933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4154582" y="5111649"/>
            <a:ext cx="2903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Sequenza</a:t>
            </a:r>
            <a:r>
              <a:rPr lang="fr-FR" i="1" dirty="0"/>
              <a:t> III</a:t>
            </a:r>
            <a:r>
              <a:rPr lang="fr-FR" dirty="0"/>
              <a:t> </a:t>
            </a:r>
            <a:r>
              <a:rPr lang="mr-IN" dirty="0"/>
              <a:t>–</a:t>
            </a:r>
            <a:r>
              <a:rPr lang="fr-FR" dirty="0"/>
              <a:t> Luciano Berio</a:t>
            </a:r>
          </a:p>
        </p:txBody>
      </p:sp>
    </p:spTree>
    <p:extLst>
      <p:ext uri="{BB962C8B-B14F-4D97-AF65-F5344CB8AC3E}">
        <p14:creationId xmlns:p14="http://schemas.microsoft.com/office/powerpoint/2010/main" val="193820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45332" y="313597"/>
            <a:ext cx="7867642" cy="822803"/>
          </a:xfrm>
        </p:spPr>
        <p:txBody>
          <a:bodyPr>
            <a:normAutofit/>
          </a:bodyPr>
          <a:lstStyle/>
          <a:p>
            <a:r>
              <a:rPr lang="fr-FR" sz="2800" dirty="0"/>
              <a:t>Du </a:t>
            </a:r>
            <a:r>
              <a:rPr lang="fr-FR" sz="2800"/>
              <a:t>codage du </a:t>
            </a:r>
            <a:r>
              <a:rPr lang="fr-FR" sz="2800" dirty="0"/>
              <a:t>son (vers la lecture)</a:t>
            </a:r>
          </a:p>
        </p:txBody>
      </p:sp>
      <p:pic>
        <p:nvPicPr>
          <p:cNvPr id="2" name="Image 1" descr="cathy-berbarian-stripsod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39" y="1386360"/>
            <a:ext cx="6466935" cy="4085927"/>
          </a:xfrm>
          <a:prstGeom prst="rect">
            <a:avLst/>
          </a:prstGeom>
        </p:spPr>
      </p:pic>
      <p:pic>
        <p:nvPicPr>
          <p:cNvPr id="7" name="Extrait 2 Cathy Berberian Stripsod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3331" y="459627"/>
            <a:ext cx="474990" cy="47499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599122" y="5676127"/>
            <a:ext cx="2987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 err="1"/>
              <a:t>Stripsody</a:t>
            </a:r>
            <a:r>
              <a:rPr lang="fr-FR" i="1" dirty="0"/>
              <a:t> </a:t>
            </a:r>
            <a:r>
              <a:rPr lang="fr-FR" dirty="0"/>
              <a:t>de Cathy </a:t>
            </a:r>
            <a:r>
              <a:rPr lang="fr-FR" dirty="0" err="1"/>
              <a:t>Berberian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324095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00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Apprendre à décrire ce que l’on entend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/>
              <a:t>Une démarche du ressenti vers la notion musicale</a:t>
            </a:r>
          </a:p>
          <a:p>
            <a:r>
              <a:rPr lang="fr-FR" dirty="0"/>
              <a:t>Exemple: sans titre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r>
              <a:rPr lang="fr-FR" dirty="0"/>
              <a:t>Etablir une grille d’écoute: les paramètres du son</a:t>
            </a:r>
          </a:p>
        </p:txBody>
      </p:sp>
      <p:pic>
        <p:nvPicPr>
          <p:cNvPr id="4" name="contrebassel'éléphant Saint saen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86223" y="264837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2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257800"/>
            <a:ext cx="6781800" cy="1600200"/>
          </a:xfrm>
        </p:spPr>
        <p:txBody>
          <a:bodyPr>
            <a:normAutofit fontScale="90000"/>
          </a:bodyPr>
          <a:lstStyle/>
          <a:p>
            <a:r>
              <a:rPr lang="fr-FR" dirty="0"/>
              <a:t>Les programmes officiels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1495053"/>
          </a:xfrm>
        </p:spPr>
        <p:txBody>
          <a:bodyPr/>
          <a:lstStyle/>
          <a:p>
            <a:r>
              <a:rPr lang="fr-FR" dirty="0"/>
              <a:t>En maternelle: B.O. du 24 juin 2021</a:t>
            </a:r>
          </a:p>
          <a:p>
            <a:r>
              <a:rPr lang="fr-FR" dirty="0"/>
              <a:t>En élémentaire: B.O. du 17 juillet 2020</a:t>
            </a:r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594040"/>
              </p:ext>
            </p:extLst>
          </p:nvPr>
        </p:nvGraphicFramePr>
        <p:xfrm>
          <a:off x="450776" y="3960990"/>
          <a:ext cx="1863350" cy="653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321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ECOLE</a:t>
                      </a:r>
                      <a:r>
                        <a:rPr lang="fr-FR" sz="1400" baseline="0" dirty="0"/>
                        <a:t> MATERNELLE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au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194608"/>
              </p:ext>
            </p:extLst>
          </p:nvPr>
        </p:nvGraphicFramePr>
        <p:xfrm>
          <a:off x="2318591" y="3960990"/>
          <a:ext cx="3489050" cy="653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9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5321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ECOLE</a:t>
                      </a:r>
                      <a:r>
                        <a:rPr lang="fr-FR" sz="1400" baseline="0" dirty="0"/>
                        <a:t> ELEMENTAIRE</a:t>
                      </a:r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au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085484"/>
              </p:ext>
            </p:extLst>
          </p:nvPr>
        </p:nvGraphicFramePr>
        <p:xfrm>
          <a:off x="5995081" y="3960990"/>
          <a:ext cx="2529369" cy="637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9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3757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COLLEGE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6" name="Tableau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877282"/>
              </p:ext>
            </p:extLst>
          </p:nvPr>
        </p:nvGraphicFramePr>
        <p:xfrm>
          <a:off x="444128" y="3450672"/>
          <a:ext cx="5363513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63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PREMIER DEGRE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Tableau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914799"/>
              </p:ext>
            </p:extLst>
          </p:nvPr>
        </p:nvGraphicFramePr>
        <p:xfrm>
          <a:off x="5995081" y="3450672"/>
          <a:ext cx="2579114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79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SECOND</a:t>
                      </a:r>
                      <a:r>
                        <a:rPr lang="fr-FR" baseline="0" dirty="0"/>
                        <a:t> DEGRE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476618"/>
              </p:ext>
            </p:extLst>
          </p:nvPr>
        </p:nvGraphicFramePr>
        <p:xfrm>
          <a:off x="455240" y="4775600"/>
          <a:ext cx="186335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11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11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GS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9" name="Tableau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975740"/>
              </p:ext>
            </p:extLst>
          </p:nvPr>
        </p:nvGraphicFramePr>
        <p:xfrm>
          <a:off x="2314126" y="4775600"/>
          <a:ext cx="349351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3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4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7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CE1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CM1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CM2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603800"/>
              </p:ext>
            </p:extLst>
          </p:nvPr>
        </p:nvGraphicFramePr>
        <p:xfrm>
          <a:off x="5995081" y="4775600"/>
          <a:ext cx="25293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2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23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2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6</a:t>
                      </a:r>
                      <a:r>
                        <a:rPr lang="fr-FR" baseline="30000" dirty="0"/>
                        <a:t>ème</a:t>
                      </a:r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5</a:t>
                      </a:r>
                      <a:r>
                        <a:rPr lang="fr-FR" baseline="30000" dirty="0"/>
                        <a:t>ème</a:t>
                      </a:r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4</a:t>
                      </a:r>
                      <a:r>
                        <a:rPr lang="fr-FR" baseline="30000" dirty="0"/>
                        <a:t>ème</a:t>
                      </a:r>
                      <a:r>
                        <a:rPr lang="fr-F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3</a:t>
                      </a:r>
                      <a:r>
                        <a:rPr lang="fr-FR" baseline="30000" dirty="0"/>
                        <a:t>ème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au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92501"/>
              </p:ext>
            </p:extLst>
          </p:nvPr>
        </p:nvGraphicFramePr>
        <p:xfrm>
          <a:off x="450776" y="5171570"/>
          <a:ext cx="1863350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6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Cycle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777338"/>
              </p:ext>
            </p:extLst>
          </p:nvPr>
        </p:nvGraphicFramePr>
        <p:xfrm>
          <a:off x="2314126" y="5171570"/>
          <a:ext cx="2060480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6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Cycle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leau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303069"/>
              </p:ext>
            </p:extLst>
          </p:nvPr>
        </p:nvGraphicFramePr>
        <p:xfrm>
          <a:off x="4374606" y="5171570"/>
          <a:ext cx="2253140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5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Cycle 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au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194665"/>
              </p:ext>
            </p:extLst>
          </p:nvPr>
        </p:nvGraphicFramePr>
        <p:xfrm>
          <a:off x="6627747" y="5171570"/>
          <a:ext cx="1896703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96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Cycle 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au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011660"/>
              </p:ext>
            </p:extLst>
          </p:nvPr>
        </p:nvGraphicFramePr>
        <p:xfrm>
          <a:off x="450776" y="3079832"/>
          <a:ext cx="8123419" cy="37084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81234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SCOLARITE OBLIGATOIRE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081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 cycle 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50404" y="685800"/>
            <a:ext cx="7255396" cy="3886200"/>
          </a:xfrm>
        </p:spPr>
        <p:txBody>
          <a:bodyPr/>
          <a:lstStyle/>
          <a:p>
            <a:pPr marL="0" indent="0">
              <a:buNone/>
            </a:pPr>
            <a:r>
              <a:rPr lang="fr-FR" b="1" dirty="0"/>
              <a:t>B.O. du 26/3/2015 revu le 24/6/2021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1. Une </a:t>
            </a:r>
            <a:r>
              <a:rPr lang="fr-FR" b="1" dirty="0" err="1"/>
              <a:t>école</a:t>
            </a:r>
            <a:r>
              <a:rPr lang="fr-FR" b="1" dirty="0"/>
              <a:t> qui s'adapte aux jeunes enfants</a:t>
            </a:r>
          </a:p>
          <a:p>
            <a:pPr marL="0" indent="0">
              <a:buNone/>
            </a:pPr>
            <a:r>
              <a:rPr lang="fr-FR" b="1" dirty="0"/>
              <a:t>2. Une </a:t>
            </a:r>
            <a:r>
              <a:rPr lang="fr-FR" b="1" dirty="0" err="1"/>
              <a:t>école</a:t>
            </a:r>
            <a:r>
              <a:rPr lang="fr-FR" b="1" dirty="0"/>
              <a:t> qui organise des </a:t>
            </a:r>
            <a:r>
              <a:rPr lang="fr-FR" b="1" dirty="0" err="1"/>
              <a:t>modalités</a:t>
            </a:r>
            <a:r>
              <a:rPr lang="fr-FR" b="1" dirty="0"/>
              <a:t> </a:t>
            </a:r>
            <a:r>
              <a:rPr lang="fr-FR" b="1" dirty="0" err="1"/>
              <a:t>spécifiques</a:t>
            </a:r>
            <a:r>
              <a:rPr lang="fr-FR" b="1" dirty="0"/>
              <a:t> d'apprentissage </a:t>
            </a:r>
            <a:endParaRPr lang="fr-FR" dirty="0"/>
          </a:p>
          <a:p>
            <a:pPr marL="0" indent="0">
              <a:buNone/>
            </a:pPr>
            <a:r>
              <a:rPr lang="fr-FR" b="1" dirty="0"/>
              <a:t> 3. Une </a:t>
            </a:r>
            <a:r>
              <a:rPr lang="fr-FR" b="1" dirty="0" err="1"/>
              <a:t>école</a:t>
            </a:r>
            <a:r>
              <a:rPr lang="fr-FR" b="1" dirty="0"/>
              <a:t> où les enfants vont apprendre ensemble et vivre ensemble </a:t>
            </a: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609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programmes officiels en maternelle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/>
              <a:t>5 domaines d’apprentissages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Mobiliser le langage dans toutes ses dimensions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Agir, s’exprimer, comprendre à travers l’activité physique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Agir, s’exprimer, comprendre à travers les activités artistiques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Construire les premiers outils pour structurer sa pensée</a:t>
            </a:r>
          </a:p>
          <a:p>
            <a:pPr marL="514350" indent="-514350">
              <a:buFont typeface="+mj-lt"/>
              <a:buAutoNum type="arabicPeriod"/>
            </a:pPr>
            <a:r>
              <a:rPr lang="fr-FR" dirty="0"/>
              <a:t>Explorer le monde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3418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969929"/>
            <a:ext cx="7860718" cy="888071"/>
          </a:xfrm>
        </p:spPr>
        <p:txBody>
          <a:bodyPr>
            <a:normAutofit/>
          </a:bodyPr>
          <a:lstStyle/>
          <a:p>
            <a:r>
              <a:rPr lang="fr-FR" sz="2800" dirty="0"/>
              <a:t>L’éducation musicale: une discipline transversale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11817" y="19416"/>
            <a:ext cx="8452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Ce qui est attendu en fin d’école maternelle dans le domaine 1:</a:t>
            </a:r>
          </a:p>
          <a:p>
            <a:r>
              <a:rPr lang="fr-FR" b="1" dirty="0"/>
              <a:t>Mobiliser le langage dans toutes ses dimensions </a:t>
            </a:r>
          </a:p>
        </p:txBody>
      </p:sp>
      <p:pic>
        <p:nvPicPr>
          <p:cNvPr id="3" name="Image 2" descr="Capture d’écran 2022-09-20 à 23.06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06" y="646787"/>
            <a:ext cx="8622718" cy="3732473"/>
          </a:xfrm>
          <a:prstGeom prst="rect">
            <a:avLst/>
          </a:prstGeom>
        </p:spPr>
      </p:pic>
      <p:pic>
        <p:nvPicPr>
          <p:cNvPr id="5" name="Image 4" descr="Capture d’écran 2022-09-20 à 23.07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68" y="4303428"/>
            <a:ext cx="7373964" cy="197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421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284128"/>
            <a:ext cx="7860718" cy="888071"/>
          </a:xfrm>
        </p:spPr>
        <p:txBody>
          <a:bodyPr>
            <a:normAutofit/>
          </a:bodyPr>
          <a:lstStyle/>
          <a:p>
            <a:r>
              <a:rPr lang="fr-FR" sz="2800" dirty="0"/>
              <a:t>L’éducation musicale: une discipline transversale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62000" y="649862"/>
            <a:ext cx="6346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Ce qui est attendu en fin d’école maternelle dans le domaine 2:</a:t>
            </a:r>
          </a:p>
          <a:p>
            <a:r>
              <a:rPr lang="fr-FR" b="1" dirty="0"/>
              <a:t>Agir, s'exprimer, comprendre à travers l'activité physique </a:t>
            </a:r>
            <a:endParaRPr lang="fr-FR" dirty="0"/>
          </a:p>
        </p:txBody>
      </p:sp>
      <p:pic>
        <p:nvPicPr>
          <p:cNvPr id="5" name="Image 4" descr="Capture d’écran 2022-09-20 à 23.09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64" y="2104149"/>
            <a:ext cx="8710046" cy="2309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59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969929"/>
            <a:ext cx="7860718" cy="888071"/>
          </a:xfrm>
        </p:spPr>
        <p:txBody>
          <a:bodyPr>
            <a:normAutofit/>
          </a:bodyPr>
          <a:lstStyle/>
          <a:p>
            <a:r>
              <a:rPr lang="fr-FR" sz="2800" dirty="0"/>
              <a:t>L’éducation musicale: une discipline transversale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62000" y="326696"/>
            <a:ext cx="6346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Ce qui est attendu en fin d’école maternelle dans le domaine 4:</a:t>
            </a:r>
          </a:p>
          <a:p>
            <a:r>
              <a:rPr lang="fr-FR" b="1" dirty="0"/>
              <a:t>Construire les premiers outils pour structurer sa pensée </a:t>
            </a:r>
            <a:endParaRPr lang="fr-FR" dirty="0"/>
          </a:p>
        </p:txBody>
      </p:sp>
      <p:pic>
        <p:nvPicPr>
          <p:cNvPr id="3" name="Image 2" descr="Capture d’écran 2022-09-20 à 23.11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3698"/>
            <a:ext cx="9144000" cy="543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067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969929"/>
            <a:ext cx="7860718" cy="888071"/>
          </a:xfrm>
        </p:spPr>
        <p:txBody>
          <a:bodyPr>
            <a:normAutofit/>
          </a:bodyPr>
          <a:lstStyle/>
          <a:p>
            <a:r>
              <a:rPr lang="fr-FR" sz="2400" dirty="0"/>
              <a:t>L’éducation musicale: une discipline transversale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62000" y="-40561"/>
            <a:ext cx="6346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Ce qui est attendu en fin d’école maternelle dans le domaine 5:</a:t>
            </a:r>
          </a:p>
          <a:p>
            <a:r>
              <a:rPr lang="fr-FR" b="1" dirty="0"/>
              <a:t>Explorer le monde </a:t>
            </a:r>
            <a:endParaRPr lang="fr-FR" dirty="0"/>
          </a:p>
        </p:txBody>
      </p:sp>
      <p:pic>
        <p:nvPicPr>
          <p:cNvPr id="3" name="Image 2" descr="Capture d’écran 2022-09-20 à 23.13.1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27" y="605770"/>
            <a:ext cx="8157191" cy="3113716"/>
          </a:xfrm>
          <a:prstGeom prst="rect">
            <a:avLst/>
          </a:prstGeom>
        </p:spPr>
      </p:pic>
      <p:pic>
        <p:nvPicPr>
          <p:cNvPr id="5" name="Image 4" descr="Capture d’écran 2022-09-20 à 23.13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37" y="3744144"/>
            <a:ext cx="7640131" cy="270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5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5284128"/>
            <a:ext cx="7860718" cy="888071"/>
          </a:xfrm>
        </p:spPr>
        <p:txBody>
          <a:bodyPr>
            <a:normAutofit/>
          </a:bodyPr>
          <a:lstStyle/>
          <a:p>
            <a:r>
              <a:rPr lang="fr-FR" sz="2800" dirty="0"/>
              <a:t>L’éducation musicale: Les univers sonore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62000" y="649862"/>
            <a:ext cx="6346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Ce qui est attendu en fin d’école maternelle dans le domaine 3:</a:t>
            </a:r>
          </a:p>
          <a:p>
            <a:r>
              <a:rPr lang="fr-FR" b="1" dirty="0"/>
              <a:t>Agir, s'exprimer, comprendre à travers les activités artistiques </a:t>
            </a:r>
            <a:endParaRPr lang="fr-FR" dirty="0"/>
          </a:p>
        </p:txBody>
      </p:sp>
      <p:pic>
        <p:nvPicPr>
          <p:cNvPr id="5" name="Image 4" descr="Capture d’écran 2022-09-20 à 23.15.5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75" y="1635367"/>
            <a:ext cx="8622718" cy="282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013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Papier journal.thmx</Template>
  <TotalTime>11030</TotalTime>
  <Words>576</Words>
  <Application>Microsoft Macintosh PowerPoint</Application>
  <PresentationFormat>Affichage à l'écran (4:3)</PresentationFormat>
  <Paragraphs>94</Paragraphs>
  <Slides>17</Slides>
  <Notes>0</Notes>
  <HiddenSlides>0</HiddenSlides>
  <MMClips>5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Impact</vt:lpstr>
      <vt:lpstr>Mangal</vt:lpstr>
      <vt:lpstr>Times New Roman</vt:lpstr>
      <vt:lpstr>Wingdings</vt:lpstr>
      <vt:lpstr>NewsPrint</vt:lpstr>
      <vt:lpstr>Pré-rentrée PES Maternelle Cours de musique</vt:lpstr>
      <vt:lpstr>Les programmes officiels</vt:lpstr>
      <vt:lpstr>En cycle 1</vt:lpstr>
      <vt:lpstr>Les programmes officiels en maternelle</vt:lpstr>
      <vt:lpstr>L’éducation musicale: une discipline transversale</vt:lpstr>
      <vt:lpstr>L’éducation musicale: une discipline transversale</vt:lpstr>
      <vt:lpstr>L’éducation musicale: une discipline transversale</vt:lpstr>
      <vt:lpstr>L’éducation musicale: une discipline transversale</vt:lpstr>
      <vt:lpstr>L’éducation musicale: Les univers sonore</vt:lpstr>
      <vt:lpstr>La musique en maternelle</vt:lpstr>
      <vt:lpstr>La musique en maternelle</vt:lpstr>
      <vt:lpstr>Mettre en place des rituels de vie de classe</vt:lpstr>
      <vt:lpstr>Découvrir le quatuor à cordes</vt:lpstr>
      <vt:lpstr>Du codage du son (vers la lecture) création, interprétation puis enregistrement d’une partition</vt:lpstr>
      <vt:lpstr>Du codage du son (vers la lecture)</vt:lpstr>
      <vt:lpstr>Du codage du son (vers la lecture)</vt:lpstr>
      <vt:lpstr>Apprendre à décrire ce que l’on entend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ESPE Paris</dc:creator>
  <cp:lastModifiedBy>Benoit Faucher</cp:lastModifiedBy>
  <cp:revision>16</cp:revision>
  <dcterms:created xsi:type="dcterms:W3CDTF">2021-01-31T13:36:15Z</dcterms:created>
  <dcterms:modified xsi:type="dcterms:W3CDTF">2025-08-26T16:40:41Z</dcterms:modified>
</cp:coreProperties>
</file>