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image14.jpg" ContentType="image/jpeg"/>
  <Override PartName="/ppt/notesSlides/notesSlide7.xml" ContentType="application/vnd.openxmlformats-officedocument.presentationml.notesSlide+xml"/>
  <Override PartName="/ppt/media/image15.jpg" ContentType="image/jpe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4"/>
  </p:notesMasterIdLst>
  <p:sldIdLst>
    <p:sldId id="256" r:id="rId2"/>
    <p:sldId id="260" r:id="rId3"/>
    <p:sldId id="261" r:id="rId4"/>
    <p:sldId id="266" r:id="rId5"/>
    <p:sldId id="278" r:id="rId6"/>
    <p:sldId id="450" r:id="rId7"/>
    <p:sldId id="457" r:id="rId8"/>
    <p:sldId id="258" r:id="rId9"/>
    <p:sldId id="529" r:id="rId10"/>
    <p:sldId id="259" r:id="rId11"/>
    <p:sldId id="421" r:id="rId12"/>
    <p:sldId id="422" r:id="rId13"/>
    <p:sldId id="265" r:id="rId14"/>
    <p:sldId id="531" r:id="rId15"/>
    <p:sldId id="335" r:id="rId16"/>
    <p:sldId id="269" r:id="rId17"/>
    <p:sldId id="525" r:id="rId18"/>
    <p:sldId id="262" r:id="rId19"/>
    <p:sldId id="458" r:id="rId20"/>
    <p:sldId id="281" r:id="rId21"/>
    <p:sldId id="452" r:id="rId22"/>
    <p:sldId id="527" r:id="rId23"/>
    <p:sldId id="264" r:id="rId24"/>
    <p:sldId id="451" r:id="rId25"/>
    <p:sldId id="460" r:id="rId26"/>
    <p:sldId id="298" r:id="rId27"/>
    <p:sldId id="297" r:id="rId28"/>
    <p:sldId id="533" r:id="rId29"/>
    <p:sldId id="534" r:id="rId30"/>
    <p:sldId id="528" r:id="rId31"/>
    <p:sldId id="530" r:id="rId32"/>
    <p:sldId id="532" r:id="rId33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5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6078" autoAdjust="0"/>
  </p:normalViewPr>
  <p:slideViewPr>
    <p:cSldViewPr>
      <p:cViewPr varScale="1">
        <p:scale>
          <a:sx n="59" d="100"/>
          <a:sy n="59" d="100"/>
        </p:scale>
        <p:origin x="2074" y="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CA215-DA65-4966-A8CA-012EC81B0260}" type="datetimeFigureOut">
              <a:rPr lang="fr-FR" smtClean="0"/>
              <a:t>10/12/2024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AFBBEB-B416-4829-A639-A8C110EF3F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5542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nHzmiOBNuQ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view.genially.com/668d003597ed1f00144b81c4/interactive-content-reperes-emi-1er-degre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lemi.fr/sites/default/files/clemi/z%C3%A9ro%20clich%C3%A9/Guide_pedago_EMI_sport_%C3%A9galit%C3%A9.pdf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EMI, qu’est ce que c’est. EMI pourquoi. EMI comment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BBEB-B416-4829-A639-A8C110EF3F79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86637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hlinkClick r:id="rId3"/>
              </a:rPr>
              <a:t>https://www.youtube.com/watch?v=DnHzmiOBNuQ</a:t>
            </a:r>
            <a:endParaRPr lang="fr-FR" dirty="0"/>
          </a:p>
          <a:p>
            <a:r>
              <a:rPr lang="fr-FR" dirty="0"/>
              <a:t>9 compétences</a:t>
            </a:r>
          </a:p>
          <a:p>
            <a:r>
              <a:rPr lang="fr-FR" dirty="0"/>
              <a:t>4 thèmes :</a:t>
            </a:r>
          </a:p>
          <a:p>
            <a:r>
              <a:rPr lang="fr-FR" dirty="0"/>
              <a:t>L’information</a:t>
            </a:r>
          </a:p>
          <a:p>
            <a:r>
              <a:rPr lang="fr-FR" dirty="0"/>
              <a:t>Les médias</a:t>
            </a:r>
          </a:p>
          <a:p>
            <a:r>
              <a:rPr lang="fr-FR" dirty="0"/>
              <a:t>Liberté d’expression et citoyenneté</a:t>
            </a:r>
          </a:p>
          <a:p>
            <a:r>
              <a:rPr lang="fr-FR" dirty="0"/>
              <a:t>Image médiatique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BBEB-B416-4829-A639-A8C110EF3F79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01422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hlinkClick r:id="rId3"/>
              </a:rPr>
              <a:t>https://view.genially.com/668d003597ed1f00144b81c4/interactive-content-reperes-emi-1er-degre</a:t>
            </a:r>
            <a:endParaRPr lang="fr-FR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BBEB-B416-4829-A639-A8C110EF3F79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98739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https://www.clemi.fr/fr/ressources/brochure-education-aux-medias-et-a-linformation.html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https://www.clemi.fr/sites/default/files/2024-06/Kit%20p%C3%A9dagogique%20journalisme%20de%20solutions.pdf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hlinkClick r:id="rId3"/>
              </a:rPr>
              <a:t>https://www.clemi.fr/sites/default/files/clemi/z%C3%A9ro%20clich%C3%A9/Guide_pedago_EMI_sport_%C3%A9galit%C3%A9.pdf</a:t>
            </a: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BBEB-B416-4829-A639-A8C110EF3F79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21130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4d207b7e3e_0_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4d207b7e3e_0_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https://fondation-lamap.org/projet/esprit-scientifique-esprit-critique-cycle-3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https://fondation-lamap.org/projet/esprit-scientifique-esprit-critique-cycle-2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121121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4d207b7e3e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4d207b7e3e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13296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62f23bbe1b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62f23bbe1b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79529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https://www.clemi.fr/familles/publications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BBEB-B416-4829-A639-A8C110EF3F79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51785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https://www.clemi.fr/sites/default/files/clemi/Formation/Referentiel_CLEMI_2020_v0122.pdf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BBEB-B416-4829-A639-A8C110EF3F79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0782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0" i="0" dirty="0">
                <a:solidFill>
                  <a:srgbClr val="2B2B2B"/>
                </a:solidFill>
                <a:effectLst/>
                <a:latin typeface="Lato" panose="020F0502020204030203" pitchFamily="34" charset="0"/>
              </a:rPr>
              <a:t>L’école et la famille partagent la responsabilité de préparer les jeunes à vivre dans un monde dominé par les images, les mots et les sons. </a:t>
            </a:r>
            <a:endParaRPr lang="fr-FR" dirty="0"/>
          </a:p>
          <a:p>
            <a:r>
              <a:rPr lang="fr-FR" dirty="0"/>
              <a:t>https://www.clemi.fr/fileadmin/yag/formation/Textes/lettre.r.haby.pdf</a:t>
            </a:r>
          </a:p>
          <a:p>
            <a:r>
              <a:rPr lang="fr-FR" dirty="0" err="1"/>
              <a:t>Htt</a:t>
            </a: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la Déclaration de Prague relative à la compétence dans l'usage de l'information (2003), la Proclamation d’Alexandrie sur la maîtrise de l’information et l’apprentissage tout au long de la vie (2005)</a:t>
            </a:r>
          </a:p>
          <a:p>
            <a:r>
              <a:rPr lang="fr-FR" dirty="0"/>
              <a:t>ps://normandie-univ.hal.science/hal-02319542/document (histoire de l’EMI)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BBEB-B416-4829-A639-A8C110EF3F7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17819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UNESCO, (2007) Programme Information pour tous « Introduction à la maîtrise de l’information » http://www.uis.unesco.org/Communication/Documents/157020F.pdf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BBEB-B416-4829-A639-A8C110EF3F79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00673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EMI : tout le monde en fait ? Personne ne sait ce que c’est (ex. des discriminations) =&gt; définition personnelle. Le ministère impose sans imposer. Les enseignants font de l’EMI pour d’autres raisons Tout le monde est content</a:t>
            </a:r>
          </a:p>
          <a:p>
            <a:endParaRPr lang="fr-FR" dirty="0"/>
          </a:p>
          <a:p>
            <a:r>
              <a:rPr lang="fr-FR" sz="1200" kern="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« l’EMI n’est ni une discipline ni une éducation autonome, c’est une approche contextuelle destinée à éclairer, sous un angle particulier, des problématiques diverses rencontrées, par ailleurs, par les disciplines enseignées à l’école, au collège et au lycée »</a:t>
            </a:r>
          </a:p>
          <a:p>
            <a:r>
              <a:rPr lang="fr-FR" sz="1200" kern="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(Vademecum EMI, 2022)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7C366290-4595-5745-A50F-D5EC13BAC604}" type="slidenum">
              <a:rPr lang="fr-FR" noProof="0" smtClean="0"/>
              <a:t>6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820822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4d207b7e3e_0_3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4d207b7e3e_0_3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405288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https://www.youtube.com/playlist?list=PL7h1upgZ_vhJxVyrZdqGryeJCFzThEejx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BBEB-B416-4829-A639-A8C110EF3F79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1532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Différents éléments déjà présents dans le référentiel de 2015 : esprit critique, désinformation (éducation aux médias), éducation à l’information autour du respect des sources et de la propriété intellectuelle, engagement des élèves par la publication, évolution des usages (déconnexion).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A travers ce rappel de l’importance de l’EMI s’exprime le même souci constant de protéger des élèves de leurs pratiques numériques, pratiques qui les rendent victimes de surexpositions diverses : fake news, temp d’écran, addiction aux jeux vidéos ou aux médias sociaux, violences en ligne</a:t>
            </a:r>
          </a:p>
          <a:p>
            <a:endParaRPr lang="fr-FR" b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2869989-EB00-4EE7-BCB5-25BDC5BB29F8}" type="slidenum">
              <a:rPr lang="fr-FR" noProof="0" smtClean="0"/>
              <a:t>17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5534664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4d207b7e3e_0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4d207b7e3e_0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74393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https://eduscol.education.fr/document/61924/download?attachment</a:t>
            </a:r>
          </a:p>
          <a:p>
            <a:r>
              <a:rPr lang="fr-FR" dirty="0"/>
              <a:t>https://digipad.app/p/922966/c9383c10d2e92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AFBBEB-B416-4829-A639-A8C110EF3F79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6186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E4516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E4516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E4516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12/10/2024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E4516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12/10/2024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ableau 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F179F09D-FCEF-2378-FD6D-390137D19D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1459468"/>
            <a:ext cx="7770114" cy="369332"/>
          </a:xfrm>
        </p:spPr>
        <p:txBody>
          <a:bodyPr rtlCol="0" anchor="b" anchorCtr="0"/>
          <a:lstStyle>
            <a:lvl1pPr>
              <a:defRPr lang="fr-FR" sz="2400"/>
            </a:lvl1pPr>
          </a:lstStyle>
          <a:p>
            <a:pPr rtl="0"/>
            <a:r>
              <a:rPr lang="fr-FR"/>
              <a:t>cliquez pour ajouter un titre</a:t>
            </a:r>
          </a:p>
        </p:txBody>
      </p:sp>
      <p:sp>
        <p:nvSpPr>
          <p:cNvPr id="2" name="Espace réservé du contenu 6">
            <a:extLst>
              <a:ext uri="{FF2B5EF4-FFF2-40B4-BE49-F238E27FC236}">
                <a16:creationId xmlns:a16="http://schemas.microsoft.com/office/drawing/2014/main" id="{43E2AC72-73DB-7038-4867-55751103F51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85800" y="2039112"/>
            <a:ext cx="3432715" cy="3877055"/>
          </a:xfrm>
        </p:spPr>
        <p:txBody>
          <a:bodyPr rtlCol="0">
            <a:normAutofit/>
          </a:bodyPr>
          <a:lstStyle>
            <a:lvl1pPr marL="0" indent="0">
              <a:buNone/>
              <a:defRPr lang="fr-FR" sz="1500"/>
            </a:lvl1pPr>
            <a:lvl2pPr marL="171450" indent="-171450">
              <a:spcBef>
                <a:spcPts val="750"/>
              </a:spcBef>
              <a:buFont typeface="Courier New" panose="02070309020205020404" pitchFamily="49" charset="0"/>
              <a:buChar char="o"/>
              <a:defRPr lang="fr-FR" sz="1500"/>
            </a:lvl2pPr>
            <a:lvl3pPr marL="514350" indent="-171450">
              <a:spcBef>
                <a:spcPts val="750"/>
              </a:spcBef>
              <a:buFont typeface="Courier New" panose="02070309020205020404" pitchFamily="49" charset="0"/>
              <a:buChar char="o"/>
              <a:defRPr lang="fr-FR" sz="1500"/>
            </a:lvl3pPr>
            <a:lvl4pPr marL="857250" indent="-171450">
              <a:spcBef>
                <a:spcPts val="750"/>
              </a:spcBef>
              <a:buFont typeface="Courier New" panose="02070309020205020404" pitchFamily="49" charset="0"/>
              <a:buChar char="o"/>
              <a:defRPr lang="fr-FR" sz="1500"/>
            </a:lvl4pPr>
            <a:lvl5pPr marL="1200150" indent="-171450">
              <a:spcBef>
                <a:spcPts val="750"/>
              </a:spcBef>
              <a:buFont typeface="Courier New" panose="02070309020205020404" pitchFamily="49" charset="0"/>
              <a:buChar char="o"/>
              <a:defRPr lang="fr-FR" sz="1500"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6" name="Espace réservé du contenu 6">
            <a:extLst>
              <a:ext uri="{FF2B5EF4-FFF2-40B4-BE49-F238E27FC236}">
                <a16:creationId xmlns:a16="http://schemas.microsoft.com/office/drawing/2014/main" id="{C4B21F26-677B-015C-5D71-238B3798DF5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768311" y="2039112"/>
            <a:ext cx="3432715" cy="3877055"/>
          </a:xfrm>
        </p:spPr>
        <p:txBody>
          <a:bodyPr rtlCol="0">
            <a:normAutofit/>
          </a:bodyPr>
          <a:lstStyle>
            <a:lvl1pPr marL="0" indent="0">
              <a:buNone/>
              <a:defRPr lang="fr-FR" sz="1500"/>
            </a:lvl1pPr>
            <a:lvl2pPr marL="171450" indent="-171450">
              <a:spcBef>
                <a:spcPts val="750"/>
              </a:spcBef>
              <a:buFont typeface="Courier New" panose="02070309020205020404" pitchFamily="49" charset="0"/>
              <a:buChar char="o"/>
              <a:defRPr lang="fr-FR" sz="1500"/>
            </a:lvl2pPr>
            <a:lvl3pPr marL="514350" indent="-171450">
              <a:spcBef>
                <a:spcPts val="750"/>
              </a:spcBef>
              <a:buFont typeface="Courier New" panose="02070309020205020404" pitchFamily="49" charset="0"/>
              <a:buChar char="o"/>
              <a:defRPr lang="fr-FR" sz="1500"/>
            </a:lvl3pPr>
            <a:lvl4pPr marL="857250" indent="-171450">
              <a:spcBef>
                <a:spcPts val="750"/>
              </a:spcBef>
              <a:buFont typeface="Courier New" panose="02070309020205020404" pitchFamily="49" charset="0"/>
              <a:buChar char="o"/>
              <a:defRPr lang="fr-FR" sz="1500"/>
            </a:lvl4pPr>
            <a:lvl5pPr marL="1200150" indent="-171450">
              <a:spcBef>
                <a:spcPts val="750"/>
              </a:spcBef>
              <a:buFont typeface="Courier New" panose="02070309020205020404" pitchFamily="49" charset="0"/>
              <a:buChar char="o"/>
              <a:defRPr lang="fr-FR" sz="1500"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7" name="Forme libre 6">
            <a:extLst>
              <a:ext uri="{FF2B5EF4-FFF2-40B4-BE49-F238E27FC236}">
                <a16:creationId xmlns:a16="http://schemas.microsoft.com/office/drawing/2014/main" id="{A3F1B258-8FBC-06A8-3A1F-466CEEDBBE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79804"/>
            <a:ext cx="3530603" cy="978196"/>
          </a:xfrm>
          <a:custGeom>
            <a:avLst/>
            <a:gdLst>
              <a:gd name="connsiteX0" fmla="*/ 4059737 w 4707470"/>
              <a:gd name="connsiteY0" fmla="*/ 967990 h 978196"/>
              <a:gd name="connsiteX1" fmla="*/ 4058450 w 4707470"/>
              <a:gd name="connsiteY1" fmla="*/ 978196 h 978196"/>
              <a:gd name="connsiteX2" fmla="*/ 4010063 w 4707470"/>
              <a:gd name="connsiteY2" fmla="*/ 978196 h 978196"/>
              <a:gd name="connsiteX3" fmla="*/ 0 w 4707470"/>
              <a:gd name="connsiteY3" fmla="*/ 488477 h 978196"/>
              <a:gd name="connsiteX4" fmla="*/ 72049 w 4707470"/>
              <a:gd name="connsiteY4" fmla="*/ 656791 h 978196"/>
              <a:gd name="connsiteX5" fmla="*/ 206640 w 4707470"/>
              <a:gd name="connsiteY5" fmla="*/ 886509 h 978196"/>
              <a:gd name="connsiteX6" fmla="*/ 272042 w 4707470"/>
              <a:gd name="connsiteY6" fmla="*/ 978196 h 978196"/>
              <a:gd name="connsiteX7" fmla="*/ 184579 w 4707470"/>
              <a:gd name="connsiteY7" fmla="*/ 978196 h 978196"/>
              <a:gd name="connsiteX8" fmla="*/ 149828 w 4707470"/>
              <a:gd name="connsiteY8" fmla="*/ 932137 h 978196"/>
              <a:gd name="connsiteX9" fmla="*/ 29898 w 4707470"/>
              <a:gd name="connsiteY9" fmla="*/ 726361 h 978196"/>
              <a:gd name="connsiteX10" fmla="*/ 0 w 4707470"/>
              <a:gd name="connsiteY10" fmla="*/ 659079 h 978196"/>
              <a:gd name="connsiteX11" fmla="*/ 2427853 w 4707470"/>
              <a:gd name="connsiteY11" fmla="*/ 69987 h 978196"/>
              <a:gd name="connsiteX12" fmla="*/ 2017693 w 4707470"/>
              <a:gd name="connsiteY12" fmla="*/ 122737 h 978196"/>
              <a:gd name="connsiteX13" fmla="*/ 1217707 w 4707470"/>
              <a:gd name="connsiteY13" fmla="*/ 266029 h 978196"/>
              <a:gd name="connsiteX14" fmla="*/ 848303 w 4707470"/>
              <a:gd name="connsiteY14" fmla="*/ 292389 h 978196"/>
              <a:gd name="connsiteX15" fmla="*/ 2617347 w 4707470"/>
              <a:gd name="connsiteY15" fmla="*/ 268805 h 978196"/>
              <a:gd name="connsiteX16" fmla="*/ 2575151 w 4707470"/>
              <a:gd name="connsiteY16" fmla="*/ 346132 h 978196"/>
              <a:gd name="connsiteX17" fmla="*/ 1592825 w 4707470"/>
              <a:gd name="connsiteY17" fmla="*/ 430392 h 978196"/>
              <a:gd name="connsiteX18" fmla="*/ 927202 w 4707470"/>
              <a:gd name="connsiteY18" fmla="*/ 395014 h 978196"/>
              <a:gd name="connsiteX19" fmla="*/ 848774 w 4707470"/>
              <a:gd name="connsiteY19" fmla="*/ 400725 h 978196"/>
              <a:gd name="connsiteX20" fmla="*/ 953198 w 4707470"/>
              <a:gd name="connsiteY20" fmla="*/ 446968 h 978196"/>
              <a:gd name="connsiteX21" fmla="*/ 1164217 w 4707470"/>
              <a:gd name="connsiteY21" fmla="*/ 487531 h 978196"/>
              <a:gd name="connsiteX22" fmla="*/ 2563251 w 4707470"/>
              <a:gd name="connsiteY22" fmla="*/ 479630 h 978196"/>
              <a:gd name="connsiteX23" fmla="*/ 2969415 w 4707470"/>
              <a:gd name="connsiteY23" fmla="*/ 235206 h 978196"/>
              <a:gd name="connsiteX24" fmla="*/ 3018419 w 4707470"/>
              <a:gd name="connsiteY24" fmla="*/ 177666 h 978196"/>
              <a:gd name="connsiteX25" fmla="*/ 2838754 w 4707470"/>
              <a:gd name="connsiteY25" fmla="*/ 98695 h 978196"/>
              <a:gd name="connsiteX26" fmla="*/ 2427853 w 4707470"/>
              <a:gd name="connsiteY26" fmla="*/ 69987 h 978196"/>
              <a:gd name="connsiteX27" fmla="*/ 2444158 w 4707470"/>
              <a:gd name="connsiteY27" fmla="*/ 387 h 978196"/>
              <a:gd name="connsiteX28" fmla="*/ 2908628 w 4707470"/>
              <a:gd name="connsiteY28" fmla="*/ 45735 h 978196"/>
              <a:gd name="connsiteX29" fmla="*/ 3088619 w 4707470"/>
              <a:gd name="connsiteY29" fmla="*/ 154653 h 978196"/>
              <a:gd name="connsiteX30" fmla="*/ 2980945 w 4707470"/>
              <a:gd name="connsiteY30" fmla="*/ 318333 h 978196"/>
              <a:gd name="connsiteX31" fmla="*/ 2478738 w 4707470"/>
              <a:gd name="connsiteY31" fmla="*/ 580498 h 978196"/>
              <a:gd name="connsiteX32" fmla="*/ 2071312 w 4707470"/>
              <a:gd name="connsiteY32" fmla="*/ 685100 h 978196"/>
              <a:gd name="connsiteX33" fmla="*/ 2336932 w 4707470"/>
              <a:gd name="connsiteY33" fmla="*/ 823834 h 978196"/>
              <a:gd name="connsiteX34" fmla="*/ 2650218 w 4707470"/>
              <a:gd name="connsiteY34" fmla="*/ 880372 h 978196"/>
              <a:gd name="connsiteX35" fmla="*/ 2724828 w 4707470"/>
              <a:gd name="connsiteY35" fmla="*/ 877816 h 978196"/>
              <a:gd name="connsiteX36" fmla="*/ 2937906 w 4707470"/>
              <a:gd name="connsiteY36" fmla="*/ 850216 h 978196"/>
              <a:gd name="connsiteX37" fmla="*/ 3214489 w 4707470"/>
              <a:gd name="connsiteY37" fmla="*/ 865310 h 978196"/>
              <a:gd name="connsiteX38" fmla="*/ 3558811 w 4707470"/>
              <a:gd name="connsiteY38" fmla="*/ 821783 h 978196"/>
              <a:gd name="connsiteX39" fmla="*/ 4423716 w 4707470"/>
              <a:gd name="connsiteY39" fmla="*/ 769182 h 978196"/>
              <a:gd name="connsiteX40" fmla="*/ 4604328 w 4707470"/>
              <a:gd name="connsiteY40" fmla="*/ 806587 h 978196"/>
              <a:gd name="connsiteX41" fmla="*/ 4700071 w 4707470"/>
              <a:gd name="connsiteY41" fmla="*/ 978164 h 978196"/>
              <a:gd name="connsiteX42" fmla="*/ 4700051 w 4707470"/>
              <a:gd name="connsiteY42" fmla="*/ 978196 h 978196"/>
              <a:gd name="connsiteX43" fmla="*/ 4626911 w 4707470"/>
              <a:gd name="connsiteY43" fmla="*/ 978196 h 978196"/>
              <a:gd name="connsiteX44" fmla="*/ 4634858 w 4707470"/>
              <a:gd name="connsiteY44" fmla="*/ 938205 h 978196"/>
              <a:gd name="connsiteX45" fmla="*/ 4565805 w 4707470"/>
              <a:gd name="connsiteY45" fmla="*/ 871619 h 978196"/>
              <a:gd name="connsiteX46" fmla="*/ 4384624 w 4707470"/>
              <a:gd name="connsiteY46" fmla="*/ 835208 h 978196"/>
              <a:gd name="connsiteX47" fmla="*/ 4191174 w 4707470"/>
              <a:gd name="connsiteY47" fmla="*/ 828605 h 978196"/>
              <a:gd name="connsiteX48" fmla="*/ 3615233 w 4707470"/>
              <a:gd name="connsiteY48" fmla="*/ 882733 h 978196"/>
              <a:gd name="connsiteX49" fmla="*/ 3106122 w 4707470"/>
              <a:gd name="connsiteY49" fmla="*/ 957428 h 978196"/>
              <a:gd name="connsiteX50" fmla="*/ 3167669 w 4707470"/>
              <a:gd name="connsiteY50" fmla="*/ 978196 h 978196"/>
              <a:gd name="connsiteX51" fmla="*/ 2761995 w 4707470"/>
              <a:gd name="connsiteY51" fmla="*/ 978196 h 978196"/>
              <a:gd name="connsiteX52" fmla="*/ 2604435 w 4707470"/>
              <a:gd name="connsiteY52" fmla="*/ 961624 h 978196"/>
              <a:gd name="connsiteX53" fmla="*/ 2629619 w 4707470"/>
              <a:gd name="connsiteY53" fmla="*/ 978196 h 978196"/>
              <a:gd name="connsiteX54" fmla="*/ 2442177 w 4707470"/>
              <a:gd name="connsiteY54" fmla="*/ 978196 h 978196"/>
              <a:gd name="connsiteX55" fmla="*/ 2299922 w 4707470"/>
              <a:gd name="connsiteY55" fmla="*/ 896786 h 978196"/>
              <a:gd name="connsiteX56" fmla="*/ 2204982 w 4707470"/>
              <a:gd name="connsiteY56" fmla="*/ 850389 h 978196"/>
              <a:gd name="connsiteX57" fmla="*/ 1506483 w 4707470"/>
              <a:gd name="connsiteY57" fmla="*/ 669446 h 978196"/>
              <a:gd name="connsiteX58" fmla="*/ 1473612 w 4707470"/>
              <a:gd name="connsiteY58" fmla="*/ 681163 h 978196"/>
              <a:gd name="connsiteX59" fmla="*/ 1855475 w 4707470"/>
              <a:gd name="connsiteY59" fmla="*/ 879104 h 978196"/>
              <a:gd name="connsiteX60" fmla="*/ 2046452 w 4707470"/>
              <a:gd name="connsiteY60" fmla="*/ 978196 h 978196"/>
              <a:gd name="connsiteX61" fmla="*/ 1905580 w 4707470"/>
              <a:gd name="connsiteY61" fmla="*/ 978196 h 978196"/>
              <a:gd name="connsiteX62" fmla="*/ 1792576 w 4707470"/>
              <a:gd name="connsiteY62" fmla="*/ 917483 h 978196"/>
              <a:gd name="connsiteX63" fmla="*/ 1431825 w 4707470"/>
              <a:gd name="connsiteY63" fmla="*/ 761296 h 978196"/>
              <a:gd name="connsiteX64" fmla="*/ 1584066 w 4707470"/>
              <a:gd name="connsiteY64" fmla="*/ 912806 h 978196"/>
              <a:gd name="connsiteX65" fmla="*/ 1665294 w 4707470"/>
              <a:gd name="connsiteY65" fmla="*/ 978196 h 978196"/>
              <a:gd name="connsiteX66" fmla="*/ 1530478 w 4707470"/>
              <a:gd name="connsiteY66" fmla="*/ 978196 h 978196"/>
              <a:gd name="connsiteX67" fmla="*/ 1433502 w 4707470"/>
              <a:gd name="connsiteY67" fmla="*/ 903764 h 978196"/>
              <a:gd name="connsiteX68" fmla="*/ 1207351 w 4707470"/>
              <a:gd name="connsiteY68" fmla="*/ 677361 h 978196"/>
              <a:gd name="connsiteX69" fmla="*/ 1085279 w 4707470"/>
              <a:gd name="connsiteY69" fmla="*/ 580996 h 978196"/>
              <a:gd name="connsiteX70" fmla="*/ 460678 w 4707470"/>
              <a:gd name="connsiteY70" fmla="*/ 320100 h 978196"/>
              <a:gd name="connsiteX71" fmla="*/ 370062 w 4707470"/>
              <a:gd name="connsiteY71" fmla="*/ 302529 h 978196"/>
              <a:gd name="connsiteX72" fmla="*/ 692974 w 4707470"/>
              <a:gd name="connsiteY72" fmla="*/ 645063 h 978196"/>
              <a:gd name="connsiteX73" fmla="*/ 899891 w 4707470"/>
              <a:gd name="connsiteY73" fmla="*/ 897040 h 978196"/>
              <a:gd name="connsiteX74" fmla="*/ 958299 w 4707470"/>
              <a:gd name="connsiteY74" fmla="*/ 978196 h 978196"/>
              <a:gd name="connsiteX75" fmla="*/ 856593 w 4707470"/>
              <a:gd name="connsiteY75" fmla="*/ 978196 h 978196"/>
              <a:gd name="connsiteX76" fmla="*/ 745097 w 4707470"/>
              <a:gd name="connsiteY76" fmla="*/ 814331 h 978196"/>
              <a:gd name="connsiteX77" fmla="*/ 291682 w 4707470"/>
              <a:gd name="connsiteY77" fmla="*/ 357455 h 978196"/>
              <a:gd name="connsiteX78" fmla="*/ 192689 w 4707470"/>
              <a:gd name="connsiteY78" fmla="*/ 294672 h 978196"/>
              <a:gd name="connsiteX79" fmla="*/ 556080 w 4707470"/>
              <a:gd name="connsiteY79" fmla="*/ 783560 h 978196"/>
              <a:gd name="connsiteX80" fmla="*/ 645779 w 4707470"/>
              <a:gd name="connsiteY80" fmla="*/ 904799 h 978196"/>
              <a:gd name="connsiteX81" fmla="*/ 703943 w 4707470"/>
              <a:gd name="connsiteY81" fmla="*/ 978196 h 978196"/>
              <a:gd name="connsiteX82" fmla="*/ 621039 w 4707470"/>
              <a:gd name="connsiteY82" fmla="*/ 978196 h 978196"/>
              <a:gd name="connsiteX83" fmla="*/ 430820 w 4707470"/>
              <a:gd name="connsiteY83" fmla="*/ 725635 h 978196"/>
              <a:gd name="connsiteX84" fmla="*/ 116693 w 4707470"/>
              <a:gd name="connsiteY84" fmla="*/ 361863 h 978196"/>
              <a:gd name="connsiteX85" fmla="*/ 50540 w 4707470"/>
              <a:gd name="connsiteY85" fmla="*/ 310444 h 978196"/>
              <a:gd name="connsiteX86" fmla="*/ 0 w 4707470"/>
              <a:gd name="connsiteY86" fmla="*/ 281606 h 978196"/>
              <a:gd name="connsiteX87" fmla="*/ 0 w 4707470"/>
              <a:gd name="connsiteY87" fmla="*/ 27934 h 978196"/>
              <a:gd name="connsiteX88" fmla="*/ 404992 w 4707470"/>
              <a:gd name="connsiteY88" fmla="*/ 222649 h 978196"/>
              <a:gd name="connsiteX89" fmla="*/ 515732 w 4707470"/>
              <a:gd name="connsiteY89" fmla="*/ 243759 h 978196"/>
              <a:gd name="connsiteX90" fmla="*/ 660613 w 4707470"/>
              <a:gd name="connsiteY90" fmla="*/ 222758 h 978196"/>
              <a:gd name="connsiteX91" fmla="*/ 820261 w 4707470"/>
              <a:gd name="connsiteY91" fmla="*/ 226406 h 978196"/>
              <a:gd name="connsiteX92" fmla="*/ 1982193 w 4707470"/>
              <a:gd name="connsiteY92" fmla="*/ 65102 h 978196"/>
              <a:gd name="connsiteX93" fmla="*/ 2444158 w 4707470"/>
              <a:gd name="connsiteY93" fmla="*/ 387 h 978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4707470" h="978196">
                <a:moveTo>
                  <a:pt x="4059737" y="967990"/>
                </a:moveTo>
                <a:lnTo>
                  <a:pt x="4058450" y="978196"/>
                </a:lnTo>
                <a:lnTo>
                  <a:pt x="4010063" y="978196"/>
                </a:lnTo>
                <a:close/>
                <a:moveTo>
                  <a:pt x="0" y="488477"/>
                </a:moveTo>
                <a:lnTo>
                  <a:pt x="72049" y="656791"/>
                </a:lnTo>
                <a:cubicBezTo>
                  <a:pt x="112356" y="736092"/>
                  <a:pt x="157416" y="812383"/>
                  <a:pt x="206640" y="886509"/>
                </a:cubicBezTo>
                <a:lnTo>
                  <a:pt x="272042" y="978196"/>
                </a:lnTo>
                <a:lnTo>
                  <a:pt x="184579" y="978196"/>
                </a:lnTo>
                <a:lnTo>
                  <a:pt x="149828" y="932137"/>
                </a:lnTo>
                <a:cubicBezTo>
                  <a:pt x="105705" y="866449"/>
                  <a:pt x="65433" y="798062"/>
                  <a:pt x="29898" y="726361"/>
                </a:cubicBezTo>
                <a:lnTo>
                  <a:pt x="0" y="659079"/>
                </a:lnTo>
                <a:close/>
                <a:moveTo>
                  <a:pt x="2427853" y="69987"/>
                </a:moveTo>
                <a:cubicBezTo>
                  <a:pt x="2291111" y="74991"/>
                  <a:pt x="2154491" y="93572"/>
                  <a:pt x="2017693" y="122737"/>
                </a:cubicBezTo>
                <a:cubicBezTo>
                  <a:pt x="1752602" y="179100"/>
                  <a:pt x="1485359" y="223967"/>
                  <a:pt x="1217707" y="266029"/>
                </a:cubicBezTo>
                <a:cubicBezTo>
                  <a:pt x="1096073" y="285102"/>
                  <a:pt x="971859" y="284040"/>
                  <a:pt x="848303" y="292389"/>
                </a:cubicBezTo>
                <a:cubicBezTo>
                  <a:pt x="1439836" y="418622"/>
                  <a:pt x="2029550" y="374317"/>
                  <a:pt x="2617347" y="268805"/>
                </a:cubicBezTo>
                <a:cubicBezTo>
                  <a:pt x="2641249" y="326771"/>
                  <a:pt x="2615591" y="342307"/>
                  <a:pt x="2575151" y="346132"/>
                </a:cubicBezTo>
                <a:cubicBezTo>
                  <a:pt x="2247929" y="377355"/>
                  <a:pt x="1924500" y="450069"/>
                  <a:pt x="1592825" y="430392"/>
                </a:cubicBezTo>
                <a:cubicBezTo>
                  <a:pt x="1370927" y="417078"/>
                  <a:pt x="1148922" y="406294"/>
                  <a:pt x="927202" y="395014"/>
                </a:cubicBezTo>
                <a:cubicBezTo>
                  <a:pt x="910915" y="394154"/>
                  <a:pt x="894471" y="397096"/>
                  <a:pt x="848774" y="400725"/>
                </a:cubicBezTo>
                <a:cubicBezTo>
                  <a:pt x="901706" y="425523"/>
                  <a:pt x="935512" y="454429"/>
                  <a:pt x="953198" y="446968"/>
                </a:cubicBezTo>
                <a:cubicBezTo>
                  <a:pt x="1036787" y="412276"/>
                  <a:pt x="1094166" y="469201"/>
                  <a:pt x="1164217" y="487531"/>
                </a:cubicBezTo>
                <a:cubicBezTo>
                  <a:pt x="1630611" y="609624"/>
                  <a:pt x="2097381" y="672370"/>
                  <a:pt x="2563251" y="479630"/>
                </a:cubicBezTo>
                <a:cubicBezTo>
                  <a:pt x="2711940" y="417930"/>
                  <a:pt x="2850184" y="341634"/>
                  <a:pt x="2969415" y="235206"/>
                </a:cubicBezTo>
                <a:cubicBezTo>
                  <a:pt x="2988272" y="218657"/>
                  <a:pt x="3002084" y="196846"/>
                  <a:pt x="3018419" y="177666"/>
                </a:cubicBezTo>
                <a:cubicBezTo>
                  <a:pt x="2974427" y="109062"/>
                  <a:pt x="2900669" y="110127"/>
                  <a:pt x="2838754" y="98695"/>
                </a:cubicBezTo>
                <a:cubicBezTo>
                  <a:pt x="2701463" y="73555"/>
                  <a:pt x="2564596" y="64983"/>
                  <a:pt x="2427853" y="69987"/>
                </a:cubicBezTo>
                <a:close/>
                <a:moveTo>
                  <a:pt x="2444158" y="387"/>
                </a:moveTo>
                <a:cubicBezTo>
                  <a:pt x="2598755" y="-2686"/>
                  <a:pt x="2753769" y="12585"/>
                  <a:pt x="2908628" y="45735"/>
                </a:cubicBezTo>
                <a:cubicBezTo>
                  <a:pt x="2979068" y="61036"/>
                  <a:pt x="3068206" y="63586"/>
                  <a:pt x="3088619" y="154653"/>
                </a:cubicBezTo>
                <a:cubicBezTo>
                  <a:pt x="3107235" y="238296"/>
                  <a:pt x="3033824" y="275143"/>
                  <a:pt x="2980945" y="318333"/>
                </a:cubicBezTo>
                <a:cubicBezTo>
                  <a:pt x="2832679" y="439156"/>
                  <a:pt x="2663731" y="525726"/>
                  <a:pt x="2478738" y="580498"/>
                </a:cubicBezTo>
                <a:cubicBezTo>
                  <a:pt x="2349171" y="619318"/>
                  <a:pt x="2216315" y="648629"/>
                  <a:pt x="2071312" y="685100"/>
                </a:cubicBezTo>
                <a:cubicBezTo>
                  <a:pt x="2167354" y="736612"/>
                  <a:pt x="2247592" y="794640"/>
                  <a:pt x="2336932" y="823834"/>
                </a:cubicBezTo>
                <a:cubicBezTo>
                  <a:pt x="2436398" y="856448"/>
                  <a:pt x="2545092" y="863529"/>
                  <a:pt x="2650218" y="880372"/>
                </a:cubicBezTo>
                <a:cubicBezTo>
                  <a:pt x="2674799" y="884329"/>
                  <a:pt x="2712701" y="890811"/>
                  <a:pt x="2724828" y="877816"/>
                </a:cubicBezTo>
                <a:cubicBezTo>
                  <a:pt x="2790257" y="811500"/>
                  <a:pt x="2864697" y="844453"/>
                  <a:pt x="2937906" y="850216"/>
                </a:cubicBezTo>
                <a:cubicBezTo>
                  <a:pt x="3030260" y="857706"/>
                  <a:pt x="3122919" y="870533"/>
                  <a:pt x="3214489" y="865310"/>
                </a:cubicBezTo>
                <a:cubicBezTo>
                  <a:pt x="3330052" y="859201"/>
                  <a:pt x="3444369" y="838841"/>
                  <a:pt x="3558811" y="821783"/>
                </a:cubicBezTo>
                <a:cubicBezTo>
                  <a:pt x="3845661" y="780181"/>
                  <a:pt x="4132816" y="743918"/>
                  <a:pt x="4423716" y="769182"/>
                </a:cubicBezTo>
                <a:cubicBezTo>
                  <a:pt x="4485096" y="774506"/>
                  <a:pt x="4549229" y="783231"/>
                  <a:pt x="4604328" y="806587"/>
                </a:cubicBezTo>
                <a:cubicBezTo>
                  <a:pt x="4690279" y="842884"/>
                  <a:pt x="4723749" y="908909"/>
                  <a:pt x="4700071" y="978164"/>
                </a:cubicBezTo>
                <a:lnTo>
                  <a:pt x="4700051" y="978196"/>
                </a:lnTo>
                <a:lnTo>
                  <a:pt x="4626911" y="978196"/>
                </a:lnTo>
                <a:lnTo>
                  <a:pt x="4634858" y="938205"/>
                </a:lnTo>
                <a:cubicBezTo>
                  <a:pt x="4630586" y="912076"/>
                  <a:pt x="4607226" y="888378"/>
                  <a:pt x="4565805" y="871619"/>
                </a:cubicBezTo>
                <a:cubicBezTo>
                  <a:pt x="4510139" y="849256"/>
                  <a:pt x="4446290" y="840035"/>
                  <a:pt x="4384624" y="835208"/>
                </a:cubicBezTo>
                <a:cubicBezTo>
                  <a:pt x="4319945" y="830079"/>
                  <a:pt x="4255480" y="828097"/>
                  <a:pt x="4191174" y="828605"/>
                </a:cubicBezTo>
                <a:cubicBezTo>
                  <a:pt x="3998255" y="830132"/>
                  <a:pt x="3806768" y="854079"/>
                  <a:pt x="3615233" y="882733"/>
                </a:cubicBezTo>
                <a:cubicBezTo>
                  <a:pt x="3445683" y="908144"/>
                  <a:pt x="3275903" y="932786"/>
                  <a:pt x="3106122" y="957428"/>
                </a:cubicBezTo>
                <a:lnTo>
                  <a:pt x="3167669" y="978196"/>
                </a:lnTo>
                <a:lnTo>
                  <a:pt x="2761995" y="978196"/>
                </a:lnTo>
                <a:lnTo>
                  <a:pt x="2604435" y="961624"/>
                </a:lnTo>
                <a:lnTo>
                  <a:pt x="2629619" y="978196"/>
                </a:lnTo>
                <a:lnTo>
                  <a:pt x="2442177" y="978196"/>
                </a:lnTo>
                <a:lnTo>
                  <a:pt x="2299922" y="896786"/>
                </a:lnTo>
                <a:cubicBezTo>
                  <a:pt x="2269582" y="879425"/>
                  <a:pt x="2233101" y="870458"/>
                  <a:pt x="2204982" y="850389"/>
                </a:cubicBezTo>
                <a:cubicBezTo>
                  <a:pt x="1996636" y="701859"/>
                  <a:pt x="1747975" y="698964"/>
                  <a:pt x="1506483" y="669446"/>
                </a:cubicBezTo>
                <a:cubicBezTo>
                  <a:pt x="1499680" y="668433"/>
                  <a:pt x="1491530" y="674471"/>
                  <a:pt x="1473612" y="681163"/>
                </a:cubicBezTo>
                <a:cubicBezTo>
                  <a:pt x="1584414" y="738551"/>
                  <a:pt x="1717391" y="807480"/>
                  <a:pt x="1855475" y="879104"/>
                </a:cubicBezTo>
                <a:lnTo>
                  <a:pt x="2046452" y="978196"/>
                </a:lnTo>
                <a:lnTo>
                  <a:pt x="1905580" y="978196"/>
                </a:lnTo>
                <a:lnTo>
                  <a:pt x="1792576" y="917483"/>
                </a:lnTo>
                <a:cubicBezTo>
                  <a:pt x="1679817" y="860435"/>
                  <a:pt x="1561557" y="806703"/>
                  <a:pt x="1431825" y="761296"/>
                </a:cubicBezTo>
                <a:cubicBezTo>
                  <a:pt x="1481070" y="816016"/>
                  <a:pt x="1531868" y="866260"/>
                  <a:pt x="1584066" y="912806"/>
                </a:cubicBezTo>
                <a:lnTo>
                  <a:pt x="1665294" y="978196"/>
                </a:lnTo>
                <a:lnTo>
                  <a:pt x="1530478" y="978196"/>
                </a:lnTo>
                <a:lnTo>
                  <a:pt x="1433502" y="903764"/>
                </a:lnTo>
                <a:cubicBezTo>
                  <a:pt x="1350827" y="836355"/>
                  <a:pt x="1273396" y="763147"/>
                  <a:pt x="1207351" y="677361"/>
                </a:cubicBezTo>
                <a:cubicBezTo>
                  <a:pt x="1176883" y="637924"/>
                  <a:pt x="1132082" y="601252"/>
                  <a:pt x="1085279" y="580996"/>
                </a:cubicBezTo>
                <a:cubicBezTo>
                  <a:pt x="878724" y="490371"/>
                  <a:pt x="669558" y="405484"/>
                  <a:pt x="460678" y="320100"/>
                </a:cubicBezTo>
                <a:cubicBezTo>
                  <a:pt x="434018" y="309216"/>
                  <a:pt x="402475" y="308044"/>
                  <a:pt x="370062" y="302529"/>
                </a:cubicBezTo>
                <a:cubicBezTo>
                  <a:pt x="481234" y="420306"/>
                  <a:pt x="590097" y="530386"/>
                  <a:pt x="692974" y="645063"/>
                </a:cubicBezTo>
                <a:cubicBezTo>
                  <a:pt x="765403" y="726140"/>
                  <a:pt x="828829" y="814746"/>
                  <a:pt x="899891" y="897040"/>
                </a:cubicBezTo>
                <a:lnTo>
                  <a:pt x="958299" y="978196"/>
                </a:lnTo>
                <a:lnTo>
                  <a:pt x="856593" y="978196"/>
                </a:lnTo>
                <a:lnTo>
                  <a:pt x="745097" y="814331"/>
                </a:lnTo>
                <a:cubicBezTo>
                  <a:pt x="613951" y="647709"/>
                  <a:pt x="460119" y="497146"/>
                  <a:pt x="291682" y="357455"/>
                </a:cubicBezTo>
                <a:cubicBezTo>
                  <a:pt x="262176" y="332767"/>
                  <a:pt x="225781" y="315434"/>
                  <a:pt x="192689" y="294672"/>
                </a:cubicBezTo>
                <a:cubicBezTo>
                  <a:pt x="315383" y="458030"/>
                  <a:pt x="444112" y="615525"/>
                  <a:pt x="556080" y="783560"/>
                </a:cubicBezTo>
                <a:cubicBezTo>
                  <a:pt x="583885" y="825308"/>
                  <a:pt x="614448" y="865239"/>
                  <a:pt x="645779" y="904799"/>
                </a:cubicBezTo>
                <a:lnTo>
                  <a:pt x="703943" y="978196"/>
                </a:lnTo>
                <a:lnTo>
                  <a:pt x="621039" y="978196"/>
                </a:lnTo>
                <a:lnTo>
                  <a:pt x="430820" y="725635"/>
                </a:lnTo>
                <a:cubicBezTo>
                  <a:pt x="332361" y="599705"/>
                  <a:pt x="227971" y="477107"/>
                  <a:pt x="116693" y="361863"/>
                </a:cubicBezTo>
                <a:cubicBezTo>
                  <a:pt x="97667" y="342321"/>
                  <a:pt x="75253" y="325899"/>
                  <a:pt x="50540" y="310444"/>
                </a:cubicBezTo>
                <a:lnTo>
                  <a:pt x="0" y="281606"/>
                </a:lnTo>
                <a:lnTo>
                  <a:pt x="0" y="27934"/>
                </a:lnTo>
                <a:lnTo>
                  <a:pt x="404992" y="222649"/>
                </a:lnTo>
                <a:cubicBezTo>
                  <a:pt x="439327" y="238892"/>
                  <a:pt x="505719" y="256578"/>
                  <a:pt x="515732" y="243759"/>
                </a:cubicBezTo>
                <a:cubicBezTo>
                  <a:pt x="561414" y="183812"/>
                  <a:pt x="612911" y="224031"/>
                  <a:pt x="660613" y="222758"/>
                </a:cubicBezTo>
                <a:cubicBezTo>
                  <a:pt x="713858" y="221185"/>
                  <a:pt x="767194" y="230016"/>
                  <a:pt x="820261" y="226406"/>
                </a:cubicBezTo>
                <a:cubicBezTo>
                  <a:pt x="1211492" y="200602"/>
                  <a:pt x="1601548" y="165118"/>
                  <a:pt x="1982193" y="65102"/>
                </a:cubicBezTo>
                <a:cubicBezTo>
                  <a:pt x="2135382" y="24877"/>
                  <a:pt x="2289561" y="3461"/>
                  <a:pt x="2444158" y="387"/>
                </a:cubicBezTo>
                <a:close/>
              </a:path>
            </a:pathLst>
          </a:custGeom>
          <a:solidFill>
            <a:schemeClr val="tx1">
              <a:alpha val="5303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</a:lstStyle>
          <a:p>
            <a:pPr lvl="0" rtl="0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2" name="Forme libre 11">
            <a:extLst>
              <a:ext uri="{FF2B5EF4-FFF2-40B4-BE49-F238E27FC236}">
                <a16:creationId xmlns:a16="http://schemas.microsoft.com/office/drawing/2014/main" id="{8BAD4AF0-64CE-5C0E-5440-00F8FC6B31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6759373" y="1"/>
            <a:ext cx="2384627" cy="2726160"/>
          </a:xfrm>
          <a:custGeom>
            <a:avLst/>
            <a:gdLst>
              <a:gd name="connsiteX0" fmla="*/ 3179502 w 3179502"/>
              <a:gd name="connsiteY0" fmla="*/ 2726160 h 2726160"/>
              <a:gd name="connsiteX1" fmla="*/ 0 w 3179502"/>
              <a:gd name="connsiteY1" fmla="*/ 2726160 h 2726160"/>
              <a:gd name="connsiteX2" fmla="*/ 0 w 3179502"/>
              <a:gd name="connsiteY2" fmla="*/ 0 h 2726160"/>
              <a:gd name="connsiteX3" fmla="*/ 129375 w 3179502"/>
              <a:gd name="connsiteY3" fmla="*/ 158091 h 2726160"/>
              <a:gd name="connsiteX4" fmla="*/ 274052 w 3179502"/>
              <a:gd name="connsiteY4" fmla="*/ 461243 h 2726160"/>
              <a:gd name="connsiteX5" fmla="*/ 676050 w 3179502"/>
              <a:gd name="connsiteY5" fmla="*/ 1070337 h 2726160"/>
              <a:gd name="connsiteX6" fmla="*/ 1232482 w 3179502"/>
              <a:gd name="connsiteY6" fmla="*/ 1409578 h 2726160"/>
              <a:gd name="connsiteX7" fmla="*/ 1759030 w 3179502"/>
              <a:gd name="connsiteY7" fmla="*/ 1583520 h 2726160"/>
              <a:gd name="connsiteX8" fmla="*/ 3147865 w 3179502"/>
              <a:gd name="connsiteY8" fmla="*/ 2609783 h 2726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79502" h="2726160">
                <a:moveTo>
                  <a:pt x="3179502" y="2726160"/>
                </a:moveTo>
                <a:lnTo>
                  <a:pt x="0" y="2726160"/>
                </a:lnTo>
                <a:lnTo>
                  <a:pt x="0" y="0"/>
                </a:lnTo>
                <a:lnTo>
                  <a:pt x="129375" y="158091"/>
                </a:lnTo>
                <a:cubicBezTo>
                  <a:pt x="193985" y="253821"/>
                  <a:pt x="231912" y="358034"/>
                  <a:pt x="274052" y="461243"/>
                </a:cubicBezTo>
                <a:cubicBezTo>
                  <a:pt x="365069" y="684357"/>
                  <a:pt x="488042" y="892708"/>
                  <a:pt x="676050" y="1070337"/>
                </a:cubicBezTo>
                <a:cubicBezTo>
                  <a:pt x="834276" y="1219941"/>
                  <a:pt x="1024083" y="1327091"/>
                  <a:pt x="1232482" y="1409578"/>
                </a:cubicBezTo>
                <a:cubicBezTo>
                  <a:pt x="1465209" y="1501688"/>
                  <a:pt x="1609854" y="1540036"/>
                  <a:pt x="1759030" y="1583520"/>
                </a:cubicBezTo>
                <a:cubicBezTo>
                  <a:pt x="1924825" y="1631826"/>
                  <a:pt x="2908440" y="1918621"/>
                  <a:pt x="3147865" y="2609783"/>
                </a:cubicBezTo>
                <a:close/>
              </a:path>
            </a:pathLst>
          </a:custGeom>
          <a:solidFill>
            <a:schemeClr val="accent2">
              <a:alpha val="60000"/>
            </a:schemeClr>
          </a:solidFill>
          <a:ln w="2777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03D91060-B9BF-0FA6-BD7C-AF8E38E919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15350" y="6004589"/>
            <a:ext cx="496062" cy="646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fr-FR" sz="18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pPr rtl="0"/>
            <a:fld id="{58FB4751-880F-D840-AAA9-3A15815CC996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912206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Google Shape;20;p4"/>
          <p:cNvCxnSpPr/>
          <p:nvPr/>
        </p:nvCxnSpPr>
        <p:spPr>
          <a:xfrm>
            <a:off x="429200" y="1700769"/>
            <a:ext cx="6141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lgDash"/>
            <a:round/>
            <a:headEnd type="none" w="sm" len="sm"/>
            <a:tailEnd type="none" w="sm" len="sm"/>
          </a:ln>
        </p:spPr>
      </p:cxnSp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96667"/>
            <a:ext cx="8520600" cy="97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958433"/>
            <a:ext cx="8520600" cy="41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0298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46024"/>
            <a:ext cx="9144000" cy="681161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79093" y="402742"/>
            <a:ext cx="4242435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E4516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28828" y="1120051"/>
            <a:ext cx="8062595" cy="44615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lemi.fr/fileadmin/user_upload/Formation/L_education_au_medias_dans_les_programmes_du_cycle_3.pdf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hyperlink" Target="mailto:module16@yopmail.com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app.wooclap.com/YOMFNP?from=instruction-slid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nHzmiOBNuQ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view.genially.com/668d003597ed1f00144b81c4/interactive-content-reperes-emi-1er-degre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hyperlink" Target="http://www.fondation-lamap.org/fr/esprit-scientifique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moodle2024.inspe-paris.fr/pluginfile.php/58787/mod_resource/content/1/Referentiel_CLEMI_2020_v0122.pdf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64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00287" y="1981200"/>
            <a:ext cx="454342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2886710" algn="l"/>
              </a:tabLst>
            </a:pPr>
            <a:r>
              <a:rPr sz="5400" b="1" dirty="0">
                <a:latin typeface="Calibri"/>
                <a:cs typeface="Calibri"/>
              </a:rPr>
              <a:t>EMI</a:t>
            </a:r>
            <a:r>
              <a:rPr sz="5400" b="1" spc="-85" dirty="0">
                <a:latin typeface="Calibri"/>
                <a:cs typeface="Calibri"/>
              </a:rPr>
              <a:t> </a:t>
            </a:r>
            <a:r>
              <a:rPr sz="5400" b="1" dirty="0">
                <a:latin typeface="Calibri"/>
                <a:cs typeface="Calibri"/>
              </a:rPr>
              <a:t>et</a:t>
            </a:r>
            <a:r>
              <a:rPr sz="5400" b="1" spc="-85" dirty="0">
                <a:latin typeface="Calibri"/>
                <a:cs typeface="Calibri"/>
              </a:rPr>
              <a:t> </a:t>
            </a:r>
            <a:r>
              <a:rPr sz="5400" b="1" spc="-25" dirty="0">
                <a:latin typeface="Calibri"/>
                <a:cs typeface="Calibri"/>
              </a:rPr>
              <a:t>1</a:t>
            </a:r>
            <a:r>
              <a:rPr sz="4650" b="1" spc="-37" baseline="40322" dirty="0">
                <a:latin typeface="Calibri"/>
                <a:cs typeface="Calibri"/>
              </a:rPr>
              <a:t>er</a:t>
            </a:r>
            <a:r>
              <a:rPr sz="4650" b="1" baseline="40322" dirty="0">
                <a:latin typeface="Calibri"/>
                <a:cs typeface="Calibri"/>
              </a:rPr>
              <a:t>	</a:t>
            </a:r>
            <a:r>
              <a:rPr sz="5400" b="1" spc="-10" dirty="0">
                <a:latin typeface="Calibri"/>
                <a:cs typeface="Calibri"/>
              </a:rPr>
              <a:t>degré</a:t>
            </a:r>
            <a:endParaRPr sz="5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47799" y="4035658"/>
            <a:ext cx="62484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lang="fr-FR" sz="3600" dirty="0">
                <a:latin typeface="Calibri"/>
                <a:cs typeface="Calibri"/>
              </a:rPr>
              <a:t>Culture de l’éducation M2 MEEF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79093" y="402742"/>
            <a:ext cx="424243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0" dirty="0"/>
              <a:t>L’EMI</a:t>
            </a:r>
            <a:r>
              <a:rPr sz="3200" spc="-60" dirty="0"/>
              <a:t> </a:t>
            </a:r>
            <a:r>
              <a:rPr sz="3200" dirty="0"/>
              <a:t>dans</a:t>
            </a:r>
            <a:r>
              <a:rPr sz="3200" spc="-65" dirty="0"/>
              <a:t> </a:t>
            </a:r>
            <a:r>
              <a:rPr sz="3200" dirty="0"/>
              <a:t>les</a:t>
            </a:r>
            <a:r>
              <a:rPr sz="3200" spc="-65" dirty="0"/>
              <a:t> </a:t>
            </a:r>
            <a:r>
              <a:rPr sz="3200" spc="-10" dirty="0"/>
              <a:t>cycles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66928" y="1120051"/>
          <a:ext cx="7985124" cy="446150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04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90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7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672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461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9999CC"/>
                    </a:solidFill>
                  </a:tcPr>
                </a:tc>
                <a:tc>
                  <a:txBody>
                    <a:bodyPr/>
                    <a:lstStyle/>
                    <a:p>
                      <a:pPr marL="363855" marR="356870" indent="348615">
                        <a:lnSpc>
                          <a:spcPts val="1410"/>
                        </a:lnSpc>
                        <a:spcBef>
                          <a:spcPts val="295"/>
                        </a:spcBef>
                      </a:pPr>
                      <a:r>
                        <a:rPr sz="1400" b="1" spc="-10" dirty="0">
                          <a:latin typeface="Calibri"/>
                          <a:cs typeface="Calibri"/>
                          <a:hlinkClick r:id="rId2"/>
                        </a:rPr>
                        <a:t>Culture informationnelle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9999CC"/>
                    </a:solidFill>
                  </a:tcPr>
                </a:tc>
                <a:tc>
                  <a:txBody>
                    <a:bodyPr/>
                    <a:lstStyle/>
                    <a:p>
                      <a:pPr marL="345440" marR="338455" indent="16510">
                        <a:lnSpc>
                          <a:spcPts val="1410"/>
                        </a:lnSpc>
                        <a:spcBef>
                          <a:spcPts val="295"/>
                        </a:spcBef>
                      </a:pPr>
                      <a:r>
                        <a:rPr sz="1400" b="1" spc="-10" dirty="0">
                          <a:latin typeface="Calibri"/>
                          <a:cs typeface="Calibri"/>
                          <a:hlinkClick r:id="rId2"/>
                        </a:rPr>
                        <a:t>Productions médiatiques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9999CC"/>
                    </a:solidFill>
                  </a:tcPr>
                </a:tc>
                <a:tc>
                  <a:txBody>
                    <a:bodyPr/>
                    <a:lstStyle/>
                    <a:p>
                      <a:pPr marL="297815" marR="292735" indent="240665">
                        <a:lnSpc>
                          <a:spcPts val="1410"/>
                        </a:lnSpc>
                        <a:spcBef>
                          <a:spcPts val="295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  <a:hlinkClick r:id="rId2"/>
                        </a:rPr>
                        <a:t>Droits</a:t>
                      </a:r>
                      <a:r>
                        <a:rPr sz="1400" b="1" spc="-55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b="1" spc="-25" dirty="0">
                          <a:latin typeface="Calibri"/>
                          <a:cs typeface="Calibri"/>
                          <a:hlinkClick r:id="rId2"/>
                        </a:rPr>
                        <a:t>et </a:t>
                      </a:r>
                      <a:r>
                        <a:rPr sz="1400" b="1" spc="-10" dirty="0">
                          <a:latin typeface="Calibri"/>
                          <a:cs typeface="Calibri"/>
                          <a:hlinkClick r:id="rId2"/>
                        </a:rPr>
                        <a:t>responsabilités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9999CC"/>
                    </a:solidFill>
                  </a:tcPr>
                </a:tc>
                <a:tc>
                  <a:txBody>
                    <a:bodyPr/>
                    <a:lstStyle/>
                    <a:p>
                      <a:pPr marL="233045" marR="226695" indent="-635" algn="ctr">
                        <a:lnSpc>
                          <a:spcPct val="83600"/>
                        </a:lnSpc>
                        <a:spcBef>
                          <a:spcPts val="300"/>
                        </a:spcBef>
                      </a:pPr>
                      <a:r>
                        <a:rPr sz="1400" b="1" spc="-10" dirty="0">
                          <a:latin typeface="Calibri"/>
                          <a:cs typeface="Calibri"/>
                          <a:hlinkClick r:id="rId2"/>
                        </a:rPr>
                        <a:t>Espace informationnel</a:t>
                      </a:r>
                      <a:r>
                        <a:rPr sz="1400" b="1" spc="4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b="1" spc="-25" dirty="0">
                          <a:latin typeface="Calibri"/>
                          <a:cs typeface="Calibri"/>
                          <a:hlinkClick r:id="rId2"/>
                        </a:rPr>
                        <a:t>et </a:t>
                      </a:r>
                      <a:r>
                        <a:rPr sz="1400" b="1" spc="-10" dirty="0">
                          <a:latin typeface="Calibri"/>
                          <a:cs typeface="Calibri"/>
                          <a:hlinkClick r:id="rId2"/>
                        </a:rPr>
                        <a:t>médiatique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9999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63420"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00" dirty="0">
                          <a:solidFill>
                            <a:srgbClr val="00007F"/>
                          </a:solidFill>
                          <a:latin typeface="Arial MT"/>
                          <a:cs typeface="Arial MT"/>
                          <a:hlinkClick r:id="rId2"/>
                        </a:rPr>
                        <a:t>Cycle</a:t>
                      </a:r>
                      <a:r>
                        <a:rPr sz="1400" spc="-15" dirty="0">
                          <a:solidFill>
                            <a:srgbClr val="00007F"/>
                          </a:solidFill>
                          <a:latin typeface="Arial MT"/>
                          <a:cs typeface="Arial MT"/>
                          <a:hlinkClick r:id="rId2"/>
                        </a:rPr>
                        <a:t> </a:t>
                      </a:r>
                      <a:r>
                        <a:rPr sz="1400" spc="-50" dirty="0">
                          <a:solidFill>
                            <a:srgbClr val="00007F"/>
                          </a:solidFill>
                          <a:latin typeface="Arial MT"/>
                          <a:cs typeface="Arial MT"/>
                          <a:hlinkClick r:id="rId2"/>
                        </a:rPr>
                        <a:t>2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2984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5E5FF"/>
                    </a:solidFill>
                  </a:tcPr>
                </a:tc>
                <a:tc>
                  <a:txBody>
                    <a:bodyPr/>
                    <a:lstStyle/>
                    <a:p>
                      <a:pPr marL="157480" marR="100330" indent="-49530">
                        <a:lnSpc>
                          <a:spcPts val="1400"/>
                        </a:lnSpc>
                        <a:spcBef>
                          <a:spcPts val="305"/>
                        </a:spcBef>
                      </a:pPr>
                      <a:r>
                        <a:rPr sz="1400" spc="-25" dirty="0">
                          <a:latin typeface="Calibri"/>
                          <a:cs typeface="Calibri"/>
                          <a:hlinkClick r:id="rId2"/>
                        </a:rPr>
                        <a:t>Rechercher,</a:t>
                      </a:r>
                      <a:r>
                        <a:rPr sz="140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  <a:hlinkClick r:id="rId2"/>
                        </a:rPr>
                        <a:t>identifier</a:t>
                      </a:r>
                      <a:r>
                        <a:rPr sz="1400" b="1" spc="25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35" dirty="0">
                          <a:latin typeface="Calibri"/>
                          <a:cs typeface="Calibri"/>
                          <a:hlinkClick r:id="rId2"/>
                        </a:rPr>
                        <a:t>et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organiser</a:t>
                      </a:r>
                      <a:r>
                        <a:rPr sz="1400" spc="-2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l’information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5E5FF"/>
                    </a:solidFill>
                  </a:tcPr>
                </a:tc>
                <a:tc>
                  <a:txBody>
                    <a:bodyPr/>
                    <a:lstStyle/>
                    <a:p>
                      <a:pPr marL="246379" marR="238760" indent="-635" algn="ctr">
                        <a:lnSpc>
                          <a:spcPct val="83600"/>
                        </a:lnSpc>
                        <a:spcBef>
                          <a:spcPts val="305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Écrire, créer, </a:t>
                      </a:r>
                      <a:r>
                        <a:rPr sz="1400" spc="-25" dirty="0">
                          <a:latin typeface="Calibri"/>
                          <a:cs typeface="Calibri"/>
                          <a:hlinkClick r:id="rId2"/>
                        </a:rPr>
                        <a:t>publier,</a:t>
                      </a:r>
                      <a:r>
                        <a:rPr sz="1400" spc="-5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réaliser </a:t>
                      </a:r>
                      <a:r>
                        <a:rPr sz="1400" dirty="0">
                          <a:latin typeface="Calibri"/>
                          <a:cs typeface="Calibri"/>
                          <a:hlinkClick r:id="rId2"/>
                        </a:rPr>
                        <a:t>une</a:t>
                      </a:r>
                      <a:r>
                        <a:rPr sz="1400" spc="-5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production collective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5E5FF"/>
                    </a:solidFill>
                  </a:tcPr>
                </a:tc>
                <a:tc>
                  <a:txBody>
                    <a:bodyPr/>
                    <a:lstStyle/>
                    <a:p>
                      <a:pPr marL="124460" marR="118745" indent="1270" algn="ctr">
                        <a:lnSpc>
                          <a:spcPct val="83600"/>
                        </a:lnSpc>
                        <a:spcBef>
                          <a:spcPts val="305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  <a:hlinkClick r:id="rId2"/>
                        </a:rPr>
                        <a:t>Découvrir</a:t>
                      </a:r>
                      <a:r>
                        <a:rPr sz="1400" b="1" spc="-35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  <a:hlinkClick r:id="rId2"/>
                        </a:rPr>
                        <a:t>ses</a:t>
                      </a:r>
                      <a:r>
                        <a:rPr sz="1400" spc="-4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droits </a:t>
                      </a:r>
                      <a:r>
                        <a:rPr sz="1400" dirty="0">
                          <a:latin typeface="Calibri"/>
                          <a:cs typeface="Calibri"/>
                          <a:hlinkClick r:id="rId2"/>
                        </a:rPr>
                        <a:t>et</a:t>
                      </a:r>
                      <a:r>
                        <a:rPr sz="1400" spc="-4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  <a:hlinkClick r:id="rId2"/>
                        </a:rPr>
                        <a:t>ses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responsabilités </a:t>
                      </a:r>
                      <a:r>
                        <a:rPr sz="1400" spc="-20" dirty="0">
                          <a:latin typeface="Calibri"/>
                          <a:cs typeface="Calibri"/>
                          <a:hlinkClick r:id="rId2"/>
                        </a:rPr>
                        <a:t>dans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l’usage</a:t>
                      </a:r>
                      <a:r>
                        <a:rPr sz="1400" spc="-35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  <a:hlinkClick r:id="rId2"/>
                        </a:rPr>
                        <a:t>des</a:t>
                      </a:r>
                      <a:r>
                        <a:rPr sz="1400" spc="-3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médias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5E5FF"/>
                    </a:solidFill>
                  </a:tcPr>
                </a:tc>
                <a:tc>
                  <a:txBody>
                    <a:bodyPr/>
                    <a:lstStyle/>
                    <a:p>
                      <a:pPr marL="139065" marR="131445" indent="-635" algn="ctr">
                        <a:lnSpc>
                          <a:spcPct val="83700"/>
                        </a:lnSpc>
                        <a:spcBef>
                          <a:spcPts val="300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  <a:hlinkClick r:id="rId2"/>
                        </a:rPr>
                        <a:t>Découvrir</a:t>
                      </a:r>
                      <a:r>
                        <a:rPr sz="1400" b="1" spc="-5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  <a:hlinkClick r:id="rId2"/>
                        </a:rPr>
                        <a:t>et </a:t>
                      </a:r>
                      <a:r>
                        <a:rPr sz="1400" spc="-20" dirty="0">
                          <a:latin typeface="Calibri"/>
                          <a:cs typeface="Calibri"/>
                          <a:hlinkClick r:id="rId2"/>
                        </a:rPr>
                        <a:t>s’approprier</a:t>
                      </a:r>
                      <a:r>
                        <a:rPr sz="1400" spc="4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  <a:hlinkClick r:id="rId2"/>
                        </a:rPr>
                        <a:t>un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espace informationnel</a:t>
                      </a:r>
                      <a:r>
                        <a:rPr sz="1400" spc="-3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  <a:hlinkClick r:id="rId2"/>
                        </a:rPr>
                        <a:t>et</a:t>
                      </a:r>
                      <a:r>
                        <a:rPr sz="1400" spc="-25" dirty="0">
                          <a:latin typeface="Calibri"/>
                          <a:cs typeface="Calibri"/>
                          <a:hlinkClick r:id="rId2"/>
                        </a:rPr>
                        <a:t> un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environnement</a:t>
                      </a:r>
                      <a:r>
                        <a:rPr sz="1400" spc="-45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  <a:hlinkClick r:id="rId2"/>
                        </a:rPr>
                        <a:t>de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travail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265"/>
                        </a:lnSpc>
                      </a:pPr>
                      <a:r>
                        <a:rPr sz="1400" b="1" dirty="0">
                          <a:latin typeface="Calibri"/>
                          <a:cs typeface="Calibri"/>
                          <a:hlinkClick r:id="rId2"/>
                        </a:rPr>
                        <a:t>Découvrir</a:t>
                      </a:r>
                      <a:r>
                        <a:rPr sz="1400" b="1" spc="-3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  <a:hlinkClick r:id="rId2"/>
                        </a:rPr>
                        <a:t>les</a:t>
                      </a:r>
                      <a:r>
                        <a:rPr sz="1400" spc="-3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médias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334645" marR="328295" algn="ctr">
                        <a:lnSpc>
                          <a:spcPts val="1400"/>
                        </a:lnSpc>
                        <a:spcBef>
                          <a:spcPts val="145"/>
                        </a:spcBef>
                      </a:pPr>
                      <a:r>
                        <a:rPr sz="1400" dirty="0">
                          <a:latin typeface="Calibri"/>
                          <a:cs typeface="Calibri"/>
                          <a:hlinkClick r:id="rId2"/>
                        </a:rPr>
                        <a:t>sous</a:t>
                      </a:r>
                      <a:r>
                        <a:rPr sz="1400" spc="-25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toutes</a:t>
                      </a:r>
                      <a:r>
                        <a:rPr sz="1400" spc="-25" dirty="0">
                          <a:latin typeface="Calibri"/>
                          <a:cs typeface="Calibri"/>
                          <a:hlinkClick r:id="rId2"/>
                        </a:rPr>
                        <a:t> ses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formes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  <a:solidFill>
                      <a:srgbClr val="E5E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51964"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00" dirty="0">
                          <a:solidFill>
                            <a:srgbClr val="00007F"/>
                          </a:solidFill>
                          <a:latin typeface="Arial MT"/>
                          <a:cs typeface="Arial MT"/>
                          <a:hlinkClick r:id="rId2"/>
                        </a:rPr>
                        <a:t>Cycle</a:t>
                      </a:r>
                      <a:r>
                        <a:rPr sz="1400" spc="-15" dirty="0">
                          <a:solidFill>
                            <a:srgbClr val="00007F"/>
                          </a:solidFill>
                          <a:latin typeface="Arial MT"/>
                          <a:cs typeface="Arial MT"/>
                          <a:hlinkClick r:id="rId2"/>
                        </a:rPr>
                        <a:t> </a:t>
                      </a:r>
                      <a:r>
                        <a:rPr sz="1400" spc="-50" dirty="0">
                          <a:solidFill>
                            <a:srgbClr val="00007F"/>
                          </a:solidFill>
                          <a:latin typeface="Arial MT"/>
                          <a:cs typeface="Arial MT"/>
                          <a:hlinkClick r:id="rId2"/>
                        </a:rPr>
                        <a:t>3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2984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480" marR="109855" indent="-41275">
                        <a:lnSpc>
                          <a:spcPts val="1400"/>
                        </a:lnSpc>
                        <a:spcBef>
                          <a:spcPts val="305"/>
                        </a:spcBef>
                      </a:pPr>
                      <a:r>
                        <a:rPr sz="1400" spc="-25" dirty="0">
                          <a:latin typeface="Calibri"/>
                          <a:cs typeface="Calibri"/>
                          <a:hlinkClick r:id="rId2"/>
                        </a:rPr>
                        <a:t>Rechercher,</a:t>
                      </a:r>
                      <a:r>
                        <a:rPr sz="1400" spc="-35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b="1" dirty="0">
                          <a:latin typeface="Calibri"/>
                          <a:cs typeface="Calibri"/>
                          <a:hlinkClick r:id="rId2"/>
                        </a:rPr>
                        <a:t>exploiter</a:t>
                      </a:r>
                      <a:r>
                        <a:rPr sz="1400" b="1" spc="-1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  <a:hlinkClick r:id="rId2"/>
                        </a:rPr>
                        <a:t>et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organiser</a:t>
                      </a:r>
                      <a:r>
                        <a:rPr sz="1400" spc="-2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l’information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6379" marR="238760" indent="-635" algn="ctr">
                        <a:lnSpc>
                          <a:spcPct val="83500"/>
                        </a:lnSpc>
                        <a:spcBef>
                          <a:spcPts val="305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Écrire, créer, </a:t>
                      </a:r>
                      <a:r>
                        <a:rPr sz="1400" spc="-25" dirty="0">
                          <a:latin typeface="Calibri"/>
                          <a:cs typeface="Calibri"/>
                          <a:hlinkClick r:id="rId2"/>
                        </a:rPr>
                        <a:t>publier,</a:t>
                      </a:r>
                      <a:r>
                        <a:rPr sz="1400" spc="-5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réaliser </a:t>
                      </a:r>
                      <a:r>
                        <a:rPr sz="1400" dirty="0">
                          <a:latin typeface="Calibri"/>
                          <a:cs typeface="Calibri"/>
                          <a:hlinkClick r:id="rId2"/>
                        </a:rPr>
                        <a:t>une</a:t>
                      </a:r>
                      <a:r>
                        <a:rPr sz="1400" spc="-5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production collective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4460" marR="118745" algn="ctr">
                        <a:lnSpc>
                          <a:spcPct val="83500"/>
                        </a:lnSpc>
                        <a:spcBef>
                          <a:spcPts val="305"/>
                        </a:spcBef>
                      </a:pPr>
                      <a:r>
                        <a:rPr sz="1400" b="1" dirty="0">
                          <a:latin typeface="Calibri"/>
                          <a:cs typeface="Calibri"/>
                          <a:hlinkClick r:id="rId2"/>
                        </a:rPr>
                        <a:t>Connaître</a:t>
                      </a:r>
                      <a:r>
                        <a:rPr sz="1400" b="1" spc="-3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  <a:hlinkClick r:id="rId2"/>
                        </a:rPr>
                        <a:t>ses</a:t>
                      </a:r>
                      <a:r>
                        <a:rPr sz="1400" spc="-25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droits </a:t>
                      </a:r>
                      <a:r>
                        <a:rPr sz="1400" dirty="0">
                          <a:latin typeface="Calibri"/>
                          <a:cs typeface="Calibri"/>
                          <a:hlinkClick r:id="rId2"/>
                        </a:rPr>
                        <a:t>et</a:t>
                      </a:r>
                      <a:r>
                        <a:rPr sz="1400" spc="-4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  <a:hlinkClick r:id="rId2"/>
                        </a:rPr>
                        <a:t>ses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responsabilités </a:t>
                      </a:r>
                      <a:r>
                        <a:rPr sz="1400" spc="-20" dirty="0">
                          <a:latin typeface="Calibri"/>
                          <a:cs typeface="Calibri"/>
                          <a:hlinkClick r:id="rId2"/>
                        </a:rPr>
                        <a:t>dans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l’usage</a:t>
                      </a:r>
                      <a:r>
                        <a:rPr sz="1400" spc="-35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  <a:hlinkClick r:id="rId2"/>
                        </a:rPr>
                        <a:t>des</a:t>
                      </a:r>
                      <a:r>
                        <a:rPr sz="1400" spc="-3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médias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9065" marR="131445" indent="635" algn="ctr">
                        <a:lnSpc>
                          <a:spcPct val="83700"/>
                        </a:lnSpc>
                        <a:spcBef>
                          <a:spcPts val="300"/>
                        </a:spcBef>
                      </a:pPr>
                      <a:r>
                        <a:rPr sz="1400" b="1" spc="-10" dirty="0">
                          <a:latin typeface="Calibri"/>
                          <a:cs typeface="Calibri"/>
                          <a:hlinkClick r:id="rId2"/>
                        </a:rPr>
                        <a:t>S’approprier</a:t>
                      </a:r>
                      <a:r>
                        <a:rPr sz="1400" b="1" spc="-3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  <a:hlinkClick r:id="rId2"/>
                        </a:rPr>
                        <a:t>et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comprendre</a:t>
                      </a:r>
                      <a:r>
                        <a:rPr sz="1400" spc="-3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  <a:hlinkClick r:id="rId2"/>
                        </a:rPr>
                        <a:t>un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espace informationnel</a:t>
                      </a:r>
                      <a:r>
                        <a:rPr sz="1400" spc="-3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  <a:hlinkClick r:id="rId2"/>
                        </a:rPr>
                        <a:t>et</a:t>
                      </a:r>
                      <a:r>
                        <a:rPr sz="1400" spc="-25" dirty="0">
                          <a:latin typeface="Calibri"/>
                          <a:cs typeface="Calibri"/>
                          <a:hlinkClick r:id="rId2"/>
                        </a:rPr>
                        <a:t> un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environnement</a:t>
                      </a:r>
                      <a:r>
                        <a:rPr sz="1400" spc="-45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  <a:hlinkClick r:id="rId2"/>
                        </a:rPr>
                        <a:t>de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travail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1265"/>
                        </a:lnSpc>
                      </a:pPr>
                      <a:r>
                        <a:rPr sz="1400" b="1" dirty="0">
                          <a:latin typeface="Calibri"/>
                          <a:cs typeface="Calibri"/>
                          <a:hlinkClick r:id="rId2"/>
                        </a:rPr>
                        <a:t>Comprendre</a:t>
                      </a:r>
                      <a:r>
                        <a:rPr sz="1400" b="1" spc="-45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  <a:hlinkClick r:id="rId2"/>
                        </a:rPr>
                        <a:t>le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156845" marR="150495" algn="ctr">
                        <a:lnSpc>
                          <a:spcPts val="1400"/>
                        </a:lnSpc>
                        <a:spcBef>
                          <a:spcPts val="145"/>
                        </a:spcBef>
                      </a:pP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fonctionnement</a:t>
                      </a:r>
                      <a:r>
                        <a:rPr sz="1400" spc="-50" dirty="0">
                          <a:latin typeface="Calibri"/>
                          <a:cs typeface="Calibri"/>
                          <a:hlinkClick r:id="rId2"/>
                        </a:rPr>
                        <a:t> </a:t>
                      </a:r>
                      <a:r>
                        <a:rPr sz="1400" spc="-25" dirty="0">
                          <a:latin typeface="Calibri"/>
                          <a:cs typeface="Calibri"/>
                          <a:hlinkClick r:id="rId2"/>
                        </a:rPr>
                        <a:t>des </a:t>
                      </a:r>
                      <a:r>
                        <a:rPr sz="1400" spc="-10" dirty="0">
                          <a:latin typeface="Calibri"/>
                          <a:cs typeface="Calibri"/>
                          <a:hlinkClick r:id="rId2"/>
                        </a:rPr>
                        <a:t>médias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3175">
                      <a:solidFill>
                        <a:srgbClr val="FFFFFF"/>
                      </a:solidFill>
                      <a:prstDash val="solid"/>
                    </a:lnL>
                    <a:lnR w="317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FFFFFF"/>
                      </a:solidFill>
                      <a:prstDash val="solid"/>
                    </a:lnT>
                    <a:lnB w="31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38E35F-9D5B-DBC4-766B-4E841FA15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2266765"/>
            <a:ext cx="8141294" cy="541900"/>
          </a:xfrm>
        </p:spPr>
        <p:txBody>
          <a:bodyPr/>
          <a:lstStyle/>
          <a:p>
            <a:pPr algn="ctr"/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EMI, « composante des actions relatives aux valeurs de la République »</a:t>
            </a:r>
            <a:endParaRPr lang="fr-FR" sz="2000" b="1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055E99A-A027-0F59-3319-5B87F8601A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306" y="2845016"/>
            <a:ext cx="8520600" cy="2613567"/>
          </a:xfrm>
        </p:spPr>
        <p:txBody>
          <a:bodyPr/>
          <a:lstStyle/>
          <a:p>
            <a:pPr marL="114297" indent="0">
              <a:buNone/>
            </a:pPr>
            <a:r>
              <a:rPr lang="fr-FR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CONSTAT </a:t>
            </a:r>
            <a:r>
              <a:rPr lang="fr-FR" dirty="0">
                <a:solidFill>
                  <a:srgbClr val="000000"/>
                </a:solidFill>
                <a:ea typeface="Times New Roman" panose="02020603050405020304" pitchFamily="18" charset="0"/>
              </a:rPr>
              <a:t>: </a:t>
            </a:r>
            <a:r>
              <a:rPr lang="fr-FR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Elèves confrontés à un flux d'informations inédit par sa quantité, la diversité de ses sources et la multiplicité de ses supports.</a:t>
            </a:r>
          </a:p>
          <a:p>
            <a:pPr marL="114297" indent="0">
              <a:buNone/>
            </a:pPr>
            <a:endParaRPr lang="fr-FR" dirty="0">
              <a:ea typeface="Times New Roman" panose="02020603050405020304" pitchFamily="18" charset="0"/>
            </a:endParaRPr>
          </a:p>
          <a:p>
            <a:pPr marL="114297" indent="0">
              <a:buNone/>
            </a:pPr>
            <a:r>
              <a:rPr lang="fr-FR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CONSEQUENCES </a:t>
            </a:r>
            <a:r>
              <a:rPr lang="fr-FR" dirty="0">
                <a:solidFill>
                  <a:srgbClr val="000000"/>
                </a:solidFill>
                <a:ea typeface="Times New Roman" panose="02020603050405020304" pitchFamily="18" charset="0"/>
              </a:rPr>
              <a:t>: </a:t>
            </a:r>
            <a:r>
              <a:rPr lang="fr-FR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Nécessité de former les élèves pour :</a:t>
            </a:r>
            <a:endParaRPr lang="fr-FR" dirty="0">
              <a:ea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fr-FR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Eveiller leur curiosité intellectuelle</a:t>
            </a:r>
            <a:endParaRPr lang="fr-FR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fr-FR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Développer leurs capacités d'analyse et de discernement</a:t>
            </a:r>
            <a:endParaRPr lang="fr-FR" dirty="0">
              <a:ea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fr-FR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Leur apprendre à distinguer les faits et leurs interprétations </a:t>
            </a:r>
            <a:r>
              <a:rPr lang="fr-FR" dirty="0"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fr-FR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s'informer</a:t>
            </a:r>
            <a:br>
              <a:rPr lang="fr-FR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fr-FR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et analyser avant de juger).</a:t>
            </a:r>
            <a:endParaRPr lang="fr-FR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14297" indent="0">
              <a:buNone/>
            </a:pP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2C95DA1-F473-7B4A-863A-C7B23391BD75}"/>
              </a:ext>
            </a:extLst>
          </p:cNvPr>
          <p:cNvSpPr txBox="1"/>
          <p:nvPr/>
        </p:nvSpPr>
        <p:spPr>
          <a:xfrm>
            <a:off x="623400" y="670863"/>
            <a:ext cx="8520600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rgbClr val="E45164"/>
                </a:solidFill>
                <a:latin typeface="+mj-lt"/>
              </a:rPr>
              <a:t>2022 : une nouvelle dynamique </a:t>
            </a:r>
            <a:br>
              <a:rPr lang="fr-FR" sz="3200" b="1" dirty="0">
                <a:solidFill>
                  <a:srgbClr val="E45164"/>
                </a:solidFill>
                <a:latin typeface="+mj-lt"/>
              </a:rPr>
            </a:br>
            <a:r>
              <a:rPr lang="fr-FR" sz="3200" b="1" dirty="0">
                <a:solidFill>
                  <a:srgbClr val="E45164"/>
                </a:solidFill>
                <a:latin typeface="+mj-lt"/>
              </a:rPr>
              <a:t>pour l’éducation aux médias  et à l’information</a:t>
            </a:r>
            <a:endParaRPr lang="fr-FR" sz="3200" dirty="0">
              <a:solidFill>
                <a:srgbClr val="E45164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8790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578"/>
    </mc:Choice>
    <mc:Fallback xmlns="">
      <p:transition spd="slow" advTm="37578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EFE82A-B6D3-B0BB-8BFB-0FC63ECFB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474" y="317891"/>
            <a:ext cx="8298058" cy="1419588"/>
          </a:xfrm>
          <a:solidFill>
            <a:schemeClr val="bg1"/>
          </a:solidFill>
        </p:spPr>
        <p:txBody>
          <a:bodyPr/>
          <a:lstStyle/>
          <a:p>
            <a:r>
              <a:rPr lang="fr-FR" sz="3200" dirty="0"/>
              <a:t>« L’EMI </a:t>
            </a:r>
            <a:r>
              <a:rPr lang="fr-FR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vise à éclairer le paysage informationnel dans lequel évoluent les élèves »</a:t>
            </a:r>
            <a:endParaRPr lang="fr-FR" sz="320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090473D-A69D-9ECF-063B-139B287AF0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2044762"/>
            <a:ext cx="4260300" cy="2064870"/>
          </a:xfrm>
          <a:ln>
            <a:solidFill>
              <a:schemeClr val="tx1"/>
            </a:solidFill>
          </a:ln>
        </p:spPr>
        <p:txBody>
          <a:bodyPr/>
          <a:lstStyle/>
          <a:p>
            <a:pPr marL="342892">
              <a:lnSpc>
                <a:spcPct val="107000"/>
              </a:lnSpc>
              <a:spcAft>
                <a:spcPts val="450"/>
              </a:spcAft>
              <a:buSzPts val="1050"/>
              <a:buFont typeface="Symbol" panose="05050102010706020507" pitchFamily="18" charset="2"/>
              <a:buChar char=""/>
              <a:tabLst>
                <a:tab pos="457189" algn="l"/>
              </a:tabLst>
            </a:pPr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Faire preuve d'esprit critique, de discernement </a:t>
            </a:r>
          </a:p>
          <a:p>
            <a:pPr marL="342892">
              <a:lnSpc>
                <a:spcPct val="107000"/>
              </a:lnSpc>
              <a:spcAft>
                <a:spcPts val="450"/>
              </a:spcAft>
              <a:buSzPts val="1050"/>
              <a:buFont typeface="Symbol" panose="05050102010706020507" pitchFamily="18" charset="2"/>
              <a:buChar char=""/>
              <a:tabLst>
                <a:tab pos="457189" algn="l"/>
              </a:tabLst>
            </a:pPr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Savoir s'exprimer à l'oral ou à l'écrit </a:t>
            </a:r>
          </a:p>
          <a:p>
            <a:pPr marL="342892">
              <a:lnSpc>
                <a:spcPct val="107000"/>
              </a:lnSpc>
              <a:spcAft>
                <a:spcPts val="450"/>
              </a:spcAft>
              <a:buSzPts val="1050"/>
              <a:buFont typeface="Symbol" panose="05050102010706020507" pitchFamily="18" charset="2"/>
              <a:buChar char=""/>
              <a:tabLst>
                <a:tab pos="457189" algn="l"/>
              </a:tabLst>
            </a:pPr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Faire preuve de créativité et d'innovation  </a:t>
            </a:r>
            <a:endParaRPr lang="fr-FR" sz="1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Symbol" panose="05050102010706020507" pitchFamily="18" charset="2"/>
            </a:endParaRPr>
          </a:p>
          <a:p>
            <a:pPr marL="342892">
              <a:lnSpc>
                <a:spcPct val="107000"/>
              </a:lnSpc>
              <a:spcAft>
                <a:spcPts val="450"/>
              </a:spcAft>
              <a:buSzPts val="1050"/>
              <a:buFont typeface="Symbol" panose="05050102010706020507" pitchFamily="18" charset="2"/>
              <a:buChar char=""/>
              <a:tabLst>
                <a:tab pos="457189" algn="l"/>
              </a:tabLst>
            </a:pPr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Savoir collaborer </a:t>
            </a:r>
          </a:p>
          <a:p>
            <a:pPr marL="342892">
              <a:lnSpc>
                <a:spcPct val="107000"/>
              </a:lnSpc>
              <a:spcAft>
                <a:spcPts val="450"/>
              </a:spcAft>
              <a:buSzPts val="1050"/>
              <a:buFont typeface="Symbol" panose="05050102010706020507" pitchFamily="18" charset="2"/>
              <a:buChar char=""/>
              <a:tabLst>
                <a:tab pos="457189" algn="l"/>
              </a:tabLst>
            </a:pPr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S'engager et développer une capacité d'agir.</a:t>
            </a: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Symbol" panose="05050102010706020507" pitchFamily="18" charset="2"/>
            </a:endParaRPr>
          </a:p>
          <a:p>
            <a:pPr marL="342892">
              <a:lnSpc>
                <a:spcPct val="107000"/>
              </a:lnSpc>
              <a:spcAft>
                <a:spcPts val="800"/>
              </a:spcAft>
              <a:buSzPts val="1050"/>
              <a:buFont typeface="Symbol" panose="05050102010706020507" pitchFamily="18" charset="2"/>
              <a:buChar char=""/>
              <a:tabLst>
                <a:tab pos="457189" algn="l"/>
              </a:tabLst>
            </a:pPr>
            <a:r>
              <a:rPr lang="fr-FR" sz="1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Comprendre la fabrication et la diffusion d'une information par la mise en pratique</a:t>
            </a: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C8B01C2-EDFE-CD17-82E0-9257AACAD6F6}"/>
              </a:ext>
            </a:extLst>
          </p:cNvPr>
          <p:cNvSpPr txBox="1"/>
          <p:nvPr/>
        </p:nvSpPr>
        <p:spPr>
          <a:xfrm>
            <a:off x="4723642" y="2309390"/>
            <a:ext cx="4084890" cy="15356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buClr>
                <a:schemeClr val="dk2"/>
              </a:buClr>
              <a:buSzPts val="1050"/>
              <a:tabLst>
                <a:tab pos="457189" algn="l"/>
              </a:tabLst>
            </a:pPr>
            <a:r>
              <a:rPr lang="fr-FR" sz="1600" dirty="0">
                <a:latin typeface="Calibri" panose="020F0502020204030204" pitchFamily="34" charset="0"/>
                <a:cs typeface="Arial" panose="020B0604020202020204" pitchFamily="34" charset="0"/>
                <a:sym typeface="Source Code Pro"/>
              </a:rPr>
              <a:t>Apprentissage transversal </a:t>
            </a:r>
          </a:p>
          <a:p>
            <a:pPr>
              <a:lnSpc>
                <a:spcPct val="107000"/>
              </a:lnSpc>
              <a:buClr>
                <a:schemeClr val="dk2"/>
              </a:buClr>
              <a:buSzPts val="1050"/>
              <a:tabLst>
                <a:tab pos="457189" algn="l"/>
              </a:tabLst>
            </a:pPr>
            <a:r>
              <a:rPr lang="fr-FR" sz="1600" dirty="0">
                <a:latin typeface="Calibri" panose="020F0502020204030204" pitchFamily="34" charset="0"/>
                <a:cs typeface="Arial" panose="020B0604020202020204" pitchFamily="34" charset="0"/>
                <a:sym typeface="Source Code Pro"/>
              </a:rPr>
              <a:t>Appui sur actions éducatives, des dispositifs et des interventions de professionnels</a:t>
            </a:r>
          </a:p>
          <a:p>
            <a:pPr>
              <a:lnSpc>
                <a:spcPct val="107000"/>
              </a:lnSpc>
              <a:buClr>
                <a:schemeClr val="dk2"/>
              </a:buClr>
              <a:buSzPts val="1050"/>
              <a:tabLst>
                <a:tab pos="457189" algn="l"/>
              </a:tabLst>
            </a:pPr>
            <a:r>
              <a:rPr lang="fr-FR" sz="1600" dirty="0">
                <a:latin typeface="Calibri" panose="020F0502020204030204" pitchFamily="34" charset="0"/>
                <a:cs typeface="Arial" panose="020B0604020202020204" pitchFamily="34" charset="0"/>
                <a:sym typeface="Source Code Pro"/>
              </a:rPr>
              <a:t>=&gt; Développer la citoyenneté numérique en s'appuyant sur le CLEMI </a:t>
            </a:r>
          </a:p>
          <a:p>
            <a:pPr>
              <a:lnSpc>
                <a:spcPct val="107000"/>
              </a:lnSpc>
              <a:buClr>
                <a:schemeClr val="dk2"/>
              </a:buClr>
              <a:buSzPts val="1050"/>
              <a:tabLst>
                <a:tab pos="457189" algn="l"/>
              </a:tabLst>
            </a:pPr>
            <a:endParaRPr lang="fr-FR" sz="800" dirty="0">
              <a:latin typeface="Calibri" panose="020F0502020204030204" pitchFamily="34" charset="0"/>
              <a:cs typeface="Arial" panose="020B0604020202020204" pitchFamily="34" charset="0"/>
              <a:sym typeface="Source Code Pro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5BC8FC9-8122-B997-0A49-AD9C2F0ED68E}"/>
              </a:ext>
            </a:extLst>
          </p:cNvPr>
          <p:cNvSpPr txBox="1"/>
          <p:nvPr/>
        </p:nvSpPr>
        <p:spPr>
          <a:xfrm>
            <a:off x="1800364" y="4419857"/>
            <a:ext cx="7079970" cy="15245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450"/>
              </a:spcAft>
              <a:buSzPts val="1050"/>
              <a:tabLst>
                <a:tab pos="457189" algn="l"/>
              </a:tabLst>
            </a:pPr>
            <a:r>
              <a:rPr lang="fr-FR" sz="1600" dirty="0">
                <a:latin typeface="Calibri" panose="020F0502020204030204" pitchFamily="34" charset="0"/>
                <a:cs typeface="Arial" panose="020B0604020202020204" pitchFamily="34" charset="0"/>
              </a:rPr>
              <a:t>S'approprier les enjeux de l'EMI dans le cadre scolaire</a:t>
            </a:r>
          </a:p>
          <a:p>
            <a:pPr>
              <a:lnSpc>
                <a:spcPct val="107000"/>
              </a:lnSpc>
              <a:spcAft>
                <a:spcPts val="450"/>
              </a:spcAft>
              <a:buSzPts val="1050"/>
              <a:tabLst>
                <a:tab pos="457189" algn="l"/>
              </a:tabLst>
            </a:pPr>
            <a:r>
              <a:rPr lang="fr-FR" sz="1600" dirty="0">
                <a:latin typeface="Calibri" panose="020F0502020204030204" pitchFamily="34" charset="0"/>
                <a:cs typeface="Arial" panose="020B0604020202020204" pitchFamily="34" charset="0"/>
              </a:rPr>
              <a:t>Repérer comment les enseignements peuvent se nourrir de l'EMI et comment l'EMI peut s'enrichir des enseignements</a:t>
            </a:r>
          </a:p>
          <a:p>
            <a:pPr>
              <a:lnSpc>
                <a:spcPct val="107000"/>
              </a:lnSpc>
              <a:spcAft>
                <a:spcPts val="450"/>
              </a:spcAft>
              <a:buSzPts val="1050"/>
              <a:tabLst>
                <a:tab pos="457189" algn="l"/>
              </a:tabLst>
            </a:pPr>
            <a:r>
              <a:rPr lang="fr-FR" sz="1600" dirty="0">
                <a:latin typeface="Calibri" panose="020F0502020204030204" pitchFamily="34" charset="0"/>
                <a:cs typeface="Arial" panose="020B0604020202020204" pitchFamily="34" charset="0"/>
              </a:rPr>
              <a:t>S'engager dans l'EMI selon plusieurs entrées, disciplinaires ou interdisciplinaires, et selon diverses modalités</a:t>
            </a:r>
            <a:endParaRPr lang="fr-FR" sz="1600" dirty="0"/>
          </a:p>
        </p:txBody>
      </p:sp>
      <p:pic>
        <p:nvPicPr>
          <p:cNvPr id="1026" name="Picture 2" descr="Vademecum pour l'ÉMI, janvier 2022 | Documentation">
            <a:extLst>
              <a:ext uri="{FF2B5EF4-FFF2-40B4-BE49-F238E27FC236}">
                <a16:creationId xmlns:a16="http://schemas.microsoft.com/office/drawing/2014/main" id="{DECEABDE-08DF-12C4-71C8-6307F9EFF0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86" y="4326955"/>
            <a:ext cx="1329653" cy="1878398"/>
          </a:xfrm>
          <a:prstGeom prst="rect">
            <a:avLst/>
          </a:prstGeom>
          <a:noFill/>
          <a:ln w="3810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31F2F79-7955-47A5-510D-EDE6AA3A1592}"/>
              </a:ext>
            </a:extLst>
          </p:cNvPr>
          <p:cNvSpPr txBox="1"/>
          <p:nvPr/>
        </p:nvSpPr>
        <p:spPr>
          <a:xfrm>
            <a:off x="1885273" y="1786911"/>
            <a:ext cx="2710676" cy="32316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500" dirty="0"/>
              <a:t>COMP. TRANSVERSALES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61E5C29-80B1-D4EF-59BC-0687AD382026}"/>
              </a:ext>
            </a:extLst>
          </p:cNvPr>
          <p:cNvSpPr txBox="1"/>
          <p:nvPr/>
        </p:nvSpPr>
        <p:spPr>
          <a:xfrm>
            <a:off x="7396033" y="1999165"/>
            <a:ext cx="1401954" cy="32316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500" dirty="0"/>
              <a:t>PRINCIPES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4626ED7-3AF5-DADF-1A9A-7D9DFDF0F42A}"/>
              </a:ext>
            </a:extLst>
          </p:cNvPr>
          <p:cNvSpPr txBox="1"/>
          <p:nvPr/>
        </p:nvSpPr>
        <p:spPr>
          <a:xfrm>
            <a:off x="8016455" y="4050525"/>
            <a:ext cx="861702" cy="369332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OUTIL</a:t>
            </a:r>
          </a:p>
        </p:txBody>
      </p:sp>
    </p:spTree>
    <p:extLst>
      <p:ext uri="{BB962C8B-B14F-4D97-AF65-F5344CB8AC3E}">
        <p14:creationId xmlns:p14="http://schemas.microsoft.com/office/powerpoint/2010/main" val="3378094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464"/>
    </mc:Choice>
    <mc:Fallback xmlns="">
      <p:transition spd="slow" advTm="61464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A06444-1E4A-E844-2B09-3622E41B3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093" y="402742"/>
            <a:ext cx="5955107" cy="492443"/>
          </a:xfrm>
        </p:spPr>
        <p:txBody>
          <a:bodyPr/>
          <a:lstStyle/>
          <a:p>
            <a:r>
              <a:rPr lang="fr-FR" sz="3200" dirty="0"/>
              <a:t>Vademecum EMI (extrait)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7FFFA26-F19B-A20B-D3AC-A46067BE3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524000"/>
            <a:ext cx="8075696" cy="2547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5006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1DD20A-4B35-1AE8-A0DD-E0157FEB1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457200"/>
            <a:ext cx="6031307" cy="492443"/>
          </a:xfrm>
        </p:spPr>
        <p:txBody>
          <a:bodyPr/>
          <a:lstStyle/>
          <a:p>
            <a:r>
              <a:rPr lang="fr-FR" sz="3200" dirty="0"/>
              <a:t>Faire comprendre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C31C6D8-B589-4E41-7BA0-1541D8ED2A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7337" y="2983494"/>
            <a:ext cx="2400508" cy="59441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B0C03CA-8382-108C-66FC-4AFFC0A5ECE0}"/>
              </a:ext>
            </a:extLst>
          </p:cNvPr>
          <p:cNvSpPr txBox="1"/>
          <p:nvPr/>
        </p:nvSpPr>
        <p:spPr>
          <a:xfrm>
            <a:off x="5435600" y="2827619"/>
            <a:ext cx="327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0" i="0" dirty="0">
                <a:solidFill>
                  <a:srgbClr val="555555"/>
                </a:solidFill>
                <a:effectLst/>
                <a:latin typeface="arial" panose="020B0604020202020204" pitchFamily="34" charset="0"/>
                <a:hlinkClick r:id="rId4"/>
              </a:rPr>
              <a:t>module16@yopmail.com</a:t>
            </a:r>
            <a:endParaRPr lang="fr-FR" b="0" i="0" dirty="0">
              <a:solidFill>
                <a:srgbClr val="555555"/>
              </a:solidFill>
              <a:effectLst/>
              <a:latin typeface="arial" panose="020B0604020202020204" pitchFamily="34" charset="0"/>
            </a:endParaRPr>
          </a:p>
          <a:p>
            <a:endParaRPr lang="fr-FR" dirty="0">
              <a:solidFill>
                <a:srgbClr val="555555"/>
              </a:solidFill>
              <a:latin typeface="arial" panose="020B0604020202020204" pitchFamily="34" charset="0"/>
            </a:endParaRPr>
          </a:p>
          <a:p>
            <a:r>
              <a:rPr lang="fr-FR" dirty="0">
                <a:solidFill>
                  <a:srgbClr val="555555"/>
                </a:solidFill>
                <a:latin typeface="arial" panose="020B0604020202020204" pitchFamily="34" charset="0"/>
              </a:rPr>
              <a:t>MDP : module16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8F9FE6F-801C-9A19-B8DF-120B5B2917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1229396"/>
            <a:ext cx="1560237" cy="130099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9C9C3CE-0B86-A65F-395B-4D2F2D55BE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5472" y="1615433"/>
            <a:ext cx="1560236" cy="42673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D5AED708-9937-53FC-A041-85A6CD3E37C1}"/>
              </a:ext>
            </a:extLst>
          </p:cNvPr>
          <p:cNvSpPr txBox="1"/>
          <p:nvPr/>
        </p:nvSpPr>
        <p:spPr>
          <a:xfrm>
            <a:off x="1371600" y="4136637"/>
            <a:ext cx="4800600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- Créer une appli par question ( à enregistrer dans le dossier M2 1D)</a:t>
            </a:r>
          </a:p>
          <a:p>
            <a:r>
              <a:rPr lang="fr-FR" dirty="0"/>
              <a:t>- Créer une appli « Vidéo avec insertion »</a:t>
            </a:r>
          </a:p>
          <a:p>
            <a:r>
              <a:rPr lang="fr-FR" dirty="0"/>
              <a:t>- Intégrer vos applis « questions » dans votre appli Vidéo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34ED75F-5F6F-A796-0A45-7EF8AF26163E}"/>
              </a:ext>
            </a:extLst>
          </p:cNvPr>
          <p:cNvSpPr txBox="1"/>
          <p:nvPr/>
        </p:nvSpPr>
        <p:spPr>
          <a:xfrm>
            <a:off x="3429000" y="1480059"/>
            <a:ext cx="45720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- Visionner la vidéo choisie</a:t>
            </a:r>
          </a:p>
          <a:p>
            <a:r>
              <a:rPr lang="fr-FR" dirty="0"/>
              <a:t>- Rédiger 5 questions (avec minutage)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DAEBBC7-4F5D-E5C1-C09E-CFD6ACD7C5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570" y="4327608"/>
            <a:ext cx="1265030" cy="104403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707F8B4-5905-AADA-1A88-DDFFC04D668C}"/>
              </a:ext>
            </a:extLst>
          </p:cNvPr>
          <p:cNvSpPr/>
          <p:nvPr/>
        </p:nvSpPr>
        <p:spPr>
          <a:xfrm>
            <a:off x="2004945" y="2705293"/>
            <a:ext cx="6172200" cy="12697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6534210-04D4-B757-1F6D-9BA5D1ACA4CE}"/>
              </a:ext>
            </a:extLst>
          </p:cNvPr>
          <p:cNvSpPr/>
          <p:nvPr/>
        </p:nvSpPr>
        <p:spPr>
          <a:xfrm>
            <a:off x="6504513" y="4327608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D763F0B-96B7-1539-BD19-1600A7B1BA9C}"/>
              </a:ext>
            </a:extLst>
          </p:cNvPr>
          <p:cNvSpPr/>
          <p:nvPr/>
        </p:nvSpPr>
        <p:spPr>
          <a:xfrm>
            <a:off x="1236085" y="2916430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BF23F83-00CE-8004-DF48-0B4C1B21D4EC}"/>
              </a:ext>
            </a:extLst>
          </p:cNvPr>
          <p:cNvSpPr/>
          <p:nvPr/>
        </p:nvSpPr>
        <p:spPr>
          <a:xfrm>
            <a:off x="8014527" y="1259135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756159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A0578226-CA58-7219-909E-47B0B30835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914"/>
          <a:stretch/>
        </p:blipFill>
        <p:spPr>
          <a:xfrm>
            <a:off x="259189" y="1219201"/>
            <a:ext cx="8790766" cy="48006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E9F5038-91D8-0B2E-59D5-A0BDE7494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0" y="304725"/>
            <a:ext cx="4419600" cy="889076"/>
          </a:xfrm>
        </p:spPr>
        <p:txBody>
          <a:bodyPr/>
          <a:lstStyle/>
          <a:p>
            <a:r>
              <a:rPr lang="fr-FR" sz="2400" b="1" dirty="0"/>
              <a:t>Vers une Education à la Culture </a:t>
            </a:r>
            <a:br>
              <a:rPr lang="fr-FR" sz="2400" b="1" dirty="0"/>
            </a:br>
            <a:r>
              <a:rPr lang="fr-FR" sz="2400" b="1" dirty="0"/>
              <a:t>et à la Citoyenneté numérique</a:t>
            </a:r>
          </a:p>
        </p:txBody>
      </p:sp>
    </p:spTree>
    <p:extLst>
      <p:ext uri="{BB962C8B-B14F-4D97-AF65-F5344CB8AC3E}">
        <p14:creationId xmlns:p14="http://schemas.microsoft.com/office/powerpoint/2010/main" val="40647777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826590-EED7-A29D-8E84-2FC7F9A77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ECCN</a:t>
            </a:r>
          </a:p>
        </p:txBody>
      </p:sp>
      <p:pic>
        <p:nvPicPr>
          <p:cNvPr id="4" name="Image 3" descr="Une image contenant texte, carte, graphisme&#10;&#10;Description générée automatiquement">
            <a:extLst>
              <a:ext uri="{FF2B5EF4-FFF2-40B4-BE49-F238E27FC236}">
                <a16:creationId xmlns:a16="http://schemas.microsoft.com/office/drawing/2014/main" id="{A2AA6D96-47E7-7E3F-CC42-F1D015A0941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550" r="1550" b="8992"/>
          <a:stretch/>
        </p:blipFill>
        <p:spPr>
          <a:xfrm>
            <a:off x="762000" y="94656"/>
            <a:ext cx="7327604" cy="666868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D878A46-49B7-112E-83A2-71EBBF935141}"/>
              </a:ext>
            </a:extLst>
          </p:cNvPr>
          <p:cNvSpPr/>
          <p:nvPr/>
        </p:nvSpPr>
        <p:spPr>
          <a:xfrm>
            <a:off x="979093" y="1371228"/>
            <a:ext cx="7091662" cy="315027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647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3C9D2A3D-52AF-7C46-9CD7-1667F5AF132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03" t="3560" r="1229" b="906"/>
          <a:stretch/>
        </p:blipFill>
        <p:spPr>
          <a:xfrm>
            <a:off x="0" y="2056822"/>
            <a:ext cx="9162227" cy="296590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7571028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15D8A-026C-0E10-F506-9BEB34EF7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96B911-D96B-80A2-9D7E-230C4A8A7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667000"/>
            <a:ext cx="5791200" cy="1649041"/>
          </a:xfrm>
        </p:spPr>
        <p:txBody>
          <a:bodyPr/>
          <a:lstStyle/>
          <a:p>
            <a:pPr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fr-FR" sz="4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Mettre en œuvre l’EMI </a:t>
            </a:r>
            <a:br>
              <a:rPr lang="fr-FR" sz="4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4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dans le premier degré</a:t>
            </a:r>
          </a:p>
        </p:txBody>
      </p:sp>
    </p:spTree>
    <p:extLst>
      <p:ext uri="{BB962C8B-B14F-4D97-AF65-F5344CB8AC3E}">
        <p14:creationId xmlns:p14="http://schemas.microsoft.com/office/powerpoint/2010/main" val="3292485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7"/>
          <p:cNvSpPr txBox="1">
            <a:spLocks noGrp="1"/>
          </p:cNvSpPr>
          <p:nvPr>
            <p:ph type="title"/>
          </p:nvPr>
        </p:nvSpPr>
        <p:spPr>
          <a:xfrm>
            <a:off x="311700" y="1229750"/>
            <a:ext cx="8520600" cy="733500"/>
          </a:xfrm>
          <a:prstGeom prst="rect">
            <a:avLst/>
          </a:prstGeom>
          <a:solidFill>
            <a:schemeClr val="bg1"/>
          </a:solidFill>
        </p:spPr>
        <p:txBody>
          <a:bodyPr spcFirstLastPara="1" vert="horz" wrap="square" lIns="91425" tIns="91425" rIns="91425" bIns="91425" rtlCol="0" anchor="b" anchorCtr="0">
            <a:noAutofit/>
          </a:bodyPr>
          <a:lstStyle/>
          <a:p>
            <a:r>
              <a:rPr lang="fr" sz="3200" dirty="0"/>
              <a:t>Priorités institutionnelles</a:t>
            </a:r>
            <a:endParaRPr sz="3200" dirty="0"/>
          </a:p>
        </p:txBody>
      </p:sp>
      <p:sp>
        <p:nvSpPr>
          <p:cNvPr id="221" name="Google Shape;221;p37"/>
          <p:cNvSpPr txBox="1">
            <a:spLocks noGrp="1"/>
          </p:cNvSpPr>
          <p:nvPr>
            <p:ph type="body" idx="1"/>
          </p:nvPr>
        </p:nvSpPr>
        <p:spPr>
          <a:xfrm>
            <a:off x="347800" y="2181600"/>
            <a:ext cx="8520600" cy="34323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>
              <a:lnSpc>
                <a:spcPct val="200000"/>
              </a:lnSpc>
              <a:buChar char="➢"/>
            </a:pPr>
            <a:r>
              <a:rPr lang="fr" sz="2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Temps d’écran (</a:t>
            </a:r>
            <a:r>
              <a:rPr lang="fr" sz="20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Déconnexion</a:t>
            </a:r>
            <a:r>
              <a:rPr lang="fr" sz="2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200000"/>
              </a:lnSpc>
              <a:buChar char="➢"/>
            </a:pPr>
            <a:r>
              <a:rPr lang="fr" sz="2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Exposition à des images violentes (</a:t>
            </a:r>
            <a:r>
              <a:rPr lang="fr" sz="20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Santé mentale</a:t>
            </a:r>
            <a:r>
              <a:rPr lang="fr" sz="2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200000"/>
              </a:lnSpc>
              <a:buChar char="➢"/>
            </a:pPr>
            <a:r>
              <a:rPr lang="fr" sz="2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Fake news, complots, rumeurs, stéréotypes (</a:t>
            </a:r>
            <a:r>
              <a:rPr lang="fr" sz="20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Esprit critique</a:t>
            </a:r>
            <a:r>
              <a:rPr lang="fr" sz="2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)</a:t>
            </a:r>
            <a:endParaRPr sz="200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buChar char="➢"/>
            </a:pPr>
            <a:r>
              <a:rPr lang="fr" sz="2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Protection de ses données personnelles (</a:t>
            </a:r>
            <a:r>
              <a:rPr lang="fr" sz="20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Identité numérique</a:t>
            </a:r>
            <a:r>
              <a:rPr lang="fr" sz="2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)</a:t>
            </a:r>
            <a:endParaRPr sz="200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buChar char="➢"/>
            </a:pPr>
            <a:r>
              <a:rPr lang="fr" sz="2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Cyberharcèlement (</a:t>
            </a:r>
            <a:r>
              <a:rPr lang="fr" sz="20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Climat scolaire</a:t>
            </a:r>
            <a:r>
              <a:rPr lang="fr" sz="20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)</a:t>
            </a:r>
            <a:endParaRPr sz="200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05"/>
    </mc:Choice>
    <mc:Fallback xmlns="">
      <p:transition spd="slow" advTm="32705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D864CF-DF8A-D1AE-1311-B69B3750B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04497"/>
            <a:ext cx="6640907" cy="492443"/>
          </a:xfrm>
        </p:spPr>
        <p:txBody>
          <a:bodyPr/>
          <a:lstStyle/>
          <a:p>
            <a:r>
              <a:rPr lang="fr-FR" sz="3200" b="1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Que signifie EMI ?</a:t>
            </a:r>
            <a:endParaRPr lang="fr-FR" sz="3200" dirty="0">
              <a:latin typeface="+mj-lt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9F9F724-E367-FB31-2741-352F4349AC18}"/>
              </a:ext>
            </a:extLst>
          </p:cNvPr>
          <p:cNvSpPr txBox="1"/>
          <p:nvPr/>
        </p:nvSpPr>
        <p:spPr>
          <a:xfrm>
            <a:off x="3429000" y="5368727"/>
            <a:ext cx="533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 action="ppaction://hlinkfile"/>
              </a:rPr>
              <a:t>app.wooclap.com/</a:t>
            </a:r>
            <a:r>
              <a:rPr lang="en-US" dirty="0" err="1">
                <a:hlinkClick r:id="rId3" action="ppaction://hlinkfile"/>
              </a:rPr>
              <a:t>YOMFNP?from</a:t>
            </a:r>
            <a:r>
              <a:rPr lang="en-US" dirty="0">
                <a:hlinkClick r:id="rId3" action="ppaction://hlinkfile"/>
              </a:rPr>
              <a:t>=instruction-slide</a:t>
            </a: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98B88D5-2E9A-40BC-7EFC-513F5F00BE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40072"/>
            <a:ext cx="9144000" cy="3828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1738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1C851-D73B-4699-1BCA-1281B084C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093" y="402742"/>
            <a:ext cx="3897707" cy="492443"/>
          </a:xfrm>
        </p:spPr>
        <p:txBody>
          <a:bodyPr/>
          <a:lstStyle/>
          <a:p>
            <a:r>
              <a:rPr lang="fr-FR" sz="3200" dirty="0"/>
              <a:t>CM1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25E6556-AFF1-F5E0-4E19-B5DABC589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93622"/>
            <a:ext cx="4054433" cy="507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21BBE26-AAD8-8AB6-2B5D-197B55E8C5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0" y="533400"/>
            <a:ext cx="4054433" cy="598736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7B61914-629E-83DA-E37F-180E3C9DC516}"/>
              </a:ext>
            </a:extLst>
          </p:cNvPr>
          <p:cNvSpPr txBox="1"/>
          <p:nvPr/>
        </p:nvSpPr>
        <p:spPr>
          <a:xfrm>
            <a:off x="979093" y="6019800"/>
            <a:ext cx="290710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E45164"/>
                </a:solidFill>
                <a:latin typeface="+mn-lt"/>
              </a:rPr>
              <a:t>Nouveau programme d’EMC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EFE150D-B863-CE70-9A4C-9D5B1AC3C40E}"/>
              </a:ext>
            </a:extLst>
          </p:cNvPr>
          <p:cNvSpPr txBox="1"/>
          <p:nvPr/>
        </p:nvSpPr>
        <p:spPr>
          <a:xfrm>
            <a:off x="5486400" y="6282086"/>
            <a:ext cx="2884093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E45164"/>
                </a:solidFill>
                <a:latin typeface="+mn-lt"/>
              </a:rPr>
              <a:t>ECCN</a:t>
            </a:r>
          </a:p>
        </p:txBody>
      </p:sp>
    </p:spTree>
    <p:extLst>
      <p:ext uri="{BB962C8B-B14F-4D97-AF65-F5344CB8AC3E}">
        <p14:creationId xmlns:p14="http://schemas.microsoft.com/office/powerpoint/2010/main" val="6860804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1CBC4D-294D-2E50-3CAC-39A0B19EF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093" y="402742"/>
            <a:ext cx="7631507" cy="492443"/>
          </a:xfrm>
        </p:spPr>
        <p:txBody>
          <a:bodyPr/>
          <a:lstStyle/>
          <a:p>
            <a:r>
              <a:rPr lang="fr-FR" sz="3200" dirty="0"/>
              <a:t>Repères de L’EMI pour le premier degré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701BFC9-3B39-0B4C-FCCB-B9D718063E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5771201"/>
            <a:ext cx="5016679" cy="584775"/>
          </a:xfrm>
        </p:spPr>
        <p:txBody>
          <a:bodyPr/>
          <a:lstStyle/>
          <a:p>
            <a:endParaRPr lang="fr-FR" dirty="0"/>
          </a:p>
          <a:p>
            <a:pPr algn="ctr"/>
            <a:r>
              <a:rPr lang="fr-FR" sz="2000" b="1" dirty="0"/>
              <a:t>Savoir chercher Savoir vérifier Savoir publier</a:t>
            </a:r>
          </a:p>
        </p:txBody>
      </p:sp>
      <p:pic>
        <p:nvPicPr>
          <p:cNvPr id="5" name="Image 4">
            <a:hlinkClick r:id="rId3"/>
            <a:extLst>
              <a:ext uri="{FF2B5EF4-FFF2-40B4-BE49-F238E27FC236}">
                <a16:creationId xmlns:a16="http://schemas.microsoft.com/office/drawing/2014/main" id="{9177CA01-9C81-0A96-4E98-5AF38CD1B9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82485"/>
            <a:ext cx="9144000" cy="4701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8796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hlinkClick r:id="rId3"/>
            <a:extLst>
              <a:ext uri="{FF2B5EF4-FFF2-40B4-BE49-F238E27FC236}">
                <a16:creationId xmlns:a16="http://schemas.microsoft.com/office/drawing/2014/main" id="{265581E6-AF9B-E5D1-8DB6-34E247FA68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200" y="1143000"/>
            <a:ext cx="9144000" cy="416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2375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6F4ADB-9AB8-EC2D-FFC2-23B084E83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525FDC-05EA-CF59-6201-2F5901CDC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133600"/>
            <a:ext cx="7848600" cy="1649041"/>
          </a:xfrm>
        </p:spPr>
        <p:txBody>
          <a:bodyPr/>
          <a:lstStyle/>
          <a:p>
            <a:pPr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fr-FR" sz="48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Activités </a:t>
            </a:r>
            <a:br>
              <a:rPr lang="fr-FR" sz="48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fr-FR" sz="48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et productions médiatiques</a:t>
            </a:r>
          </a:p>
        </p:txBody>
      </p:sp>
    </p:spTree>
    <p:extLst>
      <p:ext uri="{BB962C8B-B14F-4D97-AF65-F5344CB8AC3E}">
        <p14:creationId xmlns:p14="http://schemas.microsoft.com/office/powerpoint/2010/main" val="25575633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10A5E3-ADED-E913-338A-7CB5DE3DE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093" y="402742"/>
            <a:ext cx="4242435" cy="492443"/>
          </a:xfrm>
        </p:spPr>
        <p:txBody>
          <a:bodyPr/>
          <a:lstStyle/>
          <a:p>
            <a:r>
              <a:rPr lang="fr-FR" sz="3200" dirty="0"/>
              <a:t>CLEMI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267CC4E-73D6-86A7-3134-8E009EF2AF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72886"/>
            <a:ext cx="9144000" cy="4312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6468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51"/>
          <p:cNvSpPr txBox="1">
            <a:spLocks noGrp="1"/>
          </p:cNvSpPr>
          <p:nvPr>
            <p:ph type="title"/>
          </p:nvPr>
        </p:nvSpPr>
        <p:spPr>
          <a:xfrm>
            <a:off x="495300" y="988407"/>
            <a:ext cx="8153400" cy="720953"/>
          </a:xfrm>
          <a:prstGeom prst="rect">
            <a:avLst/>
          </a:prstGeom>
          <a:solidFill>
            <a:schemeClr val="bg1"/>
          </a:solidFill>
        </p:spPr>
        <p:txBody>
          <a:bodyPr spcFirstLastPara="1" vert="horz" wrap="square" lIns="91425" tIns="91425" rIns="91425" bIns="91425" rtlCol="0" anchor="b" anchorCtr="0">
            <a:noAutofit/>
          </a:bodyPr>
          <a:lstStyle/>
          <a:p>
            <a:r>
              <a:rPr lang="fr" sz="3200" dirty="0"/>
              <a:t>Proposer une démarche d’investigation</a:t>
            </a:r>
            <a:endParaRPr sz="3200" dirty="0"/>
          </a:p>
        </p:txBody>
      </p:sp>
      <p:pic>
        <p:nvPicPr>
          <p:cNvPr id="319" name="Google Shape;319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88800" y="1976680"/>
            <a:ext cx="2647200" cy="3746050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51"/>
          <p:cNvSpPr txBox="1"/>
          <p:nvPr/>
        </p:nvSpPr>
        <p:spPr>
          <a:xfrm>
            <a:off x="272700" y="2350725"/>
            <a:ext cx="5642100" cy="31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fr" sz="1000" dirty="0">
                <a:latin typeface="Source Code Pro"/>
                <a:ea typeface="Source Code Pro"/>
                <a:cs typeface="Source Code Pro"/>
                <a:sym typeface="Source Code Pro"/>
              </a:rPr>
              <a:t>Site de la main à la pâte :</a:t>
            </a:r>
            <a:endParaRPr sz="1000" dirty="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r>
              <a:rPr lang="fr" sz="1000" u="sng" dirty="0">
                <a:solidFill>
                  <a:schemeClr val="hlink"/>
                </a:solidFill>
                <a:latin typeface="Source Code Pro"/>
                <a:ea typeface="Source Code Pro"/>
                <a:cs typeface="Source Code Pro"/>
                <a:sym typeface="Source Code Pro"/>
                <a:hlinkClick r:id="rId4"/>
              </a:rPr>
              <a:t>http://www.fondation-lamap.org/fr/esprit-scientifique</a:t>
            </a:r>
            <a:endParaRPr sz="1000" dirty="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endParaRPr dirty="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r>
              <a:rPr lang="fr" b="1" dirty="0">
                <a:latin typeface="Source Code Pro"/>
                <a:ea typeface="Source Code Pro"/>
                <a:cs typeface="Source Code Pro"/>
                <a:sym typeface="Source Code Pro"/>
              </a:rPr>
              <a:t>Lequel de ces deux jaunes d’oeuf est le plus gros ?</a:t>
            </a:r>
            <a:endParaRPr b="1" dirty="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endParaRPr dirty="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pic>
        <p:nvPicPr>
          <p:cNvPr id="322" name="Google Shape;322;p5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2700" y="3633454"/>
            <a:ext cx="5204650" cy="207145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/>
          <p:cNvSpPr txBox="1"/>
          <p:nvPr/>
        </p:nvSpPr>
        <p:spPr>
          <a:xfrm>
            <a:off x="1976847" y="5246371"/>
            <a:ext cx="330925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A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4410893" y="5208709"/>
            <a:ext cx="330925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95368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565"/>
    </mc:Choice>
    <mc:Fallback xmlns="">
      <p:transition spd="slow" advTm="22565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55"/>
          <p:cNvSpPr txBox="1">
            <a:spLocks noGrp="1"/>
          </p:cNvSpPr>
          <p:nvPr>
            <p:ph type="title"/>
          </p:nvPr>
        </p:nvSpPr>
        <p:spPr>
          <a:xfrm>
            <a:off x="371003" y="990600"/>
            <a:ext cx="6115993" cy="733500"/>
          </a:xfrm>
          <a:prstGeom prst="rect">
            <a:avLst/>
          </a:prstGeom>
          <a:solidFill>
            <a:schemeClr val="bg1"/>
          </a:solidFill>
        </p:spPr>
        <p:txBody>
          <a:bodyPr spcFirstLastPara="1" vert="horz" wrap="square" lIns="91425" tIns="91425" rIns="91425" bIns="91425" rtlCol="0" anchor="b" anchorCtr="0">
            <a:noAutofit/>
          </a:bodyPr>
          <a:lstStyle/>
          <a:p>
            <a:r>
              <a:rPr lang="fr" sz="3200" dirty="0"/>
              <a:t>Vraies ou fausses images ?</a:t>
            </a:r>
            <a:endParaRPr sz="3200" dirty="0"/>
          </a:p>
        </p:txBody>
      </p:sp>
      <p:pic>
        <p:nvPicPr>
          <p:cNvPr id="353" name="Google Shape;353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81774" y="1673300"/>
            <a:ext cx="3235197" cy="1867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55"/>
          <p:cNvPicPr preferRelativeResize="0"/>
          <p:nvPr/>
        </p:nvPicPr>
        <p:blipFill rotWithShape="1">
          <a:blip r:embed="rId4">
            <a:alphaModFix/>
          </a:blip>
          <a:srcRect l="2200" t="24093" r="6483" b="35386"/>
          <a:stretch/>
        </p:blipFill>
        <p:spPr>
          <a:xfrm>
            <a:off x="5257800" y="3682964"/>
            <a:ext cx="3283147" cy="2099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5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5223" y="2295267"/>
            <a:ext cx="4119884" cy="27753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3417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824"/>
    </mc:Choice>
    <mc:Fallback xmlns="">
      <p:transition spd="slow" advTm="61824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54"/>
          <p:cNvSpPr txBox="1">
            <a:spLocks noGrp="1"/>
          </p:cNvSpPr>
          <p:nvPr>
            <p:ph type="title"/>
          </p:nvPr>
        </p:nvSpPr>
        <p:spPr>
          <a:xfrm>
            <a:off x="311700" y="609600"/>
            <a:ext cx="8520600" cy="1353650"/>
          </a:xfrm>
          <a:prstGeom prst="rect">
            <a:avLst/>
          </a:prstGeom>
          <a:solidFill>
            <a:schemeClr val="bg1"/>
          </a:solidFill>
        </p:spPr>
        <p:txBody>
          <a:bodyPr spcFirstLastPara="1" vert="horz" wrap="square" lIns="91425" tIns="91425" rIns="91425" bIns="91425" rtlCol="0" anchor="b" anchorCtr="0">
            <a:noAutofit/>
          </a:bodyPr>
          <a:lstStyle/>
          <a:p>
            <a:pPr algn="ctr"/>
            <a:r>
              <a:rPr lang="fr" sz="3200" dirty="0"/>
              <a:t>Même si les distinctions ne sont pas toujours évidentes</a:t>
            </a:r>
            <a:endParaRPr sz="3200" dirty="0"/>
          </a:p>
        </p:txBody>
      </p:sp>
      <p:pic>
        <p:nvPicPr>
          <p:cNvPr id="343" name="Google Shape;343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2343126"/>
            <a:ext cx="4586100" cy="1946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89750" y="2343126"/>
            <a:ext cx="3892850" cy="1946425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54"/>
          <p:cNvSpPr txBox="1"/>
          <p:nvPr/>
        </p:nvSpPr>
        <p:spPr>
          <a:xfrm>
            <a:off x="385775" y="4507150"/>
            <a:ext cx="4273200" cy="51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fr" dirty="0">
                <a:latin typeface="+mj-lt"/>
                <a:ea typeface="Source Code Pro"/>
                <a:cs typeface="Source Code Pro"/>
                <a:sym typeface="Source Code Pro"/>
              </a:rPr>
              <a:t>Le Tigre de Seine et Marne (2014)</a:t>
            </a:r>
            <a:endParaRPr dirty="0">
              <a:latin typeface="+mj-lt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346" name="Google Shape;346;p54"/>
          <p:cNvSpPr txBox="1"/>
          <p:nvPr/>
        </p:nvSpPr>
        <p:spPr>
          <a:xfrm>
            <a:off x="4831000" y="4507150"/>
            <a:ext cx="4273200" cy="51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fr" dirty="0">
                <a:latin typeface="+mj-lt"/>
                <a:ea typeface="Source Code Pro"/>
                <a:cs typeface="Source Code Pro"/>
                <a:sym typeface="Source Code Pro"/>
              </a:rPr>
              <a:t>La Panthère d’Armentières (2019)</a:t>
            </a:r>
            <a:endParaRPr dirty="0">
              <a:latin typeface="+mj-lt"/>
              <a:ea typeface="Source Code Pro"/>
              <a:cs typeface="Source Code Pro"/>
              <a:sym typeface="Source Code Pro"/>
            </a:endParaRPr>
          </a:p>
        </p:txBody>
      </p:sp>
    </p:spTree>
    <p:extLst>
      <p:ext uri="{BB962C8B-B14F-4D97-AF65-F5344CB8AC3E}">
        <p14:creationId xmlns:p14="http://schemas.microsoft.com/office/powerpoint/2010/main" val="350661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393"/>
    </mc:Choice>
    <mc:Fallback xmlns="">
      <p:transition spd="slow" advTm="52393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058F61-ED54-7239-A84A-C9E296011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/>
              <a:t>Associer les parents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B9A8B18-879C-D476-ECD1-A8F0ABCAEB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532961"/>
            <a:ext cx="3755438" cy="189603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CE339F4-2E77-E2DC-9AC2-7EE0AEDA5E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9300" y="2438400"/>
            <a:ext cx="4205056" cy="21336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4924C29-FD24-CEDE-5CB5-DD0E10F3C6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644" y="3771830"/>
            <a:ext cx="3756794" cy="194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5135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6DC4F3-F418-1595-2256-219801BB3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Croiser les éducations transversales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EF24206-0809-652B-6472-EF3B3E3903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958433"/>
            <a:ext cx="8520600" cy="2613567"/>
          </a:xfrm>
        </p:spPr>
        <p:txBody>
          <a:bodyPr/>
          <a:lstStyle/>
          <a:p>
            <a:pPr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fr-FR" sz="2000" dirty="0"/>
              <a:t>EMI dans le CRCN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fr-FR" sz="2000" dirty="0"/>
              <a:t>EMI et EDD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fr-FR" sz="2000" dirty="0"/>
              <a:t>EMI et EAC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fr-FR" sz="2000" dirty="0"/>
              <a:t>EMI et Orientation</a:t>
            </a:r>
          </a:p>
        </p:txBody>
      </p:sp>
    </p:spTree>
    <p:extLst>
      <p:ext uri="{BB962C8B-B14F-4D97-AF65-F5344CB8AC3E}">
        <p14:creationId xmlns:p14="http://schemas.microsoft.com/office/powerpoint/2010/main" val="3266605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C059CC-94D5-4F83-C5C7-EEA430AEC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3E4848-9F31-3473-65B0-399B17EF7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446" y="2743200"/>
            <a:ext cx="7479107" cy="1649041"/>
          </a:xfrm>
        </p:spPr>
        <p:txBody>
          <a:bodyPr/>
          <a:lstStyle/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fr-FR" sz="4800" b="1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Institutionnalisation de l'EMI</a:t>
            </a:r>
            <a:endParaRPr lang="fr-FR" sz="4800" kern="1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5006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hlinkClick r:id="rId3"/>
            <a:extLst>
              <a:ext uri="{FF2B5EF4-FFF2-40B4-BE49-F238E27FC236}">
                <a16:creationId xmlns:a16="http://schemas.microsoft.com/office/drawing/2014/main" id="{C78D2F15-3A54-4713-2280-90B93EB4FA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23" y="2514600"/>
            <a:ext cx="9095877" cy="914400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3646E537-40DD-C0BD-E043-8CEFEC869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093" y="402742"/>
            <a:ext cx="4242435" cy="635000"/>
          </a:xfrm>
        </p:spPr>
        <p:txBody>
          <a:bodyPr/>
          <a:lstStyle/>
          <a:p>
            <a:r>
              <a:rPr lang="fr-FR" dirty="0"/>
              <a:t>Se Former</a:t>
            </a:r>
          </a:p>
        </p:txBody>
      </p:sp>
    </p:spTree>
    <p:extLst>
      <p:ext uri="{BB962C8B-B14F-4D97-AF65-F5344CB8AC3E}">
        <p14:creationId xmlns:p14="http://schemas.microsoft.com/office/powerpoint/2010/main" val="1635278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A29E34-AC73-094A-6EB4-38C6D1AA9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B38C31-2AC0-E3F0-5281-DA58B5403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0" y="2803884"/>
            <a:ext cx="1143000" cy="799578"/>
          </a:xfrm>
        </p:spPr>
        <p:txBody>
          <a:bodyPr/>
          <a:lstStyle/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fr-FR" sz="48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TP</a:t>
            </a:r>
          </a:p>
        </p:txBody>
      </p:sp>
    </p:spTree>
    <p:extLst>
      <p:ext uri="{BB962C8B-B14F-4D97-AF65-F5344CB8AC3E}">
        <p14:creationId xmlns:p14="http://schemas.microsoft.com/office/powerpoint/2010/main" val="20090201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1B960B-BCBD-9A4D-6CF7-7C698C1E4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093" y="402742"/>
            <a:ext cx="4242435" cy="492443"/>
          </a:xfrm>
        </p:spPr>
        <p:txBody>
          <a:bodyPr/>
          <a:lstStyle/>
          <a:p>
            <a:r>
              <a:rPr lang="fr-FR" sz="3200" dirty="0"/>
              <a:t>Faire publier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E5A3693-26FC-2726-B942-69F02F3C37E9}"/>
              </a:ext>
            </a:extLst>
          </p:cNvPr>
          <p:cNvSpPr txBox="1"/>
          <p:nvPr/>
        </p:nvSpPr>
        <p:spPr>
          <a:xfrm>
            <a:off x="457200" y="1524000"/>
            <a:ext cx="8229600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fr-FR" b="1" i="0" dirty="0">
                <a:solidFill>
                  <a:srgbClr val="495057"/>
                </a:solidFill>
                <a:effectLst/>
                <a:latin typeface="-apple-system"/>
              </a:rPr>
              <a:t>Réalisation d'une activité dans le cadre de la semaine de la presse</a:t>
            </a:r>
          </a:p>
          <a:p>
            <a:pPr algn="l" rtl="0"/>
            <a:r>
              <a:rPr lang="fr-FR" b="1" dirty="0">
                <a:solidFill>
                  <a:srgbClr val="495057"/>
                </a:solidFill>
                <a:latin typeface="-apple-system"/>
              </a:rPr>
              <a:t>(</a:t>
            </a:r>
            <a:r>
              <a:rPr lang="fr-FR" b="1" i="0" dirty="0">
                <a:solidFill>
                  <a:srgbClr val="495057"/>
                </a:solidFill>
                <a:effectLst/>
                <a:latin typeface="-apple-system"/>
              </a:rPr>
              <a:t>une thématique pour chacun des groupes ):</a:t>
            </a:r>
          </a:p>
          <a:p>
            <a:pPr algn="l" rtl="0"/>
            <a:endParaRPr lang="fr-FR" b="1" i="0" dirty="0">
              <a:solidFill>
                <a:srgbClr val="495057"/>
              </a:solidFill>
              <a:effectLst/>
              <a:latin typeface="-apple-system"/>
            </a:endParaRPr>
          </a:p>
          <a:p>
            <a:pPr marL="285750" lvl="2" indent="-2857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b="0" i="0" dirty="0">
                <a:solidFill>
                  <a:srgbClr val="495057"/>
                </a:solidFill>
                <a:effectLst/>
                <a:latin typeface="-apple-system"/>
              </a:rPr>
              <a:t>Amener les élèves à comprendre ce qu'est une information;</a:t>
            </a:r>
          </a:p>
          <a:p>
            <a:pPr marL="285750" lvl="2" indent="-2857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b="0" i="0" dirty="0">
                <a:solidFill>
                  <a:srgbClr val="495057"/>
                </a:solidFill>
                <a:effectLst/>
                <a:latin typeface="-apple-system"/>
              </a:rPr>
              <a:t>Amener les élèves à comprendre ce qu'est un média d'information;</a:t>
            </a:r>
          </a:p>
          <a:p>
            <a:pPr marL="285750" lvl="2" indent="-2857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b="0" i="0" dirty="0">
                <a:solidFill>
                  <a:srgbClr val="495057"/>
                </a:solidFill>
                <a:effectLst/>
                <a:latin typeface="-apple-system"/>
              </a:rPr>
              <a:t>Plonger les élèves dans une enquête journalistique immersive pour produire un contenu journalistique (classe investigation);</a:t>
            </a:r>
          </a:p>
          <a:p>
            <a:pPr marL="285750" lvl="2" indent="-2857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b="0" i="0" dirty="0">
                <a:solidFill>
                  <a:srgbClr val="495057"/>
                </a:solidFill>
                <a:effectLst/>
                <a:latin typeface="-apple-system"/>
              </a:rPr>
              <a:t>Evaluer les résultats d'une recherche d'information. 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667240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061D02-3A76-63C8-0824-B9C8B5CD1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093" y="402742"/>
            <a:ext cx="4242435" cy="492443"/>
          </a:xfrm>
        </p:spPr>
        <p:txBody>
          <a:bodyPr/>
          <a:lstStyle/>
          <a:p>
            <a:r>
              <a:rPr lang="fr-FR" sz="3200" dirty="0"/>
              <a:t>Chronologie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59227F6-6C86-507E-D533-0FB65F11F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802011"/>
            <a:ext cx="3657600" cy="3600986"/>
          </a:xfrm>
        </p:spPr>
        <p:txBody>
          <a:bodyPr/>
          <a:lstStyle/>
          <a:p>
            <a:r>
              <a:rPr lang="fr-FR" b="1" dirty="0">
                <a:solidFill>
                  <a:srgbClr val="E45164"/>
                </a:solidFill>
              </a:rPr>
              <a:t>Education aux médias</a:t>
            </a:r>
          </a:p>
          <a:p>
            <a:r>
              <a:rPr lang="fr-FR" dirty="0"/>
              <a:t>« Renforcer de la citoyenneté par le développement de la pensée critique et d’une conscience politique ». </a:t>
            </a:r>
          </a:p>
          <a:p>
            <a:endParaRPr lang="fr-FR" dirty="0"/>
          </a:p>
          <a:p>
            <a:r>
              <a:rPr lang="fr-FR" b="1" dirty="0">
                <a:solidFill>
                  <a:srgbClr val="E45164"/>
                </a:solidFill>
              </a:rPr>
              <a:t>1976</a:t>
            </a:r>
            <a:r>
              <a:rPr lang="fr-FR" dirty="0"/>
              <a:t> : Réforme Haby</a:t>
            </a:r>
          </a:p>
          <a:p>
            <a:endParaRPr lang="fr-FR" dirty="0"/>
          </a:p>
          <a:p>
            <a:r>
              <a:rPr lang="fr-FR" b="1" dirty="0">
                <a:solidFill>
                  <a:srgbClr val="E45164"/>
                </a:solidFill>
              </a:rPr>
              <a:t>1982 : </a:t>
            </a:r>
          </a:p>
          <a:p>
            <a:r>
              <a:rPr lang="fr-FR" dirty="0"/>
              <a:t>Déclaration de Grünwald (UNESCO)</a:t>
            </a:r>
          </a:p>
          <a:p>
            <a:r>
              <a:rPr lang="fr-FR" dirty="0"/>
              <a:t>Rapport Gonnet et </a:t>
            </a:r>
            <a:r>
              <a:rPr lang="fr-FR" dirty="0" err="1"/>
              <a:t>Vandervoode</a:t>
            </a:r>
            <a:endParaRPr lang="fr-FR" dirty="0"/>
          </a:p>
          <a:p>
            <a:endParaRPr lang="fr-FR" dirty="0"/>
          </a:p>
          <a:p>
            <a:r>
              <a:rPr lang="fr-FR" b="1" dirty="0">
                <a:solidFill>
                  <a:srgbClr val="E45164"/>
                </a:solidFill>
              </a:rPr>
              <a:t>1983  </a:t>
            </a:r>
            <a:r>
              <a:rPr lang="fr-FR" dirty="0"/>
              <a:t>: CLEMI</a:t>
            </a:r>
          </a:p>
          <a:p>
            <a:endParaRPr lang="fr-FR" dirty="0"/>
          </a:p>
        </p:txBody>
      </p:sp>
      <p:sp>
        <p:nvSpPr>
          <p:cNvPr id="4" name="Espace réservé du texte 2">
            <a:extLst>
              <a:ext uri="{FF2B5EF4-FFF2-40B4-BE49-F238E27FC236}">
                <a16:creationId xmlns:a16="http://schemas.microsoft.com/office/drawing/2014/main" id="{A3D5F7E1-ED03-59BF-0E08-90CF8661151B}"/>
              </a:ext>
            </a:extLst>
          </p:cNvPr>
          <p:cNvSpPr txBox="1">
            <a:spLocks/>
          </p:cNvSpPr>
          <p:nvPr/>
        </p:nvSpPr>
        <p:spPr>
          <a:xfrm>
            <a:off x="4572000" y="1802011"/>
            <a:ext cx="4242435" cy="36009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>
                <a:solidFill>
                  <a:srgbClr val="E45164"/>
                </a:solidFill>
              </a:rPr>
              <a:t>Education à l’information</a:t>
            </a:r>
          </a:p>
          <a:p>
            <a:r>
              <a:rPr lang="fr-FR" dirty="0"/>
              <a:t>« Disposer de ressources pertinentes pour parvenir à se constituer un avis ». </a:t>
            </a:r>
          </a:p>
          <a:p>
            <a:endParaRPr lang="fr-FR" dirty="0"/>
          </a:p>
          <a:p>
            <a:r>
              <a:rPr lang="fr-FR" b="1" dirty="0">
                <a:solidFill>
                  <a:srgbClr val="E45164"/>
                </a:solidFill>
              </a:rPr>
              <a:t>1948</a:t>
            </a:r>
            <a:r>
              <a:rPr lang="fr-FR" dirty="0"/>
              <a:t> : article 19 de la Déclaration universelle des droits de l'Homme</a:t>
            </a:r>
          </a:p>
          <a:p>
            <a:endParaRPr lang="fr-FR" dirty="0"/>
          </a:p>
          <a:p>
            <a:r>
              <a:rPr lang="fr-FR" b="1" dirty="0">
                <a:solidFill>
                  <a:srgbClr val="E45164"/>
                </a:solidFill>
              </a:rPr>
              <a:t>1974 </a:t>
            </a:r>
            <a:r>
              <a:rPr lang="fr-FR" dirty="0"/>
              <a:t>: </a:t>
            </a:r>
            <a:r>
              <a:rPr lang="fr-FR" i="1" dirty="0"/>
              <a:t>information literacy </a:t>
            </a:r>
            <a:r>
              <a:rPr lang="fr-FR" dirty="0"/>
              <a:t>(Paul Zurkowski)</a:t>
            </a:r>
          </a:p>
          <a:p>
            <a:endParaRPr lang="fr-FR" dirty="0"/>
          </a:p>
          <a:p>
            <a:r>
              <a:rPr lang="fr-FR" b="1" dirty="0">
                <a:solidFill>
                  <a:srgbClr val="E45164"/>
                </a:solidFill>
              </a:rPr>
              <a:t>2003</a:t>
            </a:r>
            <a:r>
              <a:rPr lang="fr-FR" dirty="0"/>
              <a:t> : Déclaration de Prague  (UNESCO)</a:t>
            </a:r>
          </a:p>
          <a:p>
            <a:endParaRPr lang="fr-FR" dirty="0"/>
          </a:p>
          <a:p>
            <a:r>
              <a:rPr lang="fr-FR" b="1" dirty="0">
                <a:solidFill>
                  <a:srgbClr val="E45164"/>
                </a:solidFill>
              </a:rPr>
              <a:t>2005</a:t>
            </a:r>
            <a:r>
              <a:rPr lang="fr-FR" dirty="0"/>
              <a:t> : Proclamation d’Alexandrie (UNESCO)</a:t>
            </a:r>
          </a:p>
          <a:p>
            <a:endParaRPr lang="fr-FR" dirty="0"/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07717BAE-AC8C-ECE8-2C91-A03BA79C1CBC}"/>
              </a:ext>
            </a:extLst>
          </p:cNvPr>
          <p:cNvSpPr txBox="1">
            <a:spLocks/>
          </p:cNvSpPr>
          <p:nvPr/>
        </p:nvSpPr>
        <p:spPr>
          <a:xfrm>
            <a:off x="-5333999" y="2356009"/>
            <a:ext cx="4876800" cy="24929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2013 : Education aux médias et à l’information intégrée dans le socle commun</a:t>
            </a:r>
          </a:p>
          <a:p>
            <a:r>
              <a:rPr lang="fr-FR" dirty="0"/>
              <a:t>2015 : EMI dans parcours citoyen : </a:t>
            </a:r>
            <a:r>
              <a:rPr lang="fr-FR" b="0" i="1" dirty="0">
                <a:solidFill>
                  <a:srgbClr val="3A3A3A"/>
                </a:solidFill>
                <a:effectLst/>
                <a:latin typeface="Marianne"/>
              </a:rPr>
              <a:t>'apprendre aux élèves à lire, à décrypter l’information et l’image, à aiguiser leur esprit critique, à se forger une opinion, compétences essentielles pour exercer une citoyenneté éclairée et responsable en démocratie</a:t>
            </a:r>
            <a:r>
              <a:rPr lang="fr-FR" b="0" i="0" dirty="0">
                <a:solidFill>
                  <a:srgbClr val="3A3A3A"/>
                </a:solidFill>
                <a:effectLst/>
                <a:latin typeface="Marianne"/>
              </a:rPr>
              <a:t>". </a:t>
            </a:r>
            <a:endParaRPr lang="fr-FR" dirty="0"/>
          </a:p>
          <a:p>
            <a:r>
              <a:rPr lang="fr-FR" dirty="0"/>
              <a:t>2018 : Directive européenne</a:t>
            </a:r>
          </a:p>
          <a:p>
            <a:r>
              <a:rPr lang="fr-FR" dirty="0"/>
              <a:t>2023 : ECCN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BD1462-125F-A02D-3681-E04B0B1C565D}"/>
              </a:ext>
            </a:extLst>
          </p:cNvPr>
          <p:cNvSpPr txBox="1"/>
          <p:nvPr/>
        </p:nvSpPr>
        <p:spPr>
          <a:xfrm>
            <a:off x="800100" y="5438384"/>
            <a:ext cx="75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E45164"/>
                </a:solidFill>
                <a:latin typeface="+mn-lt"/>
              </a:rPr>
              <a:t>2015</a:t>
            </a:r>
            <a:r>
              <a:rPr lang="fr-FR" dirty="0">
                <a:latin typeface="+mn-lt"/>
              </a:rPr>
              <a:t> : </a:t>
            </a:r>
            <a:r>
              <a:rPr lang="fr-FR" b="1" dirty="0">
                <a:solidFill>
                  <a:srgbClr val="E45164"/>
                </a:solidFill>
                <a:latin typeface="+mn-lt"/>
              </a:rPr>
              <a:t>Education aux médias et à l’information </a:t>
            </a:r>
            <a:r>
              <a:rPr lang="fr-FR" dirty="0">
                <a:latin typeface="+mn-lt"/>
              </a:rPr>
              <a:t>intégrée dans le socle commun</a:t>
            </a:r>
          </a:p>
        </p:txBody>
      </p:sp>
    </p:spTree>
    <p:extLst>
      <p:ext uri="{BB962C8B-B14F-4D97-AF65-F5344CB8AC3E}">
        <p14:creationId xmlns:p14="http://schemas.microsoft.com/office/powerpoint/2010/main" val="4156066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9B33F2-3B47-A4A4-95F8-325513A5B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88" y="457200"/>
            <a:ext cx="7858023" cy="492443"/>
          </a:xfrm>
        </p:spPr>
        <p:txBody>
          <a:bodyPr/>
          <a:lstStyle/>
          <a:p>
            <a:r>
              <a:rPr lang="fr-FR" sz="3200" dirty="0"/>
              <a:t>UNESCO : Media &amp; Information literacy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161BD87-069C-B173-14FA-3F1925C7E7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1697" y="5429253"/>
            <a:ext cx="8062595" cy="553998"/>
          </a:xfrm>
        </p:spPr>
        <p:txBody>
          <a:bodyPr/>
          <a:lstStyle/>
          <a:p>
            <a:pPr algn="ctr"/>
            <a:r>
              <a:rPr lang="fr-FR" b="1" i="1" dirty="0">
                <a:solidFill>
                  <a:srgbClr val="000000"/>
                </a:solidFill>
              </a:rPr>
              <a:t>L</a:t>
            </a:r>
            <a:r>
              <a:rPr lang="fr-FR" sz="1800" b="1" i="1" u="none" strike="noStrike" baseline="0" dirty="0">
                <a:solidFill>
                  <a:srgbClr val="000000"/>
                </a:solidFill>
              </a:rPr>
              <a:t>’information est pour tous : la comprendre, la créer ou l’acquérir doit être possible pour tous les citoyens </a:t>
            </a:r>
            <a:endParaRPr lang="fr-FR" b="1" i="1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BE04408-1A3E-E07E-274B-39A8BD35C3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427" y="1104881"/>
            <a:ext cx="7367373" cy="4169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708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529E1F8-7BCA-BAA3-D6A4-426F6BAFD20F}"/>
              </a:ext>
            </a:extLst>
          </p:cNvPr>
          <p:cNvSpPr/>
          <p:nvPr/>
        </p:nvSpPr>
        <p:spPr>
          <a:xfrm>
            <a:off x="5007015" y="1939268"/>
            <a:ext cx="3844428" cy="346115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FCACE14-334C-4A70-AC44-57FEF89E9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754" y="748301"/>
            <a:ext cx="5506491" cy="685800"/>
          </a:xfrm>
          <a:noFill/>
          <a:ln>
            <a:solidFill>
              <a:schemeClr val="bg1"/>
            </a:solidFill>
          </a:ln>
        </p:spPr>
        <p:txBody>
          <a:bodyPr anchor="ctr">
            <a:noAutofit/>
          </a:bodyPr>
          <a:lstStyle/>
          <a:p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EMI, un terme polysémique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299EFA4-178B-8320-A01A-E5D3E3E790E0}"/>
              </a:ext>
            </a:extLst>
          </p:cNvPr>
          <p:cNvSpPr txBox="1"/>
          <p:nvPr/>
        </p:nvSpPr>
        <p:spPr>
          <a:xfrm>
            <a:off x="447519" y="1550708"/>
            <a:ext cx="4225024" cy="43858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latin typeface="+mj-lt"/>
                <a:cs typeface="Calibri" panose="020F0502020204030204" pitchFamily="34" charset="0"/>
              </a:rPr>
              <a:t>4 domaines de compétences (MENJ, 2015)</a:t>
            </a:r>
          </a:p>
          <a:p>
            <a:endParaRPr lang="en-US" sz="1500" b="1" dirty="0">
              <a:cs typeface="Calibri" panose="020F0502020204030204" pitchFamily="34" charset="0"/>
            </a:endParaRPr>
          </a:p>
          <a:p>
            <a:pPr marL="214313" indent="-214313">
              <a:spcAft>
                <a:spcPts val="9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Découvrir les médias sous leurs différentes formes </a:t>
            </a:r>
            <a:r>
              <a:rPr lang="fr-FR" dirty="0">
                <a:solidFill>
                  <a:srgbClr val="000000"/>
                </a:solidFill>
              </a:rPr>
              <a:t>(</a:t>
            </a:r>
            <a:r>
              <a:rPr lang="fr-FR" b="1" dirty="0">
                <a:solidFill>
                  <a:srgbClr val="000000"/>
                </a:solidFill>
              </a:rPr>
              <a:t>éducation aux médias</a:t>
            </a:r>
            <a:r>
              <a:rPr lang="fr-FR" dirty="0">
                <a:solidFill>
                  <a:srgbClr val="000000"/>
                </a:solidFill>
              </a:rPr>
              <a:t>) </a:t>
            </a:r>
          </a:p>
          <a:p>
            <a:pPr marL="214313" indent="-214313">
              <a:spcAft>
                <a:spcPts val="9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Rechercher, identifier et organiser l’information</a:t>
            </a:r>
            <a:r>
              <a:rPr lang="fr-FR" dirty="0">
                <a:solidFill>
                  <a:srgbClr val="000000"/>
                </a:solidFill>
              </a:rPr>
              <a:t> (</a:t>
            </a:r>
            <a:r>
              <a:rPr lang="fr-FR" b="1" dirty="0">
                <a:solidFill>
                  <a:srgbClr val="000000"/>
                </a:solidFill>
              </a:rPr>
              <a:t>éducation à l’info-documentation</a:t>
            </a:r>
            <a:r>
              <a:rPr lang="fr-FR" dirty="0">
                <a:solidFill>
                  <a:srgbClr val="000000"/>
                </a:solidFill>
              </a:rPr>
              <a:t>)</a:t>
            </a:r>
          </a:p>
          <a:p>
            <a:pPr marL="214313" indent="-214313">
              <a:spcAft>
                <a:spcPts val="9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Découvrir ses droits </a:t>
            </a:r>
            <a:br>
              <a:rPr lang="fr-FR" dirty="0"/>
            </a:br>
            <a:r>
              <a:rPr lang="fr-FR" dirty="0"/>
              <a:t>et ses responsabilités dans l’usage</a:t>
            </a:r>
            <a:br>
              <a:rPr lang="fr-FR" dirty="0"/>
            </a:br>
            <a:r>
              <a:rPr lang="fr-FR" dirty="0"/>
              <a:t>des médias (</a:t>
            </a:r>
            <a:r>
              <a:rPr lang="fr-FR" dirty="0">
                <a:solidFill>
                  <a:srgbClr val="000000"/>
                </a:solidFill>
              </a:rPr>
              <a:t>(</a:t>
            </a:r>
            <a:r>
              <a:rPr lang="fr-FR" b="1" dirty="0">
                <a:solidFill>
                  <a:srgbClr val="000000"/>
                </a:solidFill>
              </a:rPr>
              <a:t>maitrise du numérique</a:t>
            </a:r>
            <a:r>
              <a:rPr lang="fr-FR" dirty="0">
                <a:solidFill>
                  <a:srgbClr val="000000"/>
                </a:solidFill>
              </a:rPr>
              <a:t>)</a:t>
            </a:r>
          </a:p>
          <a:p>
            <a:pPr marL="214313" indent="-214313">
              <a:spcAft>
                <a:spcPts val="9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Écrire, créer, publier ; réaliser </a:t>
            </a:r>
            <a:br>
              <a:rPr lang="fr-FR" dirty="0"/>
            </a:br>
            <a:r>
              <a:rPr lang="fr-FR" dirty="0"/>
              <a:t>une production collective </a:t>
            </a:r>
            <a:r>
              <a:rPr lang="fr-FR" dirty="0">
                <a:solidFill>
                  <a:srgbClr val="000000"/>
                </a:solidFill>
              </a:rPr>
              <a:t>(</a:t>
            </a:r>
            <a:r>
              <a:rPr lang="fr-FR" b="1" dirty="0">
                <a:solidFill>
                  <a:srgbClr val="000000"/>
                </a:solidFill>
              </a:rPr>
              <a:t>soft </a:t>
            </a:r>
            <a:r>
              <a:rPr lang="fr-FR" b="1" dirty="0" err="1">
                <a:solidFill>
                  <a:srgbClr val="000000"/>
                </a:solidFill>
              </a:rPr>
              <a:t>skills</a:t>
            </a:r>
            <a:r>
              <a:rPr lang="fr-FR" dirty="0">
                <a:solidFill>
                  <a:srgbClr val="000000"/>
                </a:solidFill>
              </a:rPr>
              <a:t>)</a:t>
            </a:r>
            <a:endParaRPr lang="fr-FR" b="1" dirty="0">
              <a:cs typeface="Calibri" panose="020F050202020403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934BC2C-7B35-0B77-D545-13F0EF51F0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0829" y="5766447"/>
            <a:ext cx="523427" cy="68650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0E84DB38-E340-2655-D8A1-9BA8098E373B}"/>
              </a:ext>
            </a:extLst>
          </p:cNvPr>
          <p:cNvGrpSpPr/>
          <p:nvPr/>
        </p:nvGrpSpPr>
        <p:grpSpPr>
          <a:xfrm>
            <a:off x="5063028" y="2200781"/>
            <a:ext cx="3788415" cy="2938131"/>
            <a:chOff x="5122671" y="1570392"/>
            <a:chExt cx="3788415" cy="2938131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391898F-EF68-6936-E09E-54448EE60DDA}"/>
                </a:ext>
              </a:extLst>
            </p:cNvPr>
            <p:cNvSpPr/>
            <p:nvPr/>
          </p:nvSpPr>
          <p:spPr>
            <a:xfrm>
              <a:off x="5198095" y="2050805"/>
              <a:ext cx="3534506" cy="567104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chemeClr val="tx1"/>
                  </a:solidFill>
                </a:rPr>
                <a:t>Information news</a:t>
              </a:r>
              <a:endParaRPr lang="fr-FR" b="1" dirty="0">
                <a:solidFill>
                  <a:srgbClr val="FF0000"/>
                </a:solidFill>
              </a:endParaRPr>
            </a:p>
            <a:p>
              <a:pPr algn="ctr"/>
              <a:r>
                <a:rPr lang="fr-FR" b="1" dirty="0">
                  <a:solidFill>
                    <a:schemeClr val="tx1"/>
                  </a:solidFill>
                </a:rPr>
                <a:t>Littératie médiatique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5297D05-54E8-91CD-E150-00EA943FB85E}"/>
                </a:ext>
              </a:extLst>
            </p:cNvPr>
            <p:cNvSpPr/>
            <p:nvPr/>
          </p:nvSpPr>
          <p:spPr>
            <a:xfrm>
              <a:off x="5209857" y="2868490"/>
              <a:ext cx="3534506" cy="567104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  <a:p>
              <a:pPr algn="ctr"/>
              <a:r>
                <a:rPr lang="fr-FR" dirty="0">
                  <a:solidFill>
                    <a:schemeClr val="tx1"/>
                  </a:solidFill>
                </a:rPr>
                <a:t>Information connaissance</a:t>
              </a:r>
            </a:p>
            <a:p>
              <a:pPr algn="ctr"/>
              <a:r>
                <a:rPr lang="fr-FR" b="1" dirty="0">
                  <a:solidFill>
                    <a:schemeClr val="tx1"/>
                  </a:solidFill>
                </a:rPr>
                <a:t>Littératie informationnelle</a:t>
              </a:r>
            </a:p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C26631C-316A-59C9-F1D2-2B4531605C58}"/>
                </a:ext>
              </a:extLst>
            </p:cNvPr>
            <p:cNvSpPr/>
            <p:nvPr/>
          </p:nvSpPr>
          <p:spPr>
            <a:xfrm>
              <a:off x="5198095" y="3672988"/>
              <a:ext cx="3534506" cy="567104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35000" algn="ctr"/>
              <a:endParaRPr lang="fr-FR" dirty="0">
                <a:solidFill>
                  <a:schemeClr val="tx1"/>
                </a:solidFill>
              </a:endParaRPr>
            </a:p>
            <a:p>
              <a:pPr marL="135000" algn="ctr"/>
              <a:r>
                <a:rPr lang="fr-FR" dirty="0">
                  <a:solidFill>
                    <a:schemeClr val="tx1"/>
                  </a:solidFill>
                </a:rPr>
                <a:t>Information data</a:t>
              </a:r>
            </a:p>
            <a:p>
              <a:pPr marL="135000" algn="ctr"/>
              <a:r>
                <a:rPr lang="fr-FR" b="1" dirty="0">
                  <a:solidFill>
                    <a:schemeClr val="tx1"/>
                  </a:solidFill>
                </a:rPr>
                <a:t>Littératie des </a:t>
              </a:r>
              <a:r>
                <a:rPr lang="fr-FR" b="1" dirty="0">
                  <a:solidFill>
                    <a:schemeClr val="tx2"/>
                  </a:solidFill>
                </a:rPr>
                <a:t>données</a:t>
              </a:r>
            </a:p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4" name="Flèche : demi-tour 13">
              <a:extLst>
                <a:ext uri="{FF2B5EF4-FFF2-40B4-BE49-F238E27FC236}">
                  <a16:creationId xmlns:a16="http://schemas.microsoft.com/office/drawing/2014/main" id="{92740AA9-58A8-B88D-06B8-EA749E037C50}"/>
                </a:ext>
              </a:extLst>
            </p:cNvPr>
            <p:cNvSpPr/>
            <p:nvPr/>
          </p:nvSpPr>
          <p:spPr>
            <a:xfrm>
              <a:off x="5376580" y="1570392"/>
              <a:ext cx="3534506" cy="1757365"/>
            </a:xfrm>
            <a:prstGeom prst="uturnArrow">
              <a:avLst>
                <a:gd name="adj1" fmla="val 6694"/>
                <a:gd name="adj2" fmla="val 25000"/>
                <a:gd name="adj3" fmla="val 25000"/>
                <a:gd name="adj4" fmla="val 43750"/>
                <a:gd name="adj5" fmla="val 75000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5" name="Flèche : demi-tour 14">
              <a:extLst>
                <a:ext uri="{FF2B5EF4-FFF2-40B4-BE49-F238E27FC236}">
                  <a16:creationId xmlns:a16="http://schemas.microsoft.com/office/drawing/2014/main" id="{A26A4EDE-D632-FB3B-F5C7-4BA948744B27}"/>
                </a:ext>
              </a:extLst>
            </p:cNvPr>
            <p:cNvSpPr/>
            <p:nvPr/>
          </p:nvSpPr>
          <p:spPr>
            <a:xfrm rot="10800000">
              <a:off x="5122671" y="3125380"/>
              <a:ext cx="3338141" cy="1383143"/>
            </a:xfrm>
            <a:prstGeom prst="uturnArrow">
              <a:avLst>
                <a:gd name="adj1" fmla="val 6694"/>
                <a:gd name="adj2" fmla="val 25000"/>
                <a:gd name="adj3" fmla="val 25000"/>
                <a:gd name="adj4" fmla="val 43750"/>
                <a:gd name="adj5" fmla="val 75000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3063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7"/>
          <p:cNvSpPr txBox="1">
            <a:spLocks noGrp="1"/>
          </p:cNvSpPr>
          <p:nvPr>
            <p:ph type="body" idx="1"/>
          </p:nvPr>
        </p:nvSpPr>
        <p:spPr>
          <a:xfrm>
            <a:off x="478650" y="2693396"/>
            <a:ext cx="3695700" cy="30999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indent="0">
              <a:buNone/>
            </a:pPr>
            <a:r>
              <a:rPr lang="fr" b="1" dirty="0"/>
              <a:t>3 entrées :</a:t>
            </a:r>
          </a:p>
          <a:p>
            <a:pPr marL="0" indent="0">
              <a:buNone/>
            </a:pPr>
            <a:endParaRPr b="1" dirty="0"/>
          </a:p>
          <a:p>
            <a:pPr marL="0" indent="0">
              <a:buNone/>
            </a:pPr>
            <a:r>
              <a:rPr lang="fr" b="1" dirty="0"/>
              <a:t>Education aux médias</a:t>
            </a:r>
          </a:p>
          <a:p>
            <a:pPr marL="0" indent="0">
              <a:buNone/>
            </a:pPr>
            <a:r>
              <a:rPr lang="fr" dirty="0"/>
              <a:t>(information médiatique)</a:t>
            </a:r>
          </a:p>
          <a:p>
            <a:pPr marL="0" indent="0">
              <a:buNone/>
            </a:pPr>
            <a:endParaRPr dirty="0"/>
          </a:p>
          <a:p>
            <a:pPr marL="0" indent="0">
              <a:buNone/>
            </a:pPr>
            <a:r>
              <a:rPr lang="fr" b="1" dirty="0"/>
              <a:t>Education à l’information</a:t>
            </a:r>
          </a:p>
          <a:p>
            <a:pPr marL="0" indent="0">
              <a:buNone/>
            </a:pPr>
            <a:r>
              <a:rPr lang="fr" dirty="0"/>
              <a:t>(information connaissance)</a:t>
            </a:r>
          </a:p>
          <a:p>
            <a:pPr marL="0" indent="0">
              <a:buNone/>
            </a:pPr>
            <a:endParaRPr dirty="0"/>
          </a:p>
          <a:p>
            <a:pPr marL="0" indent="0">
              <a:buNone/>
            </a:pPr>
            <a:r>
              <a:rPr lang="fr" b="1" dirty="0"/>
              <a:t>Education aux données</a:t>
            </a:r>
          </a:p>
          <a:p>
            <a:pPr marL="0" indent="0">
              <a:buNone/>
            </a:pPr>
            <a:r>
              <a:rPr lang="fr" dirty="0"/>
              <a:t>(information data)</a:t>
            </a:r>
            <a:endParaRPr dirty="0"/>
          </a:p>
        </p:txBody>
      </p:sp>
      <p:sp>
        <p:nvSpPr>
          <p:cNvPr id="151" name="Google Shape;151;p27"/>
          <p:cNvSpPr txBox="1"/>
          <p:nvPr/>
        </p:nvSpPr>
        <p:spPr>
          <a:xfrm>
            <a:off x="4343400" y="1295400"/>
            <a:ext cx="4189800" cy="4497896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>
              <a:lnSpc>
                <a:spcPct val="115000"/>
              </a:lnSpc>
            </a:pPr>
            <a:r>
              <a:rPr lang="fr" sz="2000" b="1" dirty="0">
                <a:latin typeface="+mn-lt"/>
                <a:ea typeface="Source Code Pro"/>
                <a:cs typeface="Source Code Pro"/>
                <a:sym typeface="Source Code Pro"/>
              </a:rPr>
              <a:t>3 dimensions :</a:t>
            </a:r>
            <a:endParaRPr sz="2000" b="1" dirty="0">
              <a:latin typeface="+mn-lt"/>
              <a:ea typeface="Source Code Pro"/>
              <a:cs typeface="Source Code Pro"/>
              <a:sym typeface="Source Code Pro"/>
            </a:endParaRP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fr" sz="2000" b="1" dirty="0">
                <a:latin typeface="+mn-lt"/>
                <a:ea typeface="Source Code Pro"/>
                <a:cs typeface="Source Code Pro"/>
                <a:sym typeface="Source Code Pro"/>
              </a:rPr>
              <a:t>cognitive</a:t>
            </a:r>
            <a:r>
              <a:rPr lang="fr" sz="2000" dirty="0">
                <a:latin typeface="+mn-lt"/>
                <a:ea typeface="Source Code Pro"/>
                <a:cs typeface="Source Code Pro"/>
                <a:sym typeface="Source Code Pro"/>
              </a:rPr>
              <a:t>: connaissance des principes de production, de communication et de signification des médias</a:t>
            </a:r>
            <a:endParaRPr sz="2000" dirty="0">
              <a:latin typeface="+mn-lt"/>
              <a:ea typeface="Source Code Pro"/>
              <a:cs typeface="Source Code Pro"/>
              <a:sym typeface="Source Code Pro"/>
            </a:endParaRP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fr" sz="2000" b="1" dirty="0">
                <a:latin typeface="+mn-lt"/>
                <a:ea typeface="Source Code Pro"/>
                <a:cs typeface="Source Code Pro"/>
                <a:sym typeface="Source Code Pro"/>
              </a:rPr>
              <a:t>sociale</a:t>
            </a:r>
            <a:r>
              <a:rPr lang="fr" sz="2000" dirty="0">
                <a:latin typeface="+mn-lt"/>
                <a:ea typeface="Source Code Pro"/>
                <a:cs typeface="Source Code Pro"/>
                <a:sym typeface="Source Code Pro"/>
              </a:rPr>
              <a:t>: formation à l'esprit critique, à l'expression citoyenne, et à la conscience du rôle des médias dans le fonctionnement de la démocratie</a:t>
            </a:r>
            <a:endParaRPr sz="2000" dirty="0">
              <a:latin typeface="+mn-lt"/>
              <a:ea typeface="Source Code Pro"/>
              <a:cs typeface="Source Code Pro"/>
              <a:sym typeface="Source Code Pro"/>
            </a:endParaRPr>
          </a:p>
          <a:p>
            <a:pPr marL="342900" indent="-342900" algn="just">
              <a:lnSpc>
                <a:spcPct val="115000"/>
              </a:lnSpc>
              <a:buClr>
                <a:srgbClr val="000000"/>
              </a:buClr>
              <a:buSzPts val="1100"/>
              <a:buFont typeface="Wingdings" panose="05000000000000000000" pitchFamily="2" charset="2"/>
              <a:buChar char="§"/>
            </a:pPr>
            <a:r>
              <a:rPr lang="fr" sz="2000" b="1" dirty="0">
                <a:latin typeface="+mn-lt"/>
                <a:ea typeface="Source Code Pro"/>
                <a:cs typeface="Source Code Pro"/>
                <a:sym typeface="Source Code Pro"/>
              </a:rPr>
              <a:t>technique</a:t>
            </a:r>
            <a:r>
              <a:rPr lang="fr" sz="2000" dirty="0">
                <a:latin typeface="+mn-lt"/>
                <a:ea typeface="Source Code Pro"/>
                <a:cs typeface="Source Code Pro"/>
                <a:sym typeface="Source Code Pro"/>
              </a:rPr>
              <a:t>: maîtrise des outils de communication</a:t>
            </a:r>
            <a:endParaRPr sz="2000" dirty="0">
              <a:latin typeface="+mn-lt"/>
              <a:ea typeface="Source Code Pro"/>
              <a:cs typeface="Source Code Pro"/>
              <a:sym typeface="Source Code Pro"/>
            </a:endParaRPr>
          </a:p>
          <a:p>
            <a:endParaRPr dirty="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52" name="Google Shape;152;p27"/>
          <p:cNvSpPr txBox="1"/>
          <p:nvPr/>
        </p:nvSpPr>
        <p:spPr>
          <a:xfrm>
            <a:off x="478650" y="1295400"/>
            <a:ext cx="3695700" cy="1033800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fr" sz="3200" b="1" dirty="0">
                <a:solidFill>
                  <a:srgbClr val="E45164"/>
                </a:solidFill>
                <a:latin typeface="+mj-lt"/>
                <a:ea typeface="Source Code Pro"/>
                <a:cs typeface="Source Code Pro"/>
                <a:sym typeface="Source Code Pro"/>
              </a:rPr>
              <a:t>EMI dans le système scolaire français</a:t>
            </a:r>
            <a:endParaRPr sz="3200" b="1" dirty="0">
              <a:solidFill>
                <a:srgbClr val="E45164"/>
              </a:solidFill>
              <a:latin typeface="+mj-lt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53"/>
    </mc:Choice>
    <mc:Fallback xmlns="">
      <p:transition spd="slow" advTm="37653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48855" y="583026"/>
            <a:ext cx="7130415" cy="1204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800"/>
              </a:lnSpc>
              <a:spcBef>
                <a:spcPts val="100"/>
              </a:spcBef>
            </a:pPr>
            <a:r>
              <a:rPr sz="3200" b="1" spc="-35" dirty="0">
                <a:latin typeface="Calibri"/>
                <a:cs typeface="Calibri"/>
              </a:rPr>
              <a:t>L’EMI</a:t>
            </a:r>
            <a:r>
              <a:rPr sz="3200" b="1" spc="-7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et</a:t>
            </a:r>
            <a:r>
              <a:rPr sz="3200" b="1" spc="-6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Socle</a:t>
            </a:r>
            <a:r>
              <a:rPr sz="3200" b="1" spc="-7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Commun</a:t>
            </a:r>
            <a:r>
              <a:rPr sz="3200" b="1" spc="-7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de</a:t>
            </a:r>
            <a:r>
              <a:rPr sz="3200" b="1" spc="-7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Connaissances, </a:t>
            </a:r>
            <a:r>
              <a:rPr sz="3200" b="1" dirty="0">
                <a:latin typeface="Calibri"/>
                <a:cs typeface="Calibri"/>
              </a:rPr>
              <a:t>de</a:t>
            </a:r>
            <a:r>
              <a:rPr sz="3200" b="1" spc="-7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Compétences</a:t>
            </a:r>
            <a:r>
              <a:rPr sz="3200" b="1" spc="-7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et</a:t>
            </a:r>
            <a:r>
              <a:rPr sz="3200" b="1" spc="-6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de</a:t>
            </a:r>
            <a:r>
              <a:rPr sz="3200" b="1" spc="-7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Culture</a:t>
            </a:r>
            <a:r>
              <a:rPr sz="3200" b="1" spc="-8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(SCCCC)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18375" y="1888464"/>
            <a:ext cx="7463790" cy="3906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DOMAINE</a:t>
            </a:r>
            <a:r>
              <a:rPr sz="1500" spc="-4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1</a:t>
            </a:r>
            <a:r>
              <a:rPr sz="1500" spc="-4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:</a:t>
            </a:r>
            <a:r>
              <a:rPr sz="1500" spc="-4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LES</a:t>
            </a:r>
            <a:r>
              <a:rPr sz="1500" spc="-3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LANGAGES</a:t>
            </a:r>
            <a:r>
              <a:rPr sz="1500" spc="-4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POUR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PENSER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ET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COMMUNIQUER</a:t>
            </a:r>
            <a:endParaRPr sz="1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Comprendre,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s’exprimer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en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utilisant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la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langue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française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à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l’oral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et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à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l’écrit</a:t>
            </a:r>
            <a:endParaRPr sz="1500">
              <a:latin typeface="Calibri"/>
              <a:cs typeface="Calibri"/>
            </a:endParaRPr>
          </a:p>
          <a:p>
            <a:pPr marL="12700">
              <a:lnSpc>
                <a:spcPts val="1795"/>
              </a:lnSpc>
              <a:spcBef>
                <a:spcPts val="1800"/>
              </a:spcBef>
            </a:pP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DOMAINE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2:</a:t>
            </a:r>
            <a:r>
              <a:rPr sz="1500" spc="-3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LES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LANGAGES</a:t>
            </a:r>
            <a:r>
              <a:rPr sz="1500" spc="-3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POUR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PENSER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ET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COMMUNIQUER</a:t>
            </a:r>
            <a:endParaRPr sz="1500">
              <a:latin typeface="Calibri"/>
              <a:cs typeface="Calibri"/>
            </a:endParaRPr>
          </a:p>
          <a:p>
            <a:pPr marL="12700" marR="5080">
              <a:lnSpc>
                <a:spcPts val="1800"/>
              </a:lnSpc>
              <a:spcBef>
                <a:spcPts val="55"/>
              </a:spcBef>
            </a:pP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Organisation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du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travail personnel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-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Coopération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et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réalisation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de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projets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-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Médias,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démarches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de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recherche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et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de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traitement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de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l’information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-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Outils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numériques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pour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échanger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et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communiquer</a:t>
            </a:r>
            <a:endParaRPr sz="1500">
              <a:latin typeface="Calibri"/>
              <a:cs typeface="Calibri"/>
            </a:endParaRPr>
          </a:p>
          <a:p>
            <a:pPr marL="12700">
              <a:lnSpc>
                <a:spcPts val="1795"/>
              </a:lnSpc>
              <a:spcBef>
                <a:spcPts val="1739"/>
              </a:spcBef>
            </a:pP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DOMAINE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3:</a:t>
            </a:r>
            <a:r>
              <a:rPr sz="1500" spc="-4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LA</a:t>
            </a:r>
            <a:r>
              <a:rPr sz="1500" spc="-3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FORMATION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DE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LA</a:t>
            </a:r>
            <a:r>
              <a:rPr sz="1500" spc="-3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PERSONNE</a:t>
            </a:r>
            <a:r>
              <a:rPr sz="1500" spc="-4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ET</a:t>
            </a:r>
            <a:r>
              <a:rPr sz="1500" spc="-3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DU</a:t>
            </a:r>
            <a:r>
              <a:rPr sz="1500" spc="-3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CITOYEN</a:t>
            </a:r>
            <a:endParaRPr sz="1500">
              <a:latin typeface="Calibri"/>
              <a:cs typeface="Calibri"/>
            </a:endParaRPr>
          </a:p>
          <a:p>
            <a:pPr marL="12700" marR="59055">
              <a:lnSpc>
                <a:spcPts val="1800"/>
              </a:lnSpc>
              <a:spcBef>
                <a:spcPts val="55"/>
              </a:spcBef>
            </a:pP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Expression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de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la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sensibilité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et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des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opinions,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respect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des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autres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-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La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règle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et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le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droit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-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Réflexion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et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discernement</a:t>
            </a:r>
            <a:r>
              <a:rPr sz="1500" spc="-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-</a:t>
            </a:r>
            <a:r>
              <a:rPr sz="1500" spc="-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Responsabilité,</a:t>
            </a:r>
            <a:r>
              <a:rPr sz="1500" spc="-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sens</a:t>
            </a:r>
            <a:r>
              <a:rPr sz="1500" spc="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de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l’engagement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 et de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 l’initiative</a:t>
            </a:r>
            <a:endParaRPr sz="1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30"/>
              </a:spcBef>
            </a:pP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DOMAINE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4:</a:t>
            </a:r>
            <a:r>
              <a:rPr sz="1500" spc="-3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LES</a:t>
            </a:r>
            <a:r>
              <a:rPr sz="1500" spc="-3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SYSTÈMES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NATURELS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ET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LES</a:t>
            </a: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SYSTÈMES</a:t>
            </a:r>
            <a:r>
              <a:rPr sz="1500" spc="-4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TECHNIQUES</a:t>
            </a:r>
            <a:endParaRPr sz="1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Démarches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scientifiques</a:t>
            </a:r>
            <a:endParaRPr sz="1500">
              <a:latin typeface="Calibri"/>
              <a:cs typeface="Calibri"/>
            </a:endParaRPr>
          </a:p>
          <a:p>
            <a:pPr marL="12700">
              <a:lnSpc>
                <a:spcPts val="1795"/>
              </a:lnSpc>
              <a:spcBef>
                <a:spcPts val="1800"/>
              </a:spcBef>
            </a:pP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DOMAINE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5: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LES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REPRÉSENTATIONS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DU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MONDE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ET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DE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35" dirty="0">
                <a:solidFill>
                  <a:srgbClr val="4D0F2C"/>
                </a:solidFill>
                <a:latin typeface="Calibri"/>
                <a:cs typeface="Calibri"/>
              </a:rPr>
              <a:t>L’ACTIVITÉ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HUMAINE</a:t>
            </a:r>
            <a:endParaRPr sz="1500">
              <a:latin typeface="Calibri"/>
              <a:cs typeface="Calibri"/>
            </a:endParaRPr>
          </a:p>
          <a:p>
            <a:pPr marL="12700" marR="504825">
              <a:lnSpc>
                <a:spcPts val="1800"/>
              </a:lnSpc>
              <a:spcBef>
                <a:spcPts val="55"/>
              </a:spcBef>
            </a:pPr>
            <a:r>
              <a:rPr sz="1500" spc="-30" dirty="0">
                <a:solidFill>
                  <a:srgbClr val="4D0F2C"/>
                </a:solidFill>
                <a:latin typeface="Calibri"/>
                <a:cs typeface="Calibri"/>
              </a:rPr>
              <a:t>L’espace</a:t>
            </a:r>
            <a:r>
              <a:rPr sz="1500" spc="-2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et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le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temps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-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Organisations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et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représentations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du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monde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D0F2C"/>
                </a:solidFill>
                <a:latin typeface="Calibri"/>
                <a:cs typeface="Calibri"/>
              </a:rPr>
              <a:t>-</a:t>
            </a:r>
            <a:r>
              <a:rPr sz="1500" spc="-20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Invention,</a:t>
            </a:r>
            <a:r>
              <a:rPr sz="1500" spc="-15" dirty="0">
                <a:solidFill>
                  <a:srgbClr val="4D0F2C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4D0F2C"/>
                </a:solidFill>
                <a:latin typeface="Calibri"/>
                <a:cs typeface="Calibri"/>
              </a:rPr>
              <a:t>élaboration, production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A62642-B620-F0F0-C9A3-FEF1C0A72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609600"/>
            <a:ext cx="7555307" cy="492443"/>
          </a:xfrm>
        </p:spPr>
        <p:txBody>
          <a:bodyPr/>
          <a:lstStyle/>
          <a:p>
            <a:r>
              <a:rPr lang="fr-FR" sz="3200" dirty="0"/>
              <a:t>Compétences du socle/ Mise en activité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07C19C2-00FD-FC90-8971-F26B839197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752600"/>
            <a:ext cx="8539482" cy="31242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390874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557</TotalTime>
  <Words>1746</Words>
  <Application>Microsoft Office PowerPoint</Application>
  <PresentationFormat>Affichage à l'écran (4:3)</PresentationFormat>
  <Paragraphs>218</Paragraphs>
  <Slides>32</Slides>
  <Notes>17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48" baseType="lpstr">
      <vt:lpstr>-apple-system</vt:lpstr>
      <vt:lpstr>Aptos</vt:lpstr>
      <vt:lpstr>arial</vt:lpstr>
      <vt:lpstr>arial</vt:lpstr>
      <vt:lpstr>Arial MT</vt:lpstr>
      <vt:lpstr>Calibri</vt:lpstr>
      <vt:lpstr>Cambria</vt:lpstr>
      <vt:lpstr>Courier New</vt:lpstr>
      <vt:lpstr>Lato</vt:lpstr>
      <vt:lpstr>Marianne</vt:lpstr>
      <vt:lpstr>Sagona Book</vt:lpstr>
      <vt:lpstr>Source Code Pro</vt:lpstr>
      <vt:lpstr>Symbol</vt:lpstr>
      <vt:lpstr>Times New Roman</vt:lpstr>
      <vt:lpstr>Wingdings</vt:lpstr>
      <vt:lpstr>Office Theme</vt:lpstr>
      <vt:lpstr>EMI et 1er degré</vt:lpstr>
      <vt:lpstr>Que signifie EMI ?</vt:lpstr>
      <vt:lpstr>Institutionnalisation de l'EMI</vt:lpstr>
      <vt:lpstr>Chronologie</vt:lpstr>
      <vt:lpstr>UNESCO : Media &amp; Information literacy</vt:lpstr>
      <vt:lpstr>EMI, un terme polysémique</vt:lpstr>
      <vt:lpstr>Présentation PowerPoint</vt:lpstr>
      <vt:lpstr>L’EMI et Socle Commun de Connaissances, de Compétences et de Culture (SCCCC)</vt:lpstr>
      <vt:lpstr>Compétences du socle/ Mise en activité</vt:lpstr>
      <vt:lpstr>L’EMI dans les cycles</vt:lpstr>
      <vt:lpstr>EMI, « composante des actions relatives aux valeurs de la République »</vt:lpstr>
      <vt:lpstr>« L’EMI vise à éclairer le paysage informationnel dans lequel évoluent les élèves »</vt:lpstr>
      <vt:lpstr>Vademecum EMI (extrait)</vt:lpstr>
      <vt:lpstr>Faire comprendre</vt:lpstr>
      <vt:lpstr>Vers une Education à la Culture  et à la Citoyenneté numérique</vt:lpstr>
      <vt:lpstr>ECCN</vt:lpstr>
      <vt:lpstr>Présentation PowerPoint</vt:lpstr>
      <vt:lpstr>Mettre en œuvre l’EMI  dans le premier degré</vt:lpstr>
      <vt:lpstr>Priorités institutionnelles</vt:lpstr>
      <vt:lpstr>CM1</vt:lpstr>
      <vt:lpstr>Repères de L’EMI pour le premier degré</vt:lpstr>
      <vt:lpstr>Présentation PowerPoint</vt:lpstr>
      <vt:lpstr>Activités  et productions médiatiques</vt:lpstr>
      <vt:lpstr>CLEMI</vt:lpstr>
      <vt:lpstr>Proposer une démarche d’investigation</vt:lpstr>
      <vt:lpstr>Vraies ou fausses images ?</vt:lpstr>
      <vt:lpstr>Même si les distinctions ne sont pas toujours évidentes</vt:lpstr>
      <vt:lpstr>Associer les parents</vt:lpstr>
      <vt:lpstr>Croiser les éducations transversales</vt:lpstr>
      <vt:lpstr>Se Former</vt:lpstr>
      <vt:lpstr>TP</vt:lpstr>
      <vt:lpstr>Faire publier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Florence Colin</cp:lastModifiedBy>
  <cp:revision>15</cp:revision>
  <dcterms:created xsi:type="dcterms:W3CDTF">2024-12-08T07:22:23Z</dcterms:created>
  <dcterms:modified xsi:type="dcterms:W3CDTF">2024-12-10T09:44:31Z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2022-02-13T00:00:00Z</vt:filetime>
  </property>
  <property fmtid="{D5CDD505-2E9C-101B-9397-08002B2CF9AE}" pid="3" name="Creator">
    <vt:lpwstr>Impress</vt:lpwstr>
  </property>
  <property fmtid="{D5CDD505-2E9C-101B-9397-08002B2CF9AE}" pid="4" name="Producer">
    <vt:lpwstr>LibreOffice 6.4</vt:lpwstr>
  </property>
  <property fmtid="{D5CDD505-2E9C-101B-9397-08002B2CF9AE}" pid="5" name="LastSaved">
    <vt:filetime>2022-02-13T00:00:00Z</vt:filetime>
  </property>
</Properties>
</file>