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4.jpg" ContentType="image/jpeg"/>
  <Override PartName="/ppt/notesSlides/notesSlide7.xml" ContentType="application/vnd.openxmlformats-officedocument.presentationml.notesSlide+xml"/>
  <Override PartName="/ppt/media/image15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61" r:id="rId4"/>
    <p:sldId id="266" r:id="rId5"/>
    <p:sldId id="278" r:id="rId6"/>
    <p:sldId id="450" r:id="rId7"/>
    <p:sldId id="457" r:id="rId8"/>
    <p:sldId id="258" r:id="rId9"/>
    <p:sldId id="529" r:id="rId10"/>
    <p:sldId id="259" r:id="rId11"/>
    <p:sldId id="421" r:id="rId12"/>
    <p:sldId id="422" r:id="rId13"/>
    <p:sldId id="265" r:id="rId14"/>
    <p:sldId id="531" r:id="rId15"/>
    <p:sldId id="335" r:id="rId16"/>
    <p:sldId id="269" r:id="rId17"/>
    <p:sldId id="525" r:id="rId18"/>
    <p:sldId id="262" r:id="rId19"/>
    <p:sldId id="458" r:id="rId20"/>
    <p:sldId id="281" r:id="rId21"/>
    <p:sldId id="452" r:id="rId22"/>
    <p:sldId id="527" r:id="rId23"/>
    <p:sldId id="264" r:id="rId24"/>
    <p:sldId id="451" r:id="rId25"/>
    <p:sldId id="460" r:id="rId26"/>
    <p:sldId id="298" r:id="rId27"/>
    <p:sldId id="297" r:id="rId28"/>
    <p:sldId id="533" r:id="rId29"/>
    <p:sldId id="534" r:id="rId30"/>
    <p:sldId id="528" r:id="rId31"/>
    <p:sldId id="530" r:id="rId32"/>
    <p:sldId id="532" r:id="rId3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78" autoAdjust="0"/>
  </p:normalViewPr>
  <p:slideViewPr>
    <p:cSldViewPr>
      <p:cViewPr varScale="1">
        <p:scale>
          <a:sx n="59" d="100"/>
          <a:sy n="59" d="100"/>
        </p:scale>
        <p:origin x="207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CA215-DA65-4966-A8CA-012EC81B0260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FBBEB-B416-4829-A639-A8C110EF3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54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HzmiOBNuQ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68d003597ed1f00144b81c4/interactive-content-reperes-emi-1er-degr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mi.fr/sites/default/files/clemi/z%C3%A9ro%20clich%C3%A9/Guide_pedago_EMI_sport_%C3%A9galit%C3%A9.pdf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EMI, qu’est ce que c’est. EMI pourquoi. EMI comment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66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3"/>
              </a:rPr>
              <a:t>https://www.youtube.com/watch?v=DnHzmiOBNuQ</a:t>
            </a:r>
            <a:endParaRPr lang="fr-FR" dirty="0"/>
          </a:p>
          <a:p>
            <a:r>
              <a:rPr lang="fr-FR" dirty="0"/>
              <a:t>9 compétences</a:t>
            </a:r>
          </a:p>
          <a:p>
            <a:r>
              <a:rPr lang="fr-FR" dirty="0"/>
              <a:t>4 thèmes :</a:t>
            </a:r>
          </a:p>
          <a:p>
            <a:r>
              <a:rPr lang="fr-FR" dirty="0"/>
              <a:t>L’information</a:t>
            </a:r>
          </a:p>
          <a:p>
            <a:r>
              <a:rPr lang="fr-FR" dirty="0"/>
              <a:t>Les médias</a:t>
            </a:r>
          </a:p>
          <a:p>
            <a:r>
              <a:rPr lang="fr-FR" dirty="0"/>
              <a:t>Liberté d’expression et citoyenneté</a:t>
            </a:r>
          </a:p>
          <a:p>
            <a:r>
              <a:rPr lang="fr-FR" dirty="0"/>
              <a:t>Image médiatique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142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https://view.genially.com/668d003597ed1f00144b81c4/interactive-content-reperes-emi-1er-degre</a:t>
            </a:r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873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https://www.clemi.fr/fr/ressources/brochure-education-aux-medias-et-a-linformation.html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https://www.clemi.fr/sites/default/files/2024-06/Kit%20p%C3%A9dagogique%20journalisme%20de%20solutions.pdf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3"/>
              </a:rPr>
              <a:t>https://www.clemi.fr/sites/default/files/clemi/z%C3%A9ro%20clich%C3%A9/Guide_pedago_EMI_sport_%C3%A9galit%C3%A9.pdf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113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d207b7e3e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d207b7e3e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https://fondation-lamap.org/projet/esprit-scientifique-esprit-critique-cycle-3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https://fondation-lamap.org/projet/esprit-scientifique-esprit-critique-cycle-2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11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d207b7e3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d207b7e3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329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2f23bbe1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2f23bbe1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952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https://www.clemi.fr/familles/publications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178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https://www.clemi.fr/sites/default/files/clemi/Formation/Referentiel_CLEMI_2020_v0122.pdf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78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L’école et la famille partagent la responsabilité de préparer les jeunes à vivre dans un monde dominé par les images, les mots et les sons. </a:t>
            </a:r>
            <a:endParaRPr lang="fr-FR" dirty="0"/>
          </a:p>
          <a:p>
            <a:r>
              <a:rPr lang="fr-FR" dirty="0"/>
              <a:t>https://www.clemi.fr/fileadmin/yag/formation/Textes/lettre.r.haby.pdf</a:t>
            </a:r>
          </a:p>
          <a:p>
            <a:r>
              <a:rPr lang="fr-FR" dirty="0" err="1"/>
              <a:t>Htt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Déclaration de Prague relative à la compétence dans l'usage de l'information (2003), la Proclamation d’Alexandrie sur la maîtrise de l’information et l’apprentissage tout au long de la vie (2005)</a:t>
            </a:r>
          </a:p>
          <a:p>
            <a:r>
              <a:rPr lang="fr-FR" dirty="0"/>
              <a:t>ps://normandie-univ.hal.science/hal-02319542/document (histoire de l’EMI)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7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UNESCO, (2007) Programme Information pour tous « Introduction à la maîtrise de l’information » http://www.uis.unesco.org/Communication/Documents/157020F.pdf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06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EMI : tout le monde en fait ? Personne ne sait ce que c’est (ex. des discriminations) =&gt; définition personnelle. Le ministère impose sans imposer. Les enseignants font de l’EMI pour d’autres raisons Tout le monde est content</a:t>
            </a:r>
          </a:p>
          <a:p>
            <a:endParaRPr lang="fr-FR" dirty="0"/>
          </a:p>
          <a:p>
            <a:r>
              <a:rPr lang="fr-FR" sz="1200" kern="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« l’EMI n’est ni une discipline ni une éducation autonome, c’est une approche contextuelle destinée à éclairer, sous un angle particulier, des problématiques diverses rencontrées, par ailleurs, par les disciplines enseignées à l’école, au collège et au lycée »</a:t>
            </a:r>
          </a:p>
          <a:p>
            <a:r>
              <a:rPr lang="fr-FR" sz="1200" kern="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(Vademecum EMI, 2022)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208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d207b7e3e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d207b7e3e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52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https://www.youtube.com/playlist?list=PL7h1upgZ_vhJxVyrZdqGryeJCFzThEejx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53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Différents éléments déjà présents dans le référentiel de 2015 : esprit critique, désinformation (éducation aux médias), éducation à l’information autour du respect des sources et de la propriété intellectuelle, engagement des élèves par la publication, évolution des usages (déconnexion).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travers ce rappel de l’importance de l’EMI s’exprime le même souci constant de protéger des élèves de leurs pratiques numériques, pratiques qui les rendent victimes de surexpositions diverses : fake news, temp d’écran, addiction aux jeux vidéos ou aux médias sociaux, violences en ligne</a:t>
            </a:r>
          </a:p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noProof="0" smtClean="0"/>
              <a:t>17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5346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d207b7e3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d207b7e3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43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https://eduscol.education.fr/document/61924/download?attachment</a:t>
            </a:r>
          </a:p>
          <a:p>
            <a:r>
              <a:rPr lang="fr-FR" dirty="0"/>
              <a:t>https://digipad.app/p/922966/c9383c10d2e92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18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au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459468"/>
            <a:ext cx="7770114" cy="369332"/>
          </a:xfrm>
        </p:spPr>
        <p:txBody>
          <a:bodyPr rtlCol="0" anchor="b" anchorCtr="0"/>
          <a:lstStyle>
            <a:lvl1pPr>
              <a:defRPr lang="fr-FR" sz="24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5800" y="2039112"/>
            <a:ext cx="3432715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fr-FR" sz="1500"/>
            </a:lvl1pPr>
            <a:lvl2pPr marL="1714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2pPr>
            <a:lvl3pPr marL="5143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3pPr>
            <a:lvl4pPr marL="8572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4pPr>
            <a:lvl5pPr marL="12001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68311" y="2039112"/>
            <a:ext cx="3432715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fr-FR" sz="1500"/>
            </a:lvl1pPr>
            <a:lvl2pPr marL="1714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2pPr>
            <a:lvl3pPr marL="5143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3pPr>
            <a:lvl4pPr marL="8572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4pPr>
            <a:lvl5pPr marL="12001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3530603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orme libre 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59373" y="1"/>
            <a:ext cx="2384627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004589"/>
            <a:ext cx="496062" cy="64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8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220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29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6024"/>
            <a:ext cx="9144000" cy="68116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828" y="1120051"/>
            <a:ext cx="8062595" cy="4461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mi.fr/fileadmin/user_upload/Formation/L_education_au_medias_dans_les_programmes_du_cycle_3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mailto:module16@yopmail.co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pp.wooclap.com/YOMFNP?from=instruction-sli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HzmiOBNu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68d003597ed1f00144b81c4/interactive-content-reperes-emi-1er-degr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://www.fondation-lamap.org/fr/esprit-scientifiqu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2024.inspe-paris.fr/pluginfile.php/58787/mod_resource/content/1/Referentiel_CLEMI_2020_v0122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6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0287" y="1981200"/>
            <a:ext cx="4543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886710" algn="l"/>
              </a:tabLst>
            </a:pPr>
            <a:r>
              <a:rPr sz="5400" b="1" dirty="0">
                <a:latin typeface="Calibri"/>
                <a:cs typeface="Calibri"/>
              </a:rPr>
              <a:t>EMI</a:t>
            </a:r>
            <a:r>
              <a:rPr sz="5400" b="1" spc="-85" dirty="0">
                <a:latin typeface="Calibri"/>
                <a:cs typeface="Calibri"/>
              </a:rPr>
              <a:t> </a:t>
            </a:r>
            <a:r>
              <a:rPr sz="5400" b="1" dirty="0">
                <a:latin typeface="Calibri"/>
                <a:cs typeface="Calibri"/>
              </a:rPr>
              <a:t>et</a:t>
            </a:r>
            <a:r>
              <a:rPr sz="5400" b="1" spc="-85" dirty="0">
                <a:latin typeface="Calibri"/>
                <a:cs typeface="Calibri"/>
              </a:rPr>
              <a:t> </a:t>
            </a:r>
            <a:r>
              <a:rPr sz="5400" b="1" spc="-25" dirty="0">
                <a:latin typeface="Calibri"/>
                <a:cs typeface="Calibri"/>
              </a:rPr>
              <a:t>1</a:t>
            </a:r>
            <a:r>
              <a:rPr sz="4650" b="1" spc="-37" baseline="40322" dirty="0">
                <a:latin typeface="Calibri"/>
                <a:cs typeface="Calibri"/>
              </a:rPr>
              <a:t>er</a:t>
            </a:r>
            <a:r>
              <a:rPr sz="4650" b="1" baseline="40322" dirty="0">
                <a:latin typeface="Calibri"/>
                <a:cs typeface="Calibri"/>
              </a:rPr>
              <a:t>	</a:t>
            </a:r>
            <a:r>
              <a:rPr sz="5400" b="1" spc="-10" dirty="0">
                <a:latin typeface="Calibri"/>
                <a:cs typeface="Calibri"/>
              </a:rPr>
              <a:t>degré</a:t>
            </a:r>
            <a:endParaRPr sz="5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799" y="4035658"/>
            <a:ext cx="624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fr-FR" sz="3600" dirty="0">
                <a:latin typeface="Calibri"/>
                <a:cs typeface="Calibri"/>
              </a:rPr>
              <a:t>Culture de l’éducation M2 MEEF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093" y="402742"/>
            <a:ext cx="42424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/>
              <a:t>L’EMI</a:t>
            </a:r>
            <a:r>
              <a:rPr sz="3200" spc="-60" dirty="0"/>
              <a:t> </a:t>
            </a:r>
            <a:r>
              <a:rPr sz="3200" dirty="0"/>
              <a:t>dans</a:t>
            </a:r>
            <a:r>
              <a:rPr sz="3200" spc="-65" dirty="0"/>
              <a:t> </a:t>
            </a:r>
            <a:r>
              <a:rPr sz="3200" dirty="0"/>
              <a:t>les</a:t>
            </a:r>
            <a:r>
              <a:rPr sz="3200" spc="-65" dirty="0"/>
              <a:t> </a:t>
            </a:r>
            <a:r>
              <a:rPr sz="3200" spc="-10" dirty="0"/>
              <a:t>cycles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6928" y="1120051"/>
          <a:ext cx="7985124" cy="4461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363855" marR="356870" indent="348615">
                        <a:lnSpc>
                          <a:spcPts val="1410"/>
                        </a:lnSpc>
                        <a:spcBef>
                          <a:spcPts val="29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Culture informationnelle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345440" marR="338455" indent="16510">
                        <a:lnSpc>
                          <a:spcPts val="1410"/>
                        </a:lnSpc>
                        <a:spcBef>
                          <a:spcPts val="29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Productions médiatiques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2735" indent="240665">
                        <a:lnSpc>
                          <a:spcPts val="141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Droits</a:t>
                      </a:r>
                      <a:r>
                        <a:rPr sz="1400" b="1" spc="-5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responsabilités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33045" marR="226695" indent="-635" algn="ctr">
                        <a:lnSpc>
                          <a:spcPct val="836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Espace informationnel</a:t>
                      </a:r>
                      <a:r>
                        <a:rPr sz="1400" b="1" spc="4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médiatique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42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Cycle</a:t>
                      </a:r>
                      <a:r>
                        <a:rPr sz="1400" spc="-15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 </a:t>
                      </a:r>
                      <a:r>
                        <a:rPr sz="1400" spc="-50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157480" marR="100330" indent="-49530">
                        <a:lnSpc>
                          <a:spcPts val="1400"/>
                        </a:lnSpc>
                        <a:spcBef>
                          <a:spcPts val="3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Rechercher,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identifier</a:t>
                      </a:r>
                      <a:r>
                        <a:rPr sz="1400" b="1" spc="2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organiser</a:t>
                      </a:r>
                      <a:r>
                        <a:rPr sz="1400" spc="-2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l’information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246379" marR="238760" indent="-635" algn="ctr">
                        <a:lnSpc>
                          <a:spcPct val="836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Écrire, créer,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publier,</a:t>
                      </a:r>
                      <a:r>
                        <a:rPr sz="1400" spc="-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réaliser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une</a:t>
                      </a:r>
                      <a:r>
                        <a:rPr sz="1400" spc="-5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production collective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118745" indent="1270" algn="ctr">
                        <a:lnSpc>
                          <a:spcPct val="836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Découvrir</a:t>
                      </a:r>
                      <a:r>
                        <a:rPr sz="1400" b="1" spc="-3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ses</a:t>
                      </a:r>
                      <a:r>
                        <a:rPr sz="1400" spc="-4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droits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et</a:t>
                      </a:r>
                      <a:r>
                        <a:rPr sz="1400" spc="-4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ses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responsabilités </a:t>
                      </a:r>
                      <a:r>
                        <a:rPr sz="1400" spc="-20" dirty="0">
                          <a:latin typeface="Calibri"/>
                          <a:cs typeface="Calibri"/>
                          <a:hlinkClick r:id="rId2"/>
                        </a:rPr>
                        <a:t>dans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l’usage</a:t>
                      </a:r>
                      <a:r>
                        <a:rPr sz="1400" spc="-3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des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médias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131445" indent="-635" algn="ctr">
                        <a:lnSpc>
                          <a:spcPct val="837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Découvrir</a:t>
                      </a:r>
                      <a:r>
                        <a:rPr sz="1400" b="1" spc="-5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spc="-20" dirty="0">
                          <a:latin typeface="Calibri"/>
                          <a:cs typeface="Calibri"/>
                          <a:hlinkClick r:id="rId2"/>
                        </a:rPr>
                        <a:t>s’approprier</a:t>
                      </a:r>
                      <a:r>
                        <a:rPr sz="1400" spc="4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un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espace informationnel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et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 un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environnement</a:t>
                      </a:r>
                      <a:r>
                        <a:rPr sz="1400" spc="-4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de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travail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Découvrir</a:t>
                      </a:r>
                      <a:r>
                        <a:rPr sz="1400" b="1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les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médias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4645" marR="328295" algn="ctr">
                        <a:lnSpc>
                          <a:spcPts val="14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sous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toutes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 ses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formes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96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Cycle</a:t>
                      </a:r>
                      <a:r>
                        <a:rPr sz="1400" spc="-15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 </a:t>
                      </a:r>
                      <a:r>
                        <a:rPr sz="1400" spc="-50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109855" indent="-41275">
                        <a:lnSpc>
                          <a:spcPts val="1400"/>
                        </a:lnSpc>
                        <a:spcBef>
                          <a:spcPts val="3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Rechercher,</a:t>
                      </a:r>
                      <a:r>
                        <a:rPr sz="1400" spc="-3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exploiter</a:t>
                      </a: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organiser</a:t>
                      </a:r>
                      <a:r>
                        <a:rPr sz="1400" spc="-2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l’information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 marR="238760" indent="-635" algn="ctr">
                        <a:lnSpc>
                          <a:spcPct val="835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Écrire, créer,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publier,</a:t>
                      </a:r>
                      <a:r>
                        <a:rPr sz="1400" spc="-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réaliser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une</a:t>
                      </a:r>
                      <a:r>
                        <a:rPr sz="1400" spc="-5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production collective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745" algn="ctr">
                        <a:lnSpc>
                          <a:spcPct val="835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Connaître</a:t>
                      </a:r>
                      <a:r>
                        <a:rPr sz="1400" b="1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ses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droits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et</a:t>
                      </a:r>
                      <a:r>
                        <a:rPr sz="1400" spc="-4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ses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responsabilités </a:t>
                      </a:r>
                      <a:r>
                        <a:rPr sz="1400" spc="-20" dirty="0">
                          <a:latin typeface="Calibri"/>
                          <a:cs typeface="Calibri"/>
                          <a:hlinkClick r:id="rId2"/>
                        </a:rPr>
                        <a:t>dans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l’usage</a:t>
                      </a:r>
                      <a:r>
                        <a:rPr sz="1400" spc="-3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des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médias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 marR="131445" indent="635" algn="ctr">
                        <a:lnSpc>
                          <a:spcPct val="837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S’approprier</a:t>
                      </a:r>
                      <a:r>
                        <a:rPr sz="1400" b="1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comprendre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un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espace informationnel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et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 un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environnement</a:t>
                      </a:r>
                      <a:r>
                        <a:rPr sz="1400" spc="-4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de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travail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Comprendre</a:t>
                      </a:r>
                      <a:r>
                        <a:rPr sz="1400" b="1" spc="-4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6845" marR="150495" algn="ctr">
                        <a:lnSpc>
                          <a:spcPts val="1400"/>
                        </a:lnSpc>
                        <a:spcBef>
                          <a:spcPts val="1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fonctionnement</a:t>
                      </a:r>
                      <a:r>
                        <a:rPr sz="1400" spc="-5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des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médias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8E35F-9D5B-DBC4-766B-4E841FA1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06" y="2266765"/>
            <a:ext cx="8141294" cy="541900"/>
          </a:xfrm>
        </p:spPr>
        <p:txBody>
          <a:bodyPr/>
          <a:lstStyle/>
          <a:p>
            <a:pPr algn="ctr"/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EMI, « composante des actions relatives aux valeurs de la République »</a:t>
            </a:r>
            <a:endParaRPr lang="fr-FR" sz="2000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55E99A-A027-0F59-3319-5B87F860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306" y="2845016"/>
            <a:ext cx="8520600" cy="2613567"/>
          </a:xfrm>
        </p:spPr>
        <p:txBody>
          <a:bodyPr/>
          <a:lstStyle/>
          <a:p>
            <a:pPr marL="114297" indent="0">
              <a:buNone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CONSTAT 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: 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Elèves confrontés à un flux d'informations inédit par sa quantité, la diversité de ses sources et la multiplicité de ses supports.</a:t>
            </a:r>
          </a:p>
          <a:p>
            <a:pPr marL="114297" indent="0">
              <a:buNone/>
            </a:pPr>
            <a:endParaRPr lang="fr-FR" dirty="0">
              <a:ea typeface="Times New Roman" panose="02020603050405020304" pitchFamily="18" charset="0"/>
            </a:endParaRPr>
          </a:p>
          <a:p>
            <a:pPr marL="114297" indent="0">
              <a:buNone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CONSEQUENCES 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: 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Nécessité de former les élèves pour :</a:t>
            </a:r>
            <a:endParaRPr lang="fr-FR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Eveiller leur curiosité intellectuelle</a:t>
            </a:r>
            <a:endParaRPr lang="fr-F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Développer leurs capacités d'analyse et de discernement</a:t>
            </a:r>
            <a:endParaRPr lang="fr-FR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Leur apprendre à distinguer les faits et leurs interprétations </a:t>
            </a:r>
            <a:r>
              <a:rPr lang="fr-FR" dirty="0"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s'informer</a:t>
            </a:r>
            <a:b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et analyser avant de juger).</a:t>
            </a:r>
            <a:endParaRPr lang="fr-F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297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C95DA1-F473-7B4A-863A-C7B23391BD75}"/>
              </a:ext>
            </a:extLst>
          </p:cNvPr>
          <p:cNvSpPr txBox="1"/>
          <p:nvPr/>
        </p:nvSpPr>
        <p:spPr>
          <a:xfrm>
            <a:off x="623400" y="670863"/>
            <a:ext cx="8520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E45164"/>
                </a:solidFill>
                <a:latin typeface="+mj-lt"/>
              </a:rPr>
              <a:t>2022 : une nouvelle dynamique </a:t>
            </a:r>
            <a:br>
              <a:rPr lang="fr-FR" sz="3200" b="1" dirty="0">
                <a:solidFill>
                  <a:srgbClr val="E45164"/>
                </a:solidFill>
                <a:latin typeface="+mj-lt"/>
              </a:rPr>
            </a:br>
            <a:r>
              <a:rPr lang="fr-FR" sz="3200" b="1" dirty="0">
                <a:solidFill>
                  <a:srgbClr val="E45164"/>
                </a:solidFill>
                <a:latin typeface="+mj-lt"/>
              </a:rPr>
              <a:t>pour l’éducation aux médias  et à l’information</a:t>
            </a:r>
            <a:endParaRPr lang="fr-FR" sz="3200" dirty="0">
              <a:solidFill>
                <a:srgbClr val="E4516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79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78"/>
    </mc:Choice>
    <mc:Fallback xmlns="">
      <p:transition spd="slow" advTm="3757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FE82A-B6D3-B0BB-8BFB-0FC63ECF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74" y="317891"/>
            <a:ext cx="8298058" cy="1419588"/>
          </a:xfrm>
          <a:solidFill>
            <a:schemeClr val="bg1"/>
          </a:solidFill>
        </p:spPr>
        <p:txBody>
          <a:bodyPr/>
          <a:lstStyle/>
          <a:p>
            <a:r>
              <a:rPr lang="fr-FR" sz="3200" dirty="0"/>
              <a:t>« L’EMI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vise à éclairer le paysage informationnel dans lequel évoluent les élèves »</a:t>
            </a:r>
            <a:endParaRPr lang="fr-FR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90473D-A69D-9ECF-063B-139B287AF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044762"/>
            <a:ext cx="4260300" cy="2064870"/>
          </a:xfrm>
          <a:ln>
            <a:solidFill>
              <a:schemeClr val="tx1"/>
            </a:solidFill>
          </a:ln>
        </p:spPr>
        <p:txBody>
          <a:bodyPr/>
          <a:lstStyle/>
          <a:p>
            <a:pPr marL="342892">
              <a:lnSpc>
                <a:spcPct val="107000"/>
              </a:lnSpc>
              <a:spcAft>
                <a:spcPts val="45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Faire preuve d'esprit critique, de discernement </a:t>
            </a:r>
          </a:p>
          <a:p>
            <a:pPr marL="342892">
              <a:lnSpc>
                <a:spcPct val="107000"/>
              </a:lnSpc>
              <a:spcAft>
                <a:spcPts val="45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Savoir s'exprimer à l'oral ou à l'écrit </a:t>
            </a:r>
          </a:p>
          <a:p>
            <a:pPr marL="342892">
              <a:lnSpc>
                <a:spcPct val="107000"/>
              </a:lnSpc>
              <a:spcAft>
                <a:spcPts val="45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Faire preuve de créativité et d'innovation  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892">
              <a:lnSpc>
                <a:spcPct val="107000"/>
              </a:lnSpc>
              <a:spcAft>
                <a:spcPts val="45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Savoir collaborer </a:t>
            </a:r>
          </a:p>
          <a:p>
            <a:pPr marL="342892">
              <a:lnSpc>
                <a:spcPct val="107000"/>
              </a:lnSpc>
              <a:spcAft>
                <a:spcPts val="45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S'engager et développer une capacité d'agir.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892">
              <a:lnSpc>
                <a:spcPct val="107000"/>
              </a:lnSpc>
              <a:spcAft>
                <a:spcPts val="80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Comprendre la fabrication et la diffusion d'une information par la mise en pratique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8B01C2-EDFE-CD17-82E0-9257AACAD6F6}"/>
              </a:ext>
            </a:extLst>
          </p:cNvPr>
          <p:cNvSpPr txBox="1"/>
          <p:nvPr/>
        </p:nvSpPr>
        <p:spPr>
          <a:xfrm>
            <a:off x="4723642" y="2309390"/>
            <a:ext cx="4084890" cy="1535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Clr>
                <a:schemeClr val="dk2"/>
              </a:buClr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  <a:sym typeface="Source Code Pro"/>
              </a:rPr>
              <a:t>Apprentissage transversal </a:t>
            </a:r>
          </a:p>
          <a:p>
            <a:pPr>
              <a:lnSpc>
                <a:spcPct val="107000"/>
              </a:lnSpc>
              <a:buClr>
                <a:schemeClr val="dk2"/>
              </a:buClr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  <a:sym typeface="Source Code Pro"/>
              </a:rPr>
              <a:t>Appui sur actions éducatives, des dispositifs et des interventions de professionnels</a:t>
            </a:r>
          </a:p>
          <a:p>
            <a:pPr>
              <a:lnSpc>
                <a:spcPct val="107000"/>
              </a:lnSpc>
              <a:buClr>
                <a:schemeClr val="dk2"/>
              </a:buClr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  <a:sym typeface="Source Code Pro"/>
              </a:rPr>
              <a:t>=&gt; Développer la citoyenneté numérique en s'appuyant sur le CLEMI </a:t>
            </a:r>
          </a:p>
          <a:p>
            <a:pPr>
              <a:lnSpc>
                <a:spcPct val="107000"/>
              </a:lnSpc>
              <a:buClr>
                <a:schemeClr val="dk2"/>
              </a:buClr>
              <a:buSzPts val="1050"/>
              <a:tabLst>
                <a:tab pos="457189" algn="l"/>
              </a:tabLst>
            </a:pPr>
            <a:endParaRPr lang="fr-FR" sz="800" dirty="0">
              <a:latin typeface="Calibri" panose="020F0502020204030204" pitchFamily="34" charset="0"/>
              <a:cs typeface="Arial" panose="020B0604020202020204" pitchFamily="34" charset="0"/>
              <a:sym typeface="Source Code Pro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5BC8FC9-8122-B997-0A49-AD9C2F0ED68E}"/>
              </a:ext>
            </a:extLst>
          </p:cNvPr>
          <p:cNvSpPr txBox="1"/>
          <p:nvPr/>
        </p:nvSpPr>
        <p:spPr>
          <a:xfrm>
            <a:off x="1800364" y="4419857"/>
            <a:ext cx="7079970" cy="1524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</a:rPr>
              <a:t>S'approprier les enjeux de l'EMI dans le cadre scolaire</a:t>
            </a:r>
          </a:p>
          <a:p>
            <a:pPr>
              <a:lnSpc>
                <a:spcPct val="107000"/>
              </a:lnSpc>
              <a:spcAft>
                <a:spcPts val="450"/>
              </a:spcAft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</a:rPr>
              <a:t>Repérer comment les enseignements peuvent se nourrir de l'EMI et comment l'EMI peut s'enrichir des enseignements</a:t>
            </a:r>
          </a:p>
          <a:p>
            <a:pPr>
              <a:lnSpc>
                <a:spcPct val="107000"/>
              </a:lnSpc>
              <a:spcAft>
                <a:spcPts val="450"/>
              </a:spcAft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</a:rPr>
              <a:t>S'engager dans l'EMI selon plusieurs entrées, disciplinaires ou interdisciplinaires, et selon diverses modalités</a:t>
            </a:r>
            <a:endParaRPr lang="fr-FR" sz="1600" dirty="0"/>
          </a:p>
        </p:txBody>
      </p:sp>
      <p:pic>
        <p:nvPicPr>
          <p:cNvPr id="1026" name="Picture 2" descr="Vademecum pour l'ÉMI, janvier 2022 | Documentation">
            <a:extLst>
              <a:ext uri="{FF2B5EF4-FFF2-40B4-BE49-F238E27FC236}">
                <a16:creationId xmlns:a16="http://schemas.microsoft.com/office/drawing/2014/main" id="{DECEABDE-08DF-12C4-71C8-6307F9EF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6" y="4326955"/>
            <a:ext cx="1329653" cy="187839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1F2F79-7955-47A5-510D-EDE6AA3A1592}"/>
              </a:ext>
            </a:extLst>
          </p:cNvPr>
          <p:cNvSpPr txBox="1"/>
          <p:nvPr/>
        </p:nvSpPr>
        <p:spPr>
          <a:xfrm>
            <a:off x="1885273" y="1786911"/>
            <a:ext cx="2710676" cy="3231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/>
              <a:t>COMP. TRANSVERSALES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1E5C29-80B1-D4EF-59BC-0687AD382026}"/>
              </a:ext>
            </a:extLst>
          </p:cNvPr>
          <p:cNvSpPr txBox="1"/>
          <p:nvPr/>
        </p:nvSpPr>
        <p:spPr>
          <a:xfrm>
            <a:off x="7396033" y="1999165"/>
            <a:ext cx="1401954" cy="3231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/>
              <a:t>PRINCIPES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626ED7-3AF5-DADF-1A9A-7D9DFDF0F42A}"/>
              </a:ext>
            </a:extLst>
          </p:cNvPr>
          <p:cNvSpPr txBox="1"/>
          <p:nvPr/>
        </p:nvSpPr>
        <p:spPr>
          <a:xfrm>
            <a:off x="8016455" y="4050525"/>
            <a:ext cx="861702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OUTIL</a:t>
            </a:r>
          </a:p>
        </p:txBody>
      </p:sp>
    </p:spTree>
    <p:extLst>
      <p:ext uri="{BB962C8B-B14F-4D97-AF65-F5344CB8AC3E}">
        <p14:creationId xmlns:p14="http://schemas.microsoft.com/office/powerpoint/2010/main" val="33780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64"/>
    </mc:Choice>
    <mc:Fallback xmlns="">
      <p:transition spd="slow" advTm="6146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06444-1E4A-E844-2B09-3622E41B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5955107" cy="492443"/>
          </a:xfrm>
        </p:spPr>
        <p:txBody>
          <a:bodyPr/>
          <a:lstStyle/>
          <a:p>
            <a:r>
              <a:rPr lang="fr-FR" sz="3200" dirty="0"/>
              <a:t>Vademecum EMI (extrait)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FFFA26-F19B-A20B-D3AC-A46067BE3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75696" cy="25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DD20A-4B35-1AE8-A0DD-E0157FEB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6031307" cy="492443"/>
          </a:xfrm>
        </p:spPr>
        <p:txBody>
          <a:bodyPr/>
          <a:lstStyle/>
          <a:p>
            <a:r>
              <a:rPr lang="fr-FR" sz="3200" dirty="0"/>
              <a:t>Faire comprendre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31C6D8-B589-4E41-7BA0-1541D8ED2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37" y="2983494"/>
            <a:ext cx="2400508" cy="5944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B0C03CA-8382-108C-66FC-4AFFC0A5ECE0}"/>
              </a:ext>
            </a:extLst>
          </p:cNvPr>
          <p:cNvSpPr txBox="1"/>
          <p:nvPr/>
        </p:nvSpPr>
        <p:spPr>
          <a:xfrm>
            <a:off x="5435600" y="2827619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hlinkClick r:id="rId4"/>
              </a:rPr>
              <a:t>module16@yopmail.com</a:t>
            </a:r>
            <a:endParaRPr lang="fr-FR" b="0" i="0" dirty="0">
              <a:solidFill>
                <a:srgbClr val="555555"/>
              </a:solidFill>
              <a:effectLst/>
              <a:latin typeface="arial" panose="020B0604020202020204" pitchFamily="34" charset="0"/>
            </a:endParaRPr>
          </a:p>
          <a:p>
            <a:endParaRPr lang="fr-FR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rgbClr val="555555"/>
                </a:solidFill>
                <a:latin typeface="arial" panose="020B0604020202020204" pitchFamily="34" charset="0"/>
              </a:rPr>
              <a:t>MDP : module16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F9FE6F-801C-9A19-B8DF-120B5B291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29396"/>
            <a:ext cx="1560237" cy="13009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C9C3CE-0B86-A65F-395B-4D2F2D55B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472" y="1615433"/>
            <a:ext cx="1560236" cy="4267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5AED708-9937-53FC-A041-85A6CD3E37C1}"/>
              </a:ext>
            </a:extLst>
          </p:cNvPr>
          <p:cNvSpPr txBox="1"/>
          <p:nvPr/>
        </p:nvSpPr>
        <p:spPr>
          <a:xfrm>
            <a:off x="1371600" y="4136637"/>
            <a:ext cx="48006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 Créer une appli par question ( à enregistrer dans le dossier M2 1D)</a:t>
            </a:r>
          </a:p>
          <a:p>
            <a:r>
              <a:rPr lang="fr-FR" dirty="0"/>
              <a:t>- Créer une appli « Vidéo avec insertion »</a:t>
            </a:r>
          </a:p>
          <a:p>
            <a:r>
              <a:rPr lang="fr-FR" dirty="0"/>
              <a:t>- Intégrer vos applis « questions » dans votre appli Vidéo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4ED75F-5F6F-A796-0A45-7EF8AF26163E}"/>
              </a:ext>
            </a:extLst>
          </p:cNvPr>
          <p:cNvSpPr txBox="1"/>
          <p:nvPr/>
        </p:nvSpPr>
        <p:spPr>
          <a:xfrm>
            <a:off x="3429000" y="1480059"/>
            <a:ext cx="457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 Visionner la vidéo choisie</a:t>
            </a:r>
          </a:p>
          <a:p>
            <a:r>
              <a:rPr lang="fr-FR" dirty="0"/>
              <a:t>- Rédiger 5 questions (avec minutage)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AEBBC7-4F5D-E5C1-C09E-CFD6ACD7C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70" y="4327608"/>
            <a:ext cx="1265030" cy="10440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07F8B4-5905-AADA-1A88-DDFFC04D668C}"/>
              </a:ext>
            </a:extLst>
          </p:cNvPr>
          <p:cNvSpPr/>
          <p:nvPr/>
        </p:nvSpPr>
        <p:spPr>
          <a:xfrm>
            <a:off x="2004945" y="2705293"/>
            <a:ext cx="6172200" cy="1269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534210-04D4-B757-1F6D-9BA5D1ACA4CE}"/>
              </a:ext>
            </a:extLst>
          </p:cNvPr>
          <p:cNvSpPr/>
          <p:nvPr/>
        </p:nvSpPr>
        <p:spPr>
          <a:xfrm>
            <a:off x="6504513" y="432760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763F0B-96B7-1539-BD19-1600A7B1BA9C}"/>
              </a:ext>
            </a:extLst>
          </p:cNvPr>
          <p:cNvSpPr/>
          <p:nvPr/>
        </p:nvSpPr>
        <p:spPr>
          <a:xfrm>
            <a:off x="1236085" y="291643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F23F83-00CE-8004-DF48-0B4C1B21D4EC}"/>
              </a:ext>
            </a:extLst>
          </p:cNvPr>
          <p:cNvSpPr/>
          <p:nvPr/>
        </p:nvSpPr>
        <p:spPr>
          <a:xfrm>
            <a:off x="8014527" y="125913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6159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578226-CA58-7219-909E-47B0B308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14"/>
          <a:stretch/>
        </p:blipFill>
        <p:spPr>
          <a:xfrm>
            <a:off x="259189" y="1219201"/>
            <a:ext cx="8790766" cy="4800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9F5038-91D8-0B2E-59D5-A0BDE749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04725"/>
            <a:ext cx="4419600" cy="889076"/>
          </a:xfrm>
        </p:spPr>
        <p:txBody>
          <a:bodyPr/>
          <a:lstStyle/>
          <a:p>
            <a:r>
              <a:rPr lang="fr-FR" sz="2400" b="1" dirty="0"/>
              <a:t>Vers une Education à la Culture </a:t>
            </a:r>
            <a:br>
              <a:rPr lang="fr-FR" sz="2400" b="1" dirty="0"/>
            </a:br>
            <a:r>
              <a:rPr lang="fr-FR" sz="2400" b="1" dirty="0"/>
              <a:t>et à la Citoyenneté numérique</a:t>
            </a:r>
          </a:p>
        </p:txBody>
      </p:sp>
    </p:spTree>
    <p:extLst>
      <p:ext uri="{BB962C8B-B14F-4D97-AF65-F5344CB8AC3E}">
        <p14:creationId xmlns:p14="http://schemas.microsoft.com/office/powerpoint/2010/main" val="406477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26590-EED7-A29D-8E84-2FC7F9A7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ECCN</a:t>
            </a:r>
          </a:p>
        </p:txBody>
      </p:sp>
      <p:pic>
        <p:nvPicPr>
          <p:cNvPr id="4" name="Image 3" descr="Une image contenant texte, carte, graphisme&#10;&#10;Description générée automatiquement">
            <a:extLst>
              <a:ext uri="{FF2B5EF4-FFF2-40B4-BE49-F238E27FC236}">
                <a16:creationId xmlns:a16="http://schemas.microsoft.com/office/drawing/2014/main" id="{A2AA6D96-47E7-7E3F-CC42-F1D015A0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550" r="1550" b="8992"/>
          <a:stretch/>
        </p:blipFill>
        <p:spPr>
          <a:xfrm>
            <a:off x="762000" y="94656"/>
            <a:ext cx="7327604" cy="6668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878A46-49B7-112E-83A2-71EBBF935141}"/>
              </a:ext>
            </a:extLst>
          </p:cNvPr>
          <p:cNvSpPr/>
          <p:nvPr/>
        </p:nvSpPr>
        <p:spPr>
          <a:xfrm>
            <a:off x="979093" y="1371228"/>
            <a:ext cx="7091662" cy="31502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C9D2A3D-52AF-7C46-9CD7-1667F5AF13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3" t="3560" r="1229" b="906"/>
          <a:stretch/>
        </p:blipFill>
        <p:spPr>
          <a:xfrm>
            <a:off x="0" y="2056822"/>
            <a:ext cx="9162227" cy="29659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710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15D8A-026C-0E10-F506-9BEB34EF7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6B911-D96B-80A2-9D7E-230C4A8A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67000"/>
            <a:ext cx="5791200" cy="1649041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Mettre en œuvre l’EMI </a:t>
            </a:r>
            <a:br>
              <a:rPr lang="fr-FR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premier degré</a:t>
            </a:r>
          </a:p>
        </p:txBody>
      </p:sp>
    </p:spTree>
    <p:extLst>
      <p:ext uri="{BB962C8B-B14F-4D97-AF65-F5344CB8AC3E}">
        <p14:creationId xmlns:p14="http://schemas.microsoft.com/office/powerpoint/2010/main" val="32924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311700" y="1229750"/>
            <a:ext cx="8520600" cy="7335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fr" sz="3200" dirty="0"/>
              <a:t>Priorités institutionnelles</a:t>
            </a:r>
            <a:endParaRPr sz="3200" dirty="0"/>
          </a:p>
        </p:txBody>
      </p:sp>
      <p:sp>
        <p:nvSpPr>
          <p:cNvPr id="221" name="Google Shape;221;p37"/>
          <p:cNvSpPr txBox="1">
            <a:spLocks noGrp="1"/>
          </p:cNvSpPr>
          <p:nvPr>
            <p:ph type="body" idx="1"/>
          </p:nvPr>
        </p:nvSpPr>
        <p:spPr>
          <a:xfrm>
            <a:off x="347800" y="2181600"/>
            <a:ext cx="8520600" cy="3432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Temps d’écran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Déconnexion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Exposition à des images violentes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Santé mentale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Fake news, complots, rumeurs, stéréotypes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Esprit critique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Protection de ses données personnelles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Identité numérique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Cyberharcèlement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Climat scolaire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5"/>
    </mc:Choice>
    <mc:Fallback xmlns="">
      <p:transition spd="slow" advTm="3270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864CF-DF8A-D1AE-1311-B69B3750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497"/>
            <a:ext cx="6640907" cy="492443"/>
          </a:xfrm>
        </p:spPr>
        <p:txBody>
          <a:bodyPr/>
          <a:lstStyle/>
          <a:p>
            <a:r>
              <a:rPr lang="fr-FR" sz="32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Que signifie EMI ?</a:t>
            </a:r>
            <a:endParaRPr lang="fr-FR" sz="3200" dirty="0"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F9F724-E367-FB31-2741-352F4349AC18}"/>
              </a:ext>
            </a:extLst>
          </p:cNvPr>
          <p:cNvSpPr txBox="1"/>
          <p:nvPr/>
        </p:nvSpPr>
        <p:spPr>
          <a:xfrm>
            <a:off x="3429000" y="5368727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 action="ppaction://hlinkfile"/>
              </a:rPr>
              <a:t>app.wooclap.com/</a:t>
            </a:r>
            <a:r>
              <a:rPr lang="en-US" dirty="0" err="1">
                <a:hlinkClick r:id="rId3" action="ppaction://hlinkfile"/>
              </a:rPr>
              <a:t>YOMFNP?from</a:t>
            </a:r>
            <a:r>
              <a:rPr lang="en-US" dirty="0">
                <a:hlinkClick r:id="rId3" action="ppaction://hlinkfile"/>
              </a:rPr>
              <a:t>=instruction-slide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8B88D5-2E9A-40BC-7EFC-513F5F00B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0072"/>
            <a:ext cx="9144000" cy="38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73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1C851-D73B-4699-1BCA-1281B084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3897707" cy="492443"/>
          </a:xfrm>
        </p:spPr>
        <p:txBody>
          <a:bodyPr/>
          <a:lstStyle/>
          <a:p>
            <a:r>
              <a:rPr lang="fr-FR" sz="3200" dirty="0"/>
              <a:t>CM1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5E6556-AFF1-F5E0-4E19-B5DABC58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622"/>
            <a:ext cx="4054433" cy="50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1BBE26-AAD8-8AB6-2B5D-197B55E8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33400"/>
            <a:ext cx="4054433" cy="59873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7B61914-629E-83DA-E37F-180E3C9DC516}"/>
              </a:ext>
            </a:extLst>
          </p:cNvPr>
          <p:cNvSpPr txBox="1"/>
          <p:nvPr/>
        </p:nvSpPr>
        <p:spPr>
          <a:xfrm>
            <a:off x="979093" y="6019800"/>
            <a:ext cx="29071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45164"/>
                </a:solidFill>
                <a:latin typeface="+mn-lt"/>
              </a:rPr>
              <a:t>Nouveau programme d’EMC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FE150D-B863-CE70-9A4C-9D5B1AC3C40E}"/>
              </a:ext>
            </a:extLst>
          </p:cNvPr>
          <p:cNvSpPr txBox="1"/>
          <p:nvPr/>
        </p:nvSpPr>
        <p:spPr>
          <a:xfrm>
            <a:off x="5486400" y="6282086"/>
            <a:ext cx="28840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E45164"/>
                </a:solidFill>
                <a:latin typeface="+mn-lt"/>
              </a:rPr>
              <a:t>ECCN</a:t>
            </a:r>
          </a:p>
        </p:txBody>
      </p:sp>
    </p:spTree>
    <p:extLst>
      <p:ext uri="{BB962C8B-B14F-4D97-AF65-F5344CB8AC3E}">
        <p14:creationId xmlns:p14="http://schemas.microsoft.com/office/powerpoint/2010/main" val="686080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CBC4D-294D-2E50-3CAC-39A0B19E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7631507" cy="492443"/>
          </a:xfrm>
        </p:spPr>
        <p:txBody>
          <a:bodyPr/>
          <a:lstStyle/>
          <a:p>
            <a:r>
              <a:rPr lang="fr-FR" sz="3200" dirty="0"/>
              <a:t>Repères de L’EMI pour le premier degré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01BFC9-3B39-0B4C-FCCB-B9D71806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5771201"/>
            <a:ext cx="5016679" cy="584775"/>
          </a:xfrm>
        </p:spPr>
        <p:txBody>
          <a:bodyPr/>
          <a:lstStyle/>
          <a:p>
            <a:endParaRPr lang="fr-FR" dirty="0"/>
          </a:p>
          <a:p>
            <a:pPr algn="ctr"/>
            <a:r>
              <a:rPr lang="fr-FR" sz="2000" b="1" dirty="0"/>
              <a:t>Savoir chercher Savoir vérifier Savoir publier</a:t>
            </a: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9177CA01-9C81-0A96-4E98-5AF38CD1B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2485"/>
            <a:ext cx="9144000" cy="47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9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265581E6-AF9B-E5D1-8DB6-34E247FA6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1143000"/>
            <a:ext cx="9144000" cy="41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F4ADB-9AB8-EC2D-FFC2-23B084E8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25FDC-05EA-CF59-6201-2F5901CD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3600"/>
            <a:ext cx="7848600" cy="1649041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4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Activités </a:t>
            </a:r>
            <a:br>
              <a:rPr lang="fr-FR" sz="4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4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et productions médiatiques</a:t>
            </a:r>
          </a:p>
        </p:txBody>
      </p:sp>
    </p:spTree>
    <p:extLst>
      <p:ext uri="{BB962C8B-B14F-4D97-AF65-F5344CB8AC3E}">
        <p14:creationId xmlns:p14="http://schemas.microsoft.com/office/powerpoint/2010/main" val="255756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10A5E3-ADED-E913-338A-7CB5DE3D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492443"/>
          </a:xfrm>
        </p:spPr>
        <p:txBody>
          <a:bodyPr/>
          <a:lstStyle/>
          <a:p>
            <a:r>
              <a:rPr lang="fr-FR" sz="3200" dirty="0"/>
              <a:t>CLEMI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67CC4E-73D6-86A7-3134-8E009EF2A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2886"/>
            <a:ext cx="9144000" cy="43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46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>
            <a:spLocks noGrp="1"/>
          </p:cNvSpPr>
          <p:nvPr>
            <p:ph type="title"/>
          </p:nvPr>
        </p:nvSpPr>
        <p:spPr>
          <a:xfrm>
            <a:off x="495300" y="988407"/>
            <a:ext cx="8153400" cy="720953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fr" sz="3200" dirty="0"/>
              <a:t>Proposer une démarche d’investigation</a:t>
            </a:r>
            <a:endParaRPr sz="3200" dirty="0"/>
          </a:p>
        </p:txBody>
      </p:sp>
      <p:pic>
        <p:nvPicPr>
          <p:cNvPr id="319" name="Google Shape;31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8800" y="1976680"/>
            <a:ext cx="2647200" cy="37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1"/>
          <p:cNvSpPr txBox="1"/>
          <p:nvPr/>
        </p:nvSpPr>
        <p:spPr>
          <a:xfrm>
            <a:off x="272700" y="2350725"/>
            <a:ext cx="5642100" cy="3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" sz="1000" dirty="0">
                <a:latin typeface="Source Code Pro"/>
                <a:ea typeface="Source Code Pro"/>
                <a:cs typeface="Source Code Pro"/>
                <a:sym typeface="Source Code Pro"/>
              </a:rPr>
              <a:t>Site de la main à la pâte :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r>
              <a:rPr lang="fr" sz="1000" u="sng" dirty="0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http://www.fondation-lamap.org/fr/esprit-scientifique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r>
              <a:rPr lang="fr" b="1" dirty="0">
                <a:latin typeface="Source Code Pro"/>
                <a:ea typeface="Source Code Pro"/>
                <a:cs typeface="Source Code Pro"/>
                <a:sym typeface="Source Code Pro"/>
              </a:rPr>
              <a:t>Lequel de ces deux jaunes d’oeuf est le plus gros ?</a:t>
            </a:r>
            <a:endParaRPr b="1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22" name="Google Shape;32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700" y="3633454"/>
            <a:ext cx="5204650" cy="20714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976847" y="5246371"/>
            <a:ext cx="33092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10893" y="5208709"/>
            <a:ext cx="33092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536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5"/>
    </mc:Choice>
    <mc:Fallback xmlns="">
      <p:transition spd="slow" advTm="2256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"/>
          <p:cNvSpPr txBox="1">
            <a:spLocks noGrp="1"/>
          </p:cNvSpPr>
          <p:nvPr>
            <p:ph type="title"/>
          </p:nvPr>
        </p:nvSpPr>
        <p:spPr>
          <a:xfrm>
            <a:off x="371003" y="990600"/>
            <a:ext cx="6115993" cy="7335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fr" sz="3200" dirty="0"/>
              <a:t>Vraies ou fausses images ?</a:t>
            </a:r>
            <a:endParaRPr sz="3200" dirty="0"/>
          </a:p>
        </p:txBody>
      </p:sp>
      <p:pic>
        <p:nvPicPr>
          <p:cNvPr id="353" name="Google Shape;35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774" y="1673300"/>
            <a:ext cx="3235197" cy="186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5"/>
          <p:cNvPicPr preferRelativeResize="0"/>
          <p:nvPr/>
        </p:nvPicPr>
        <p:blipFill rotWithShape="1">
          <a:blip r:embed="rId4">
            <a:alphaModFix/>
          </a:blip>
          <a:srcRect l="2200" t="24093" r="6483" b="35386"/>
          <a:stretch/>
        </p:blipFill>
        <p:spPr>
          <a:xfrm>
            <a:off x="5257800" y="3682964"/>
            <a:ext cx="3283147" cy="209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23" y="2295267"/>
            <a:ext cx="4119884" cy="2775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4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24"/>
    </mc:Choice>
    <mc:Fallback xmlns="">
      <p:transition spd="slow" advTm="6182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4"/>
          <p:cNvSpPr txBox="1">
            <a:spLocks noGrp="1"/>
          </p:cNvSpPr>
          <p:nvPr>
            <p:ph type="title"/>
          </p:nvPr>
        </p:nvSpPr>
        <p:spPr>
          <a:xfrm>
            <a:off x="311700" y="609600"/>
            <a:ext cx="8520600" cy="135365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fr" sz="3200" dirty="0"/>
              <a:t>Même si les distinctions ne sont pas toujours évidentes</a:t>
            </a:r>
            <a:endParaRPr sz="3200" dirty="0"/>
          </a:p>
        </p:txBody>
      </p:sp>
      <p:pic>
        <p:nvPicPr>
          <p:cNvPr id="343" name="Google Shape;34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43126"/>
            <a:ext cx="4586100" cy="19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750" y="2343126"/>
            <a:ext cx="3892850" cy="19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4"/>
          <p:cNvSpPr txBox="1"/>
          <p:nvPr/>
        </p:nvSpPr>
        <p:spPr>
          <a:xfrm>
            <a:off x="385775" y="4507150"/>
            <a:ext cx="42732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dirty="0">
                <a:latin typeface="+mj-lt"/>
                <a:ea typeface="Source Code Pro"/>
                <a:cs typeface="Source Code Pro"/>
                <a:sym typeface="Source Code Pro"/>
              </a:rPr>
              <a:t>Le Tigre de Seine et Marne (2014)</a:t>
            </a:r>
            <a:endParaRPr dirty="0">
              <a:latin typeface="+mj-lt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46" name="Google Shape;346;p54"/>
          <p:cNvSpPr txBox="1"/>
          <p:nvPr/>
        </p:nvSpPr>
        <p:spPr>
          <a:xfrm>
            <a:off x="4831000" y="4507150"/>
            <a:ext cx="42732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dirty="0">
                <a:latin typeface="+mj-lt"/>
                <a:ea typeface="Source Code Pro"/>
                <a:cs typeface="Source Code Pro"/>
                <a:sym typeface="Source Code Pro"/>
              </a:rPr>
              <a:t>La Panthère d’Armentières (2019)</a:t>
            </a:r>
            <a:endParaRPr dirty="0">
              <a:latin typeface="+mj-lt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35066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93"/>
    </mc:Choice>
    <mc:Fallback xmlns="">
      <p:transition spd="slow" advTm="5239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58F61-ED54-7239-A84A-C9E29601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Associer les parents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9A8B18-879C-D476-ECD1-A8F0ABCAE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32961"/>
            <a:ext cx="3755438" cy="18960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E339F4-2E77-E2DC-9AC2-7EE0AEDA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2438400"/>
            <a:ext cx="4205056" cy="213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924C29-FD24-CEDE-5CB5-DD0E10F3C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44" y="3771830"/>
            <a:ext cx="3756794" cy="19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13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6DC4F3-F418-1595-2256-219801BB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Croiser les éducations transversales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F24206-0809-652B-6472-EF3B3E390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958433"/>
            <a:ext cx="8520600" cy="2613567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EMI dans le CRCN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EMI et EDD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EMI et EAC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EMI et Orientation</a:t>
            </a:r>
          </a:p>
        </p:txBody>
      </p:sp>
    </p:spTree>
    <p:extLst>
      <p:ext uri="{BB962C8B-B14F-4D97-AF65-F5344CB8AC3E}">
        <p14:creationId xmlns:p14="http://schemas.microsoft.com/office/powerpoint/2010/main" val="326660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059CC-94D5-4F83-C5C7-EEA430AE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E4848-9F31-3473-65B0-399B17EF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46" y="2743200"/>
            <a:ext cx="7479107" cy="1649041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48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Institutionnalisation de l'EMI</a:t>
            </a:r>
            <a:endParaRPr lang="fr-FR" sz="4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00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C78D2F15-3A54-4713-2280-90B93EB4F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3" y="2514600"/>
            <a:ext cx="9095877" cy="9144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646E537-40DD-C0BD-E043-8CEFEC86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635000"/>
          </a:xfrm>
        </p:spPr>
        <p:txBody>
          <a:bodyPr/>
          <a:lstStyle/>
          <a:p>
            <a:r>
              <a:rPr lang="fr-FR" dirty="0"/>
              <a:t>Se Former</a:t>
            </a:r>
          </a:p>
        </p:txBody>
      </p:sp>
    </p:spTree>
    <p:extLst>
      <p:ext uri="{BB962C8B-B14F-4D97-AF65-F5344CB8AC3E}">
        <p14:creationId xmlns:p14="http://schemas.microsoft.com/office/powerpoint/2010/main" val="163527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29E34-AC73-094A-6EB4-38C6D1AA9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38C31-2AC0-E3F0-5281-DA58B540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803884"/>
            <a:ext cx="1143000" cy="799578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4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TP</a:t>
            </a:r>
          </a:p>
        </p:txBody>
      </p:sp>
    </p:spTree>
    <p:extLst>
      <p:ext uri="{BB962C8B-B14F-4D97-AF65-F5344CB8AC3E}">
        <p14:creationId xmlns:p14="http://schemas.microsoft.com/office/powerpoint/2010/main" val="2009020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B960B-BCBD-9A4D-6CF7-7C698C1E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492443"/>
          </a:xfrm>
        </p:spPr>
        <p:txBody>
          <a:bodyPr/>
          <a:lstStyle/>
          <a:p>
            <a:r>
              <a:rPr lang="fr-FR" sz="3200" dirty="0"/>
              <a:t>Faire publier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5A3693-26FC-2726-B942-69F02F3C37E9}"/>
              </a:ext>
            </a:extLst>
          </p:cNvPr>
          <p:cNvSpPr txBox="1"/>
          <p:nvPr/>
        </p:nvSpPr>
        <p:spPr>
          <a:xfrm>
            <a:off x="457200" y="1524000"/>
            <a:ext cx="82296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b="1" i="0" dirty="0">
                <a:solidFill>
                  <a:srgbClr val="495057"/>
                </a:solidFill>
                <a:effectLst/>
                <a:latin typeface="-apple-system"/>
              </a:rPr>
              <a:t>Réalisation d'une activité dans le cadre de la semaine de la presse</a:t>
            </a:r>
          </a:p>
          <a:p>
            <a:pPr algn="l" rtl="0"/>
            <a:r>
              <a:rPr lang="fr-FR" b="1" dirty="0">
                <a:solidFill>
                  <a:srgbClr val="495057"/>
                </a:solidFill>
                <a:latin typeface="-apple-system"/>
              </a:rPr>
              <a:t>(</a:t>
            </a:r>
            <a:r>
              <a:rPr lang="fr-FR" b="1" i="0" dirty="0">
                <a:solidFill>
                  <a:srgbClr val="495057"/>
                </a:solidFill>
                <a:effectLst/>
                <a:latin typeface="-apple-system"/>
              </a:rPr>
              <a:t>une thématique pour chacun des groupes ):</a:t>
            </a:r>
          </a:p>
          <a:p>
            <a:pPr algn="l" rtl="0"/>
            <a:endParaRPr lang="fr-FR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marL="285750" lvl="2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495057"/>
                </a:solidFill>
                <a:effectLst/>
                <a:latin typeface="-apple-system"/>
              </a:rPr>
              <a:t>Amener les élèves à comprendre ce qu'est une information;</a:t>
            </a:r>
          </a:p>
          <a:p>
            <a:pPr marL="285750" lvl="2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495057"/>
                </a:solidFill>
                <a:effectLst/>
                <a:latin typeface="-apple-system"/>
              </a:rPr>
              <a:t>Amener les élèves à comprendre ce qu'est un média d'information;</a:t>
            </a:r>
          </a:p>
          <a:p>
            <a:pPr marL="285750" lvl="2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495057"/>
                </a:solidFill>
                <a:effectLst/>
                <a:latin typeface="-apple-system"/>
              </a:rPr>
              <a:t>Plonger les élèves dans une enquête journalistique immersive pour produire un contenu journalistique (classe investigation);</a:t>
            </a:r>
          </a:p>
          <a:p>
            <a:pPr marL="285750" lvl="2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495057"/>
                </a:solidFill>
                <a:effectLst/>
                <a:latin typeface="-apple-system"/>
              </a:rPr>
              <a:t>Evaluer les résultats d'une recherche d'information.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72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61D02-3A76-63C8-0824-B9C8B5CD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492443"/>
          </a:xfrm>
        </p:spPr>
        <p:txBody>
          <a:bodyPr/>
          <a:lstStyle/>
          <a:p>
            <a:r>
              <a:rPr lang="fr-FR" sz="3200" dirty="0"/>
              <a:t>Chronologie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9227F6-6C86-507E-D533-0FB65F11F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02011"/>
            <a:ext cx="3657600" cy="3600986"/>
          </a:xfrm>
        </p:spPr>
        <p:txBody>
          <a:bodyPr/>
          <a:lstStyle/>
          <a:p>
            <a:r>
              <a:rPr lang="fr-FR" b="1" dirty="0">
                <a:solidFill>
                  <a:srgbClr val="E45164"/>
                </a:solidFill>
              </a:rPr>
              <a:t>Education aux médias</a:t>
            </a:r>
          </a:p>
          <a:p>
            <a:r>
              <a:rPr lang="fr-FR" dirty="0"/>
              <a:t>« Renforcer de la citoyenneté par le développement de la pensée critique et d’une conscience politique ». 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1976</a:t>
            </a:r>
            <a:r>
              <a:rPr lang="fr-FR" dirty="0"/>
              <a:t> : Réforme Haby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1982 : </a:t>
            </a:r>
          </a:p>
          <a:p>
            <a:r>
              <a:rPr lang="fr-FR" dirty="0"/>
              <a:t>Déclaration de Grünwald (UNESCO)</a:t>
            </a:r>
          </a:p>
          <a:p>
            <a:r>
              <a:rPr lang="fr-FR" dirty="0"/>
              <a:t>Rapport Gonnet et </a:t>
            </a:r>
            <a:r>
              <a:rPr lang="fr-FR" dirty="0" err="1"/>
              <a:t>Vandervoode</a:t>
            </a:r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1983  </a:t>
            </a:r>
            <a:r>
              <a:rPr lang="fr-FR" dirty="0"/>
              <a:t>: CLEMI</a:t>
            </a:r>
          </a:p>
          <a:p>
            <a:endParaRPr lang="fr-FR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3D5F7E1-ED03-59BF-0E08-90CF8661151B}"/>
              </a:ext>
            </a:extLst>
          </p:cNvPr>
          <p:cNvSpPr txBox="1">
            <a:spLocks/>
          </p:cNvSpPr>
          <p:nvPr/>
        </p:nvSpPr>
        <p:spPr>
          <a:xfrm>
            <a:off x="4572000" y="1802011"/>
            <a:ext cx="4242435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E45164"/>
                </a:solidFill>
              </a:rPr>
              <a:t>Education à l’information</a:t>
            </a:r>
          </a:p>
          <a:p>
            <a:r>
              <a:rPr lang="fr-FR" dirty="0"/>
              <a:t>« Disposer de ressources pertinentes pour parvenir à se constituer un avis ». 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1948</a:t>
            </a:r>
            <a:r>
              <a:rPr lang="fr-FR" dirty="0"/>
              <a:t> : article 19 de la Déclaration universelle des droits de l'Homme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1974 </a:t>
            </a:r>
            <a:r>
              <a:rPr lang="fr-FR" dirty="0"/>
              <a:t>: </a:t>
            </a:r>
            <a:r>
              <a:rPr lang="fr-FR" i="1" dirty="0"/>
              <a:t>information literacy </a:t>
            </a:r>
            <a:r>
              <a:rPr lang="fr-FR" dirty="0"/>
              <a:t>(Paul Zurkowski)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2003</a:t>
            </a:r>
            <a:r>
              <a:rPr lang="fr-FR" dirty="0"/>
              <a:t> : Déclaration de Prague  (UNESCO)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2005</a:t>
            </a:r>
            <a:r>
              <a:rPr lang="fr-FR" dirty="0"/>
              <a:t> : Proclamation d’Alexandrie (UNESCO)</a:t>
            </a:r>
          </a:p>
          <a:p>
            <a:endParaRPr lang="fr-FR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07717BAE-AC8C-ECE8-2C91-A03BA79C1CBC}"/>
              </a:ext>
            </a:extLst>
          </p:cNvPr>
          <p:cNvSpPr txBox="1">
            <a:spLocks/>
          </p:cNvSpPr>
          <p:nvPr/>
        </p:nvSpPr>
        <p:spPr>
          <a:xfrm>
            <a:off x="-5333999" y="2356009"/>
            <a:ext cx="4876800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2013 : Education aux médias et à l’information intégrée dans le socle commun</a:t>
            </a:r>
          </a:p>
          <a:p>
            <a:r>
              <a:rPr lang="fr-FR" dirty="0"/>
              <a:t>2015 : EMI dans parcours citoyen : </a:t>
            </a:r>
            <a:r>
              <a:rPr lang="fr-FR" b="0" i="1" dirty="0">
                <a:solidFill>
                  <a:srgbClr val="3A3A3A"/>
                </a:solidFill>
                <a:effectLst/>
                <a:latin typeface="Marianne"/>
              </a:rPr>
              <a:t>'apprendre aux élèves à lire, à décrypter l’information et l’image, à aiguiser leur esprit critique, à se forger une opinion, compétences essentielles pour exercer une citoyenneté éclairée et responsable en démocratie</a:t>
            </a:r>
            <a:r>
              <a:rPr lang="fr-FR" b="0" i="0" dirty="0">
                <a:solidFill>
                  <a:srgbClr val="3A3A3A"/>
                </a:solidFill>
                <a:effectLst/>
                <a:latin typeface="Marianne"/>
              </a:rPr>
              <a:t>". </a:t>
            </a:r>
            <a:endParaRPr lang="fr-FR" dirty="0"/>
          </a:p>
          <a:p>
            <a:r>
              <a:rPr lang="fr-FR" dirty="0"/>
              <a:t>2018 : Directive européenne</a:t>
            </a:r>
          </a:p>
          <a:p>
            <a:r>
              <a:rPr lang="fr-FR" dirty="0"/>
              <a:t>2023 : ECCN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BD1462-125F-A02D-3681-E04B0B1C565D}"/>
              </a:ext>
            </a:extLst>
          </p:cNvPr>
          <p:cNvSpPr txBox="1"/>
          <p:nvPr/>
        </p:nvSpPr>
        <p:spPr>
          <a:xfrm>
            <a:off x="800100" y="54383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45164"/>
                </a:solidFill>
                <a:latin typeface="+mn-lt"/>
              </a:rPr>
              <a:t>2015</a:t>
            </a:r>
            <a:r>
              <a:rPr lang="fr-FR" dirty="0">
                <a:latin typeface="+mn-lt"/>
              </a:rPr>
              <a:t> : </a:t>
            </a:r>
            <a:r>
              <a:rPr lang="fr-FR" b="1" dirty="0">
                <a:solidFill>
                  <a:srgbClr val="E45164"/>
                </a:solidFill>
                <a:latin typeface="+mn-lt"/>
              </a:rPr>
              <a:t>Education aux médias et à l’information </a:t>
            </a:r>
            <a:r>
              <a:rPr lang="fr-FR" dirty="0">
                <a:latin typeface="+mn-lt"/>
              </a:rPr>
              <a:t>intégrée dans le socle commun</a:t>
            </a:r>
          </a:p>
        </p:txBody>
      </p:sp>
    </p:spTree>
    <p:extLst>
      <p:ext uri="{BB962C8B-B14F-4D97-AF65-F5344CB8AC3E}">
        <p14:creationId xmlns:p14="http://schemas.microsoft.com/office/powerpoint/2010/main" val="41560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B33F2-3B47-A4A4-95F8-325513A5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88" y="457200"/>
            <a:ext cx="7858023" cy="492443"/>
          </a:xfrm>
        </p:spPr>
        <p:txBody>
          <a:bodyPr/>
          <a:lstStyle/>
          <a:p>
            <a:r>
              <a:rPr lang="fr-FR" sz="3200" dirty="0"/>
              <a:t>UNESCO : Media &amp; Information literacy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61BD87-069C-B173-14FA-3F1925C7E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697" y="5429253"/>
            <a:ext cx="8062595" cy="553998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000000"/>
                </a:solidFill>
              </a:rPr>
              <a:t>L</a:t>
            </a:r>
            <a:r>
              <a:rPr lang="fr-FR" sz="1800" b="1" i="1" u="none" strike="noStrike" baseline="0" dirty="0">
                <a:solidFill>
                  <a:srgbClr val="000000"/>
                </a:solidFill>
              </a:rPr>
              <a:t>’information est pour tous : la comprendre, la créer ou l’acquérir doit être possible pour tous les citoyens </a:t>
            </a:r>
            <a:endParaRPr lang="fr-FR" b="1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E04408-1A3E-E07E-274B-39A8BD35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27" y="1104881"/>
            <a:ext cx="7367373" cy="41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0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529E1F8-7BCA-BAA3-D6A4-426F6BAFD20F}"/>
              </a:ext>
            </a:extLst>
          </p:cNvPr>
          <p:cNvSpPr/>
          <p:nvPr/>
        </p:nvSpPr>
        <p:spPr>
          <a:xfrm>
            <a:off x="5007015" y="1939268"/>
            <a:ext cx="3844428" cy="3461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ACE14-334C-4A70-AC44-57FEF89E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54" y="748301"/>
            <a:ext cx="5506491" cy="685800"/>
          </a:xfr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EMI, un terme polysémique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99EFA4-178B-8320-A01A-E5D3E3E790E0}"/>
              </a:ext>
            </a:extLst>
          </p:cNvPr>
          <p:cNvSpPr txBox="1"/>
          <p:nvPr/>
        </p:nvSpPr>
        <p:spPr>
          <a:xfrm>
            <a:off x="447519" y="1550708"/>
            <a:ext cx="4225024" cy="438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Calibri" panose="020F0502020204030204" pitchFamily="34" charset="0"/>
              </a:rPr>
              <a:t>4 domaines de compétences (MENJ, 2015)</a:t>
            </a:r>
          </a:p>
          <a:p>
            <a:endParaRPr lang="en-US" sz="1500" b="1" dirty="0">
              <a:cs typeface="Calibri" panose="020F0502020204030204" pitchFamily="34" charset="0"/>
            </a:endParaRP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Découvrir les médias sous leurs différentes formes 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b="1" dirty="0">
                <a:solidFill>
                  <a:srgbClr val="000000"/>
                </a:solidFill>
              </a:rPr>
              <a:t>éducation aux médias</a:t>
            </a:r>
            <a:r>
              <a:rPr lang="fr-FR" dirty="0">
                <a:solidFill>
                  <a:srgbClr val="000000"/>
                </a:solidFill>
              </a:rPr>
              <a:t>) </a:t>
            </a: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Rechercher, identifier et organiser l’information</a:t>
            </a:r>
            <a:r>
              <a:rPr lang="fr-FR" dirty="0">
                <a:solidFill>
                  <a:srgbClr val="000000"/>
                </a:solidFill>
              </a:rPr>
              <a:t> (</a:t>
            </a:r>
            <a:r>
              <a:rPr lang="fr-FR" b="1" dirty="0">
                <a:solidFill>
                  <a:srgbClr val="000000"/>
                </a:solidFill>
              </a:rPr>
              <a:t>éducation à l’info-documentation</a:t>
            </a:r>
            <a:r>
              <a:rPr lang="fr-FR" dirty="0">
                <a:solidFill>
                  <a:srgbClr val="000000"/>
                </a:solidFill>
              </a:rPr>
              <a:t>)</a:t>
            </a: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Découvrir ses droits </a:t>
            </a:r>
            <a:br>
              <a:rPr lang="fr-FR" dirty="0"/>
            </a:br>
            <a:r>
              <a:rPr lang="fr-FR" dirty="0"/>
              <a:t>et ses responsabilités dans l’usage</a:t>
            </a:r>
            <a:br>
              <a:rPr lang="fr-FR" dirty="0"/>
            </a:br>
            <a:r>
              <a:rPr lang="fr-FR" dirty="0"/>
              <a:t>des médias (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b="1" dirty="0">
                <a:solidFill>
                  <a:srgbClr val="000000"/>
                </a:solidFill>
              </a:rPr>
              <a:t>maitrise du numérique</a:t>
            </a:r>
            <a:r>
              <a:rPr lang="fr-FR" dirty="0">
                <a:solidFill>
                  <a:srgbClr val="000000"/>
                </a:solidFill>
              </a:rPr>
              <a:t>)</a:t>
            </a: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Écrire, créer, publier ; réaliser </a:t>
            </a:r>
            <a:br>
              <a:rPr lang="fr-FR" dirty="0"/>
            </a:br>
            <a:r>
              <a:rPr lang="fr-FR" dirty="0"/>
              <a:t>une production collective 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b="1" dirty="0">
                <a:solidFill>
                  <a:srgbClr val="000000"/>
                </a:solidFill>
              </a:rPr>
              <a:t>soft </a:t>
            </a:r>
            <a:r>
              <a:rPr lang="fr-FR" b="1" dirty="0" err="1">
                <a:solidFill>
                  <a:srgbClr val="000000"/>
                </a:solidFill>
              </a:rPr>
              <a:t>skills</a:t>
            </a:r>
            <a:r>
              <a:rPr lang="fr-FR" dirty="0">
                <a:solidFill>
                  <a:srgbClr val="000000"/>
                </a:solidFill>
              </a:rPr>
              <a:t>)</a:t>
            </a:r>
            <a:endParaRPr lang="fr-FR" b="1" dirty="0"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34BC2C-7B35-0B77-D545-13F0EF51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829" y="5766447"/>
            <a:ext cx="523427" cy="686504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0E84DB38-E340-2655-D8A1-9BA8098E373B}"/>
              </a:ext>
            </a:extLst>
          </p:cNvPr>
          <p:cNvGrpSpPr/>
          <p:nvPr/>
        </p:nvGrpSpPr>
        <p:grpSpPr>
          <a:xfrm>
            <a:off x="5063028" y="2200781"/>
            <a:ext cx="3788415" cy="2938131"/>
            <a:chOff x="5122671" y="1570392"/>
            <a:chExt cx="3788415" cy="2938131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4391898F-EF68-6936-E09E-54448EE60DDA}"/>
                </a:ext>
              </a:extLst>
            </p:cNvPr>
            <p:cNvSpPr/>
            <p:nvPr/>
          </p:nvSpPr>
          <p:spPr>
            <a:xfrm>
              <a:off x="5198095" y="2050805"/>
              <a:ext cx="3534506" cy="567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Information news</a:t>
              </a:r>
              <a:endParaRPr lang="fr-FR" b="1" dirty="0">
                <a:solidFill>
                  <a:srgbClr val="FF0000"/>
                </a:solidFill>
              </a:endParaRPr>
            </a:p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Littératie médiatique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15297D05-54E8-91CD-E150-00EA943FB85E}"/>
                </a:ext>
              </a:extLst>
            </p:cNvPr>
            <p:cNvSpPr/>
            <p:nvPr/>
          </p:nvSpPr>
          <p:spPr>
            <a:xfrm>
              <a:off x="5209857" y="2868490"/>
              <a:ext cx="3534506" cy="567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r>
                <a:rPr lang="fr-FR" dirty="0">
                  <a:solidFill>
                    <a:schemeClr val="tx1"/>
                  </a:solidFill>
                </a:rPr>
                <a:t>Information connaissance</a:t>
              </a:r>
            </a:p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Littératie informationnelle</a:t>
              </a: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C26631C-316A-59C9-F1D2-2B4531605C58}"/>
                </a:ext>
              </a:extLst>
            </p:cNvPr>
            <p:cNvSpPr/>
            <p:nvPr/>
          </p:nvSpPr>
          <p:spPr>
            <a:xfrm>
              <a:off x="5198095" y="3672988"/>
              <a:ext cx="3534506" cy="567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5000" algn="ctr"/>
              <a:endParaRPr lang="fr-FR" dirty="0">
                <a:solidFill>
                  <a:schemeClr val="tx1"/>
                </a:solidFill>
              </a:endParaRPr>
            </a:p>
            <a:p>
              <a:pPr marL="135000" algn="ctr"/>
              <a:r>
                <a:rPr lang="fr-FR" dirty="0">
                  <a:solidFill>
                    <a:schemeClr val="tx1"/>
                  </a:solidFill>
                </a:rPr>
                <a:t>Information data</a:t>
              </a:r>
            </a:p>
            <a:p>
              <a:pPr marL="135000" algn="ctr"/>
              <a:r>
                <a:rPr lang="fr-FR" b="1" dirty="0">
                  <a:solidFill>
                    <a:schemeClr val="tx1"/>
                  </a:solidFill>
                </a:rPr>
                <a:t>Littératie des </a:t>
              </a:r>
              <a:r>
                <a:rPr lang="fr-FR" b="1" dirty="0">
                  <a:solidFill>
                    <a:schemeClr val="tx2"/>
                  </a:solidFill>
                </a:rPr>
                <a:t>données</a:t>
              </a: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Flèche : demi-tour 13">
              <a:extLst>
                <a:ext uri="{FF2B5EF4-FFF2-40B4-BE49-F238E27FC236}">
                  <a16:creationId xmlns:a16="http://schemas.microsoft.com/office/drawing/2014/main" id="{92740AA9-58A8-B88D-06B8-EA749E037C50}"/>
                </a:ext>
              </a:extLst>
            </p:cNvPr>
            <p:cNvSpPr/>
            <p:nvPr/>
          </p:nvSpPr>
          <p:spPr>
            <a:xfrm>
              <a:off x="5376580" y="1570392"/>
              <a:ext cx="3534506" cy="1757365"/>
            </a:xfrm>
            <a:prstGeom prst="uturnArrow">
              <a:avLst>
                <a:gd name="adj1" fmla="val 6694"/>
                <a:gd name="adj2" fmla="val 25000"/>
                <a:gd name="adj3" fmla="val 25000"/>
                <a:gd name="adj4" fmla="val 43750"/>
                <a:gd name="adj5" fmla="val 7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Flèche : demi-tour 14">
              <a:extLst>
                <a:ext uri="{FF2B5EF4-FFF2-40B4-BE49-F238E27FC236}">
                  <a16:creationId xmlns:a16="http://schemas.microsoft.com/office/drawing/2014/main" id="{A26A4EDE-D632-FB3B-F5C7-4BA948744B27}"/>
                </a:ext>
              </a:extLst>
            </p:cNvPr>
            <p:cNvSpPr/>
            <p:nvPr/>
          </p:nvSpPr>
          <p:spPr>
            <a:xfrm rot="10800000">
              <a:off x="5122671" y="3125380"/>
              <a:ext cx="3338141" cy="1383143"/>
            </a:xfrm>
            <a:prstGeom prst="uturnArrow">
              <a:avLst>
                <a:gd name="adj1" fmla="val 6694"/>
                <a:gd name="adj2" fmla="val 25000"/>
                <a:gd name="adj3" fmla="val 25000"/>
                <a:gd name="adj4" fmla="val 43750"/>
                <a:gd name="adj5" fmla="val 7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0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478650" y="2693396"/>
            <a:ext cx="3695700" cy="3099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fr" b="1" dirty="0"/>
              <a:t>3 entrées :</a:t>
            </a:r>
          </a:p>
          <a:p>
            <a:pPr marL="0" indent="0">
              <a:buNone/>
            </a:pPr>
            <a:endParaRPr b="1" dirty="0"/>
          </a:p>
          <a:p>
            <a:pPr marL="0" indent="0">
              <a:buNone/>
            </a:pPr>
            <a:r>
              <a:rPr lang="fr" b="1" dirty="0"/>
              <a:t>Education aux médias</a:t>
            </a:r>
          </a:p>
          <a:p>
            <a:pPr marL="0" indent="0">
              <a:buNone/>
            </a:pPr>
            <a:r>
              <a:rPr lang="fr" dirty="0"/>
              <a:t>(information médiatique)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lang="fr" b="1" dirty="0"/>
              <a:t>Education à l’information</a:t>
            </a:r>
          </a:p>
          <a:p>
            <a:pPr marL="0" indent="0">
              <a:buNone/>
            </a:pPr>
            <a:r>
              <a:rPr lang="fr" dirty="0"/>
              <a:t>(information connaissance)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lang="fr" b="1" dirty="0"/>
              <a:t>Education aux données</a:t>
            </a:r>
          </a:p>
          <a:p>
            <a:pPr marL="0" indent="0">
              <a:buNone/>
            </a:pPr>
            <a:r>
              <a:rPr lang="fr" dirty="0"/>
              <a:t>(information data)</a:t>
            </a:r>
            <a:endParaRPr dirty="0"/>
          </a:p>
        </p:txBody>
      </p:sp>
      <p:sp>
        <p:nvSpPr>
          <p:cNvPr id="151" name="Google Shape;151;p27"/>
          <p:cNvSpPr txBox="1"/>
          <p:nvPr/>
        </p:nvSpPr>
        <p:spPr>
          <a:xfrm>
            <a:off x="4343400" y="1295400"/>
            <a:ext cx="4189800" cy="449789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fr" sz="2000" b="1" dirty="0">
                <a:latin typeface="+mn-lt"/>
                <a:ea typeface="Source Code Pro"/>
                <a:cs typeface="Source Code Pro"/>
                <a:sym typeface="Source Code Pro"/>
              </a:rPr>
              <a:t>3 dimensions :</a:t>
            </a:r>
            <a:endParaRPr sz="2000" b="1" dirty="0">
              <a:latin typeface="+mn-lt"/>
              <a:ea typeface="Source Code Pro"/>
              <a:cs typeface="Source Code Pro"/>
              <a:sym typeface="Source Code Pro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" sz="2000" b="1" dirty="0">
                <a:latin typeface="+mn-lt"/>
                <a:ea typeface="Source Code Pro"/>
                <a:cs typeface="Source Code Pro"/>
                <a:sym typeface="Source Code Pro"/>
              </a:rPr>
              <a:t>cognitive</a:t>
            </a:r>
            <a:r>
              <a:rPr lang="fr" sz="2000" dirty="0">
                <a:latin typeface="+mn-lt"/>
                <a:ea typeface="Source Code Pro"/>
                <a:cs typeface="Source Code Pro"/>
                <a:sym typeface="Source Code Pro"/>
              </a:rPr>
              <a:t>: connaissance des principes de production, de communication et de signification des médias</a:t>
            </a:r>
            <a:endParaRPr sz="2000" dirty="0">
              <a:latin typeface="+mn-lt"/>
              <a:ea typeface="Source Code Pro"/>
              <a:cs typeface="Source Code Pro"/>
              <a:sym typeface="Source Code Pro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" sz="2000" b="1" dirty="0">
                <a:latin typeface="+mn-lt"/>
                <a:ea typeface="Source Code Pro"/>
                <a:cs typeface="Source Code Pro"/>
                <a:sym typeface="Source Code Pro"/>
              </a:rPr>
              <a:t>sociale</a:t>
            </a:r>
            <a:r>
              <a:rPr lang="fr" sz="2000" dirty="0">
                <a:latin typeface="+mn-lt"/>
                <a:ea typeface="Source Code Pro"/>
                <a:cs typeface="Source Code Pro"/>
                <a:sym typeface="Source Code Pro"/>
              </a:rPr>
              <a:t>: formation à l'esprit critique, à l'expression citoyenne, et à la conscience du rôle des médias dans le fonctionnement de la démocratie</a:t>
            </a:r>
            <a:endParaRPr sz="2000" dirty="0">
              <a:latin typeface="+mn-lt"/>
              <a:ea typeface="Source Code Pro"/>
              <a:cs typeface="Source Code Pro"/>
              <a:sym typeface="Source Code Pro"/>
            </a:endParaRPr>
          </a:p>
          <a:p>
            <a:pPr marL="342900" indent="-342900" algn="just">
              <a:lnSpc>
                <a:spcPct val="115000"/>
              </a:lnSpc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</a:pPr>
            <a:r>
              <a:rPr lang="fr" sz="2000" b="1" dirty="0">
                <a:latin typeface="+mn-lt"/>
                <a:ea typeface="Source Code Pro"/>
                <a:cs typeface="Source Code Pro"/>
                <a:sym typeface="Source Code Pro"/>
              </a:rPr>
              <a:t>technique</a:t>
            </a:r>
            <a:r>
              <a:rPr lang="fr" sz="2000" dirty="0">
                <a:latin typeface="+mn-lt"/>
                <a:ea typeface="Source Code Pro"/>
                <a:cs typeface="Source Code Pro"/>
                <a:sym typeface="Source Code Pro"/>
              </a:rPr>
              <a:t>: maîtrise des outils de communication</a:t>
            </a:r>
            <a:endParaRPr sz="2000" dirty="0">
              <a:latin typeface="+mn-lt"/>
              <a:ea typeface="Source Code Pro"/>
              <a:cs typeface="Source Code Pro"/>
              <a:sym typeface="Source Code Pro"/>
            </a:endParaRPr>
          </a:p>
          <a:p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478650" y="1295400"/>
            <a:ext cx="3695700" cy="1033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3200" b="1" dirty="0">
                <a:solidFill>
                  <a:srgbClr val="E45164"/>
                </a:solidFill>
                <a:latin typeface="+mj-lt"/>
                <a:ea typeface="Source Code Pro"/>
                <a:cs typeface="Source Code Pro"/>
                <a:sym typeface="Source Code Pro"/>
              </a:rPr>
              <a:t>EMI dans le système scolaire français</a:t>
            </a:r>
            <a:endParaRPr sz="3200" b="1" dirty="0">
              <a:solidFill>
                <a:srgbClr val="E45164"/>
              </a:solidFill>
              <a:latin typeface="+mj-lt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53"/>
    </mc:Choice>
    <mc:Fallback xmlns="">
      <p:transition spd="slow" advTm="3765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55" y="583026"/>
            <a:ext cx="7130415" cy="120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3200" b="1" spc="-35" dirty="0">
                <a:latin typeface="Calibri"/>
                <a:cs typeface="Calibri"/>
              </a:rPr>
              <a:t>L’EMI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et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Socle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Commun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Connaissances,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Compétences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et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Culture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(SCCCC)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375" y="1888464"/>
            <a:ext cx="7463790" cy="390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4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1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: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LANGAGES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POUR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PENSER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COMMUNIQUER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Comprendre,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s’exprimer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en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utilisant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langue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française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à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l’oral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à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l’écrit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  <a:spcBef>
                <a:spcPts val="180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2: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LANGAGES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POUR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PENSER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COMMUNIQUER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ts val="1800"/>
              </a:lnSpc>
              <a:spcBef>
                <a:spcPts val="55"/>
              </a:spcBef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Organisation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travail personnel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Coopération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réalisation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projets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Médias,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démarches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de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recherche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traitement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l’information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Outils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numériques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pour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échanger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communiquer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  <a:spcBef>
                <a:spcPts val="1739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3: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FORMATION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PERSONNE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CITOYEN</a:t>
            </a:r>
            <a:endParaRPr sz="1500">
              <a:latin typeface="Calibri"/>
              <a:cs typeface="Calibri"/>
            </a:endParaRPr>
          </a:p>
          <a:p>
            <a:pPr marL="12700" marR="59055">
              <a:lnSpc>
                <a:spcPts val="1800"/>
              </a:lnSpc>
              <a:spcBef>
                <a:spcPts val="55"/>
              </a:spcBef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Expression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sensibilité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opinions,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respect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autres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règle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droit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Réflexion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et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discernement</a:t>
            </a:r>
            <a:r>
              <a:rPr sz="1500" spc="-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Responsabilité,</a:t>
            </a:r>
            <a:r>
              <a:rPr sz="1500" spc="-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sens</a:t>
            </a:r>
            <a:r>
              <a:rPr sz="1500" spc="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l’engagement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 et de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l’initiative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4: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SYSTÈMES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NATURELS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SYSTÈMES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TECHNIQUES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Démarches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scientifiques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  <a:spcBef>
                <a:spcPts val="180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5: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REPRÉSENTATIONS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MONDE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L’ACTIVITÉ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HUMAINE</a:t>
            </a:r>
            <a:endParaRPr sz="1500">
              <a:latin typeface="Calibri"/>
              <a:cs typeface="Calibri"/>
            </a:endParaRPr>
          </a:p>
          <a:p>
            <a:pPr marL="12700" marR="504825">
              <a:lnSpc>
                <a:spcPts val="1800"/>
              </a:lnSpc>
              <a:spcBef>
                <a:spcPts val="55"/>
              </a:spcBef>
            </a:pP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L’espace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temps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Organisations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représentations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monde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Invention,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élaboration, production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62642-B620-F0F0-C9A3-FEF1C0A7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9600"/>
            <a:ext cx="7555307" cy="492443"/>
          </a:xfrm>
        </p:spPr>
        <p:txBody>
          <a:bodyPr/>
          <a:lstStyle/>
          <a:p>
            <a:r>
              <a:rPr lang="fr-FR" sz="3200" dirty="0"/>
              <a:t>Compétences du socle/ Mise en activité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7C19C2-00FD-FC90-8971-F26B8391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539482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908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1746</Words>
  <Application>Microsoft Office PowerPoint</Application>
  <PresentationFormat>Affichage à l'écran (4:3)</PresentationFormat>
  <Paragraphs>218</Paragraphs>
  <Slides>32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8" baseType="lpstr">
      <vt:lpstr>-apple-system</vt:lpstr>
      <vt:lpstr>Aptos</vt:lpstr>
      <vt:lpstr>arial</vt:lpstr>
      <vt:lpstr>arial</vt:lpstr>
      <vt:lpstr>Arial MT</vt:lpstr>
      <vt:lpstr>Calibri</vt:lpstr>
      <vt:lpstr>Cambria</vt:lpstr>
      <vt:lpstr>Courier New</vt:lpstr>
      <vt:lpstr>Lato</vt:lpstr>
      <vt:lpstr>Marianne</vt:lpstr>
      <vt:lpstr>Sagona Book</vt:lpstr>
      <vt:lpstr>Source Code Pro</vt:lpstr>
      <vt:lpstr>Symbol</vt:lpstr>
      <vt:lpstr>Times New Roman</vt:lpstr>
      <vt:lpstr>Wingdings</vt:lpstr>
      <vt:lpstr>Office Theme</vt:lpstr>
      <vt:lpstr>EMI et 1er degré</vt:lpstr>
      <vt:lpstr>Que signifie EMI ?</vt:lpstr>
      <vt:lpstr>Institutionnalisation de l'EMI</vt:lpstr>
      <vt:lpstr>Chronologie</vt:lpstr>
      <vt:lpstr>UNESCO : Media &amp; Information literacy</vt:lpstr>
      <vt:lpstr>EMI, un terme polysémique</vt:lpstr>
      <vt:lpstr>Présentation PowerPoint</vt:lpstr>
      <vt:lpstr>L’EMI et Socle Commun de Connaissances, de Compétences et de Culture (SCCCC)</vt:lpstr>
      <vt:lpstr>Compétences du socle/ Mise en activité</vt:lpstr>
      <vt:lpstr>L’EMI dans les cycles</vt:lpstr>
      <vt:lpstr>EMI, « composante des actions relatives aux valeurs de la République »</vt:lpstr>
      <vt:lpstr>« L’EMI vise à éclairer le paysage informationnel dans lequel évoluent les élèves »</vt:lpstr>
      <vt:lpstr>Vademecum EMI (extrait)</vt:lpstr>
      <vt:lpstr>Faire comprendre</vt:lpstr>
      <vt:lpstr>Vers une Education à la Culture  et à la Citoyenneté numérique</vt:lpstr>
      <vt:lpstr>ECCN</vt:lpstr>
      <vt:lpstr>Présentation PowerPoint</vt:lpstr>
      <vt:lpstr>Mettre en œuvre l’EMI  dans le premier degré</vt:lpstr>
      <vt:lpstr>Priorités institutionnelles</vt:lpstr>
      <vt:lpstr>CM1</vt:lpstr>
      <vt:lpstr>Repères de L’EMI pour le premier degré</vt:lpstr>
      <vt:lpstr>Présentation PowerPoint</vt:lpstr>
      <vt:lpstr>Activités  et productions médiatiques</vt:lpstr>
      <vt:lpstr>CLEMI</vt:lpstr>
      <vt:lpstr>Proposer une démarche d’investigation</vt:lpstr>
      <vt:lpstr>Vraies ou fausses images ?</vt:lpstr>
      <vt:lpstr>Même si les distinctions ne sont pas toujours évidentes</vt:lpstr>
      <vt:lpstr>Associer les parents</vt:lpstr>
      <vt:lpstr>Croiser les éducations transversales</vt:lpstr>
      <vt:lpstr>Se Former</vt:lpstr>
      <vt:lpstr>TP</vt:lpstr>
      <vt:lpstr>Faire publier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Florence Colin</cp:lastModifiedBy>
  <cp:revision>15</cp:revision>
  <dcterms:created xsi:type="dcterms:W3CDTF">2024-12-08T07:22:23Z</dcterms:created>
  <dcterms:modified xsi:type="dcterms:W3CDTF">2024-12-10T09:44:31Z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6.4</vt:lpwstr>
  </property>
  <property fmtid="{D5CDD505-2E9C-101B-9397-08002B2CF9AE}" pid="5" name="LastSaved">
    <vt:filetime>2022-02-13T00:00:00Z</vt:filetime>
  </property>
</Properties>
</file>