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1"/>
  </p:notesMasterIdLst>
  <p:sldIdLst>
    <p:sldId id="256" r:id="rId2"/>
    <p:sldId id="543" r:id="rId3"/>
    <p:sldId id="450" r:id="rId4"/>
    <p:sldId id="258" r:id="rId5"/>
    <p:sldId id="529" r:id="rId6"/>
    <p:sldId id="259" r:id="rId7"/>
    <p:sldId id="547" r:id="rId8"/>
    <p:sldId id="548" r:id="rId9"/>
    <p:sldId id="544" r:id="rId10"/>
    <p:sldId id="545" r:id="rId11"/>
    <p:sldId id="546" r:id="rId12"/>
    <p:sldId id="458" r:id="rId13"/>
    <p:sldId id="281" r:id="rId14"/>
    <p:sldId id="549" r:id="rId15"/>
    <p:sldId id="551" r:id="rId16"/>
    <p:sldId id="257" r:id="rId17"/>
    <p:sldId id="263" r:id="rId18"/>
    <p:sldId id="550" r:id="rId19"/>
    <p:sldId id="527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78" autoAdjust="0"/>
  </p:normalViewPr>
  <p:slideViewPr>
    <p:cSldViewPr>
      <p:cViewPr varScale="1">
        <p:scale>
          <a:sx n="80" d="100"/>
          <a:sy n="80" d="100"/>
        </p:scale>
        <p:origin x="243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CA215-DA65-4966-A8CA-012EC81B026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FBBEB-B416-4829-A639-A8C110EF3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54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68d003597ed1f00144b81c4/interactive-content-reperes-emi-1er-degr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208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7462C-F802-5BDA-CD54-6CDD65330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54C2C3-25CF-6488-6E4A-1191596C9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5AF6B4E-1864-DCB0-696B-E84BB1E04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22727F-A7AE-810E-2D5B-B6F8DE963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15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d207b7e3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d207b7e3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43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https://eduscol.education.fr/document/61924/download?attachment</a:t>
            </a:r>
          </a:p>
          <a:p>
            <a:r>
              <a:rPr lang="fr-FR" dirty="0"/>
              <a:t>https://digipad.app/p/922966/c9383c10d2e92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18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44CD7-AC96-E43B-1468-F2263879A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D54E05-C1F1-1B92-59FD-D3BD01616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8A5728E-FAAF-0E4F-8AC7-3310A155B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https://www.pedagogie1d.ac-nantes.fr/medias/fichier/defi-vikidia_1571406755063-pdf?ID_FICHE=501479&amp;INLINE=FALSE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74F945-3354-F197-0250-A133A3C51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87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https://view.genially.com/668d003597ed1f00144b81c4/interactive-content-reperes-emi-1er-degre</a:t>
            </a:r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FBBEB-B416-4829-A639-A8C110EF3F7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87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au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459468"/>
            <a:ext cx="7770114" cy="369332"/>
          </a:xfrm>
        </p:spPr>
        <p:txBody>
          <a:bodyPr rtlCol="0" anchor="b" anchorCtr="0"/>
          <a:lstStyle>
            <a:lvl1pPr>
              <a:defRPr lang="fr-FR" sz="24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5800" y="2039112"/>
            <a:ext cx="3432715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fr-FR" sz="1500"/>
            </a:lvl1pPr>
            <a:lvl2pPr marL="1714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2pPr>
            <a:lvl3pPr marL="5143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3pPr>
            <a:lvl4pPr marL="8572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4pPr>
            <a:lvl5pPr marL="12001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68311" y="2039112"/>
            <a:ext cx="3432715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fr-FR" sz="1500"/>
            </a:lvl1pPr>
            <a:lvl2pPr marL="1714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2pPr>
            <a:lvl3pPr marL="5143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3pPr>
            <a:lvl4pPr marL="8572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4pPr>
            <a:lvl5pPr marL="1200150" indent="-171450">
              <a:spcBef>
                <a:spcPts val="750"/>
              </a:spcBef>
              <a:buFont typeface="Courier New" panose="02070309020205020404" pitchFamily="49" charset="0"/>
              <a:buChar char="o"/>
              <a:defRPr lang="fr-FR" sz="15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3530603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orme libre 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59373" y="1"/>
            <a:ext cx="2384627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004589"/>
            <a:ext cx="496062" cy="64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8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220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29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6024"/>
            <a:ext cx="9144000" cy="68116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093" y="402742"/>
            <a:ext cx="42424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451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828" y="1120051"/>
            <a:ext cx="8062595" cy="4461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68d003597ed1f00144b81c4/interactive-content-reperes-emi-1er-deg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mi.fr/fileadmin/user_upload/Formation/L_education_au_medias_dans_les_programmes_du_cycle_3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6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0287" y="1981200"/>
            <a:ext cx="4543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886710" algn="l"/>
              </a:tabLst>
            </a:pPr>
            <a:r>
              <a:rPr sz="5400" b="1" dirty="0">
                <a:latin typeface="Calibri"/>
                <a:cs typeface="Calibri"/>
              </a:rPr>
              <a:t>EMI</a:t>
            </a:r>
            <a:r>
              <a:rPr sz="5400" b="1" spc="-85" dirty="0">
                <a:latin typeface="Calibri"/>
                <a:cs typeface="Calibri"/>
              </a:rPr>
              <a:t> </a:t>
            </a:r>
            <a:r>
              <a:rPr sz="5400" b="1" dirty="0">
                <a:latin typeface="Calibri"/>
                <a:cs typeface="Calibri"/>
              </a:rPr>
              <a:t>et</a:t>
            </a:r>
            <a:r>
              <a:rPr sz="5400" b="1" spc="-85" dirty="0">
                <a:latin typeface="Calibri"/>
                <a:cs typeface="Calibri"/>
              </a:rPr>
              <a:t> </a:t>
            </a:r>
            <a:r>
              <a:rPr sz="5400" b="1" spc="-25" dirty="0">
                <a:latin typeface="Calibri"/>
                <a:cs typeface="Calibri"/>
              </a:rPr>
              <a:t>1</a:t>
            </a:r>
            <a:r>
              <a:rPr sz="4650" b="1" spc="-37" baseline="40322" dirty="0">
                <a:latin typeface="Calibri"/>
                <a:cs typeface="Calibri"/>
              </a:rPr>
              <a:t>er</a:t>
            </a:r>
            <a:r>
              <a:rPr sz="4650" b="1" baseline="40322" dirty="0">
                <a:latin typeface="Calibri"/>
                <a:cs typeface="Calibri"/>
              </a:rPr>
              <a:t>	</a:t>
            </a:r>
            <a:r>
              <a:rPr sz="5400" b="1" spc="-10" dirty="0">
                <a:latin typeface="Calibri"/>
                <a:cs typeface="Calibri"/>
              </a:rPr>
              <a:t>degré</a:t>
            </a:r>
            <a:endParaRPr sz="5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799" y="4035658"/>
            <a:ext cx="624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fr-FR" sz="3600" dirty="0">
                <a:latin typeface="Calibri"/>
                <a:cs typeface="Calibri"/>
              </a:rPr>
              <a:t>Culture de l’éducation M2 MEEF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42B23-0D77-EC3D-552D-6AFDE32C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6183707" cy="635000"/>
          </a:xfrm>
        </p:spPr>
        <p:txBody>
          <a:bodyPr/>
          <a:lstStyle/>
          <a:p>
            <a:r>
              <a:rPr lang="fr-FR" dirty="0"/>
              <a:t>Compétences évaluées – S2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5E776A81-162A-A06C-8306-6F188DE9A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83291"/>
              </p:ext>
            </p:extLst>
          </p:nvPr>
        </p:nvGraphicFramePr>
        <p:xfrm>
          <a:off x="381000" y="1524000"/>
          <a:ext cx="8458200" cy="4046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2417">
                  <a:extLst>
                    <a:ext uri="{9D8B030D-6E8A-4147-A177-3AD203B41FA5}">
                      <a16:colId xmlns:a16="http://schemas.microsoft.com/office/drawing/2014/main" val="3322011611"/>
                    </a:ext>
                  </a:extLst>
                </a:gridCol>
                <a:gridCol w="4625783">
                  <a:extLst>
                    <a:ext uri="{9D8B030D-6E8A-4147-A177-3AD203B41FA5}">
                      <a16:colId xmlns:a16="http://schemas.microsoft.com/office/drawing/2014/main" val="1023633426"/>
                    </a:ext>
                  </a:extLst>
                </a:gridCol>
              </a:tblGrid>
              <a:tr h="79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>
                          <a:solidFill>
                            <a:schemeClr val="tx1"/>
                          </a:solidFill>
                          <a:effectLst/>
                        </a:rPr>
                        <a:t>CC1 Faire partager les valeurs de la République</a:t>
                      </a:r>
                      <a:endParaRPr lang="fr-FR" sz="14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0" marR="403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</a:rPr>
                        <a:t>-En quoi l’EMI peut-elle permettre de transmettre les principes de la vie démocratique et les valeurs républicaines aux élèves 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</a:rPr>
                        <a:t>-Comment aider les élèves à distinguer faits, opinions et croyances ?</a:t>
                      </a:r>
                      <a:endParaRPr lang="fr-FR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0" marR="403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152204"/>
                  </a:ext>
                </a:extLst>
              </a:tr>
              <a:tr h="670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CC2 Inscrire son action dans le cadre des principes fondamentaux du système éducatif et dans le cadre réglementaire de l'école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0" marR="403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>
                          <a:solidFill>
                            <a:schemeClr val="tx1"/>
                          </a:solidFill>
                          <a:effectLst/>
                        </a:rPr>
                        <a:t>-Quelles sont les règles et lois qui encadrent l’usage des médias et du numérique à l’école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>
                          <a:solidFill>
                            <a:schemeClr val="tx1"/>
                          </a:solidFill>
                          <a:effectLst/>
                        </a:rPr>
                        <a:t>-En quoi l’EMI s’inscrit-elle dans les principes fondamentaux du système éducatif français ?</a:t>
                      </a:r>
                      <a:endParaRPr lang="fr-FR" sz="14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0" marR="403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22024"/>
                  </a:ext>
                </a:extLst>
              </a:tr>
              <a:tr h="116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>
                          <a:solidFill>
                            <a:schemeClr val="tx1"/>
                          </a:solidFill>
                          <a:effectLst/>
                        </a:rPr>
                        <a:t>CC5 Accompagner les élèves dans leur parcours de formation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0" marR="403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-Quelles ressources et postures pédagogiques favoriser en EMI 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- Comment l’EMI contribue-t-elle à la maîtrise du socle commun 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</a:rPr>
                        <a:t>- En quoi est-ce important de mieux connaitre les pratiques médiatiques des élèves ?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0" marR="403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82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16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7EC35-28E8-23A5-D2BC-20DEDAE11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4375E-4612-0AF8-44B6-E286636F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6183707" cy="635000"/>
          </a:xfrm>
        </p:spPr>
        <p:txBody>
          <a:bodyPr/>
          <a:lstStyle/>
          <a:p>
            <a:r>
              <a:rPr lang="fr-FR" dirty="0"/>
              <a:t>Compétences évaluées – S2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9F432C3-49C1-059A-3214-20202425B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21620"/>
              </p:ext>
            </p:extLst>
          </p:nvPr>
        </p:nvGraphicFramePr>
        <p:xfrm>
          <a:off x="609600" y="1447800"/>
          <a:ext cx="8077200" cy="3742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9787">
                  <a:extLst>
                    <a:ext uri="{9D8B030D-6E8A-4147-A177-3AD203B41FA5}">
                      <a16:colId xmlns:a16="http://schemas.microsoft.com/office/drawing/2014/main" val="2288891103"/>
                    </a:ext>
                  </a:extLst>
                </a:gridCol>
                <a:gridCol w="4417413">
                  <a:extLst>
                    <a:ext uri="{9D8B030D-6E8A-4147-A177-3AD203B41FA5}">
                      <a16:colId xmlns:a16="http://schemas.microsoft.com/office/drawing/2014/main" val="13047856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CC6 Agir en éducateur responsable et selon des principes éthiques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0" kern="100" dirty="0">
                          <a:solidFill>
                            <a:schemeClr val="tx1"/>
                          </a:solidFill>
                          <a:effectLst/>
                        </a:rPr>
                        <a:t>-Quelles actions mener en EMI pour lutter contre les stéréotypes et les discriminations 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0" kern="100" dirty="0">
                          <a:solidFill>
                            <a:schemeClr val="tx1"/>
                          </a:solidFill>
                          <a:effectLst/>
                        </a:rPr>
                        <a:t>-Comment utiliser l’EMI pour limiter les risques liés à l’usage des réseaux sociaux et au cyberharcèlement 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b="0" kern="100" dirty="0">
                          <a:solidFill>
                            <a:schemeClr val="tx1"/>
                          </a:solidFill>
                          <a:effectLst/>
                        </a:rPr>
                        <a:t>-En quoi la confidentialité des données et le respect de la vie privée doivent-ils être intégrés dans un projet EMI 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891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00">
                          <a:solidFill>
                            <a:schemeClr val="tx1"/>
                          </a:solidFill>
                          <a:effectLst/>
                        </a:rPr>
                        <a:t>CC14 S'engager dans une démarche individuelle et collective de développement professionnel</a:t>
                      </a:r>
                      <a:endParaRPr lang="fr-F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-Comment pouvez-vous actualiser vos compétences et connaissances en EMI 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43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41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311700" y="1229750"/>
            <a:ext cx="8520600" cy="7335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fr" sz="3200" dirty="0"/>
              <a:t>Priorités institutionnelles</a:t>
            </a:r>
            <a:endParaRPr sz="3200" dirty="0"/>
          </a:p>
        </p:txBody>
      </p:sp>
      <p:sp>
        <p:nvSpPr>
          <p:cNvPr id="221" name="Google Shape;221;p37"/>
          <p:cNvSpPr txBox="1">
            <a:spLocks noGrp="1"/>
          </p:cNvSpPr>
          <p:nvPr>
            <p:ph type="body" idx="1"/>
          </p:nvPr>
        </p:nvSpPr>
        <p:spPr>
          <a:xfrm>
            <a:off x="347800" y="2181600"/>
            <a:ext cx="8520600" cy="3432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Temps d’écran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Déconnexion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Exposition à des images violentes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Santé mentale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Fake news, complots, rumeurs, stéréotypes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Esprit critique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Protection de ses données personnelles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Identité numérique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har char="➢"/>
            </a:pP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Cyberharcèlement (</a:t>
            </a:r>
            <a:r>
              <a:rPr lang="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Climat scolaire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5"/>
    </mc:Choice>
    <mc:Fallback xmlns="">
      <p:transition spd="slow" advTm="3270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1C851-D73B-4699-1BCA-1281B084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3897707" cy="492443"/>
          </a:xfrm>
        </p:spPr>
        <p:txBody>
          <a:bodyPr/>
          <a:lstStyle/>
          <a:p>
            <a:r>
              <a:rPr lang="fr-FR" sz="3200" dirty="0"/>
              <a:t>CM1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5E6556-AFF1-F5E0-4E19-B5DABC58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622"/>
            <a:ext cx="4054433" cy="50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1BBE26-AAD8-8AB6-2B5D-197B55E8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33400"/>
            <a:ext cx="4054433" cy="59873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7B61914-629E-83DA-E37F-180E3C9DC516}"/>
              </a:ext>
            </a:extLst>
          </p:cNvPr>
          <p:cNvSpPr txBox="1"/>
          <p:nvPr/>
        </p:nvSpPr>
        <p:spPr>
          <a:xfrm>
            <a:off x="979093" y="6019800"/>
            <a:ext cx="29071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45164"/>
                </a:solidFill>
                <a:latin typeface="+mn-lt"/>
              </a:rPr>
              <a:t>Nouveau programme d’EMC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FE150D-B863-CE70-9A4C-9D5B1AC3C40E}"/>
              </a:ext>
            </a:extLst>
          </p:cNvPr>
          <p:cNvSpPr txBox="1"/>
          <p:nvPr/>
        </p:nvSpPr>
        <p:spPr>
          <a:xfrm>
            <a:off x="5486400" y="6282086"/>
            <a:ext cx="28840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E45164"/>
                </a:solidFill>
                <a:latin typeface="+mn-lt"/>
              </a:rPr>
              <a:t>ECCN</a:t>
            </a:r>
          </a:p>
        </p:txBody>
      </p:sp>
    </p:spTree>
    <p:extLst>
      <p:ext uri="{BB962C8B-B14F-4D97-AF65-F5344CB8AC3E}">
        <p14:creationId xmlns:p14="http://schemas.microsoft.com/office/powerpoint/2010/main" val="68608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4711E-1E8F-84DA-13BA-C3741CCF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8837C-0B74-8A2C-55FE-B122A6F1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7479107" cy="740258"/>
          </a:xfrm>
        </p:spPr>
        <p:txBody>
          <a:bodyPr/>
          <a:lstStyle/>
          <a:p>
            <a:r>
              <a:rPr lang="fr-FR" dirty="0"/>
              <a:t>ATELIER : CONTRIBUER SUR VIKIDIA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F55C52-3875-6818-1F2B-9436E9CB5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209800"/>
            <a:ext cx="2230800" cy="2514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BF6213-82BE-F467-8F16-ADFB54594F04}"/>
              </a:ext>
            </a:extLst>
          </p:cNvPr>
          <p:cNvSpPr txBox="1"/>
          <p:nvPr/>
        </p:nvSpPr>
        <p:spPr>
          <a:xfrm>
            <a:off x="3200400" y="1295400"/>
            <a:ext cx="533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Choisir un article à compléter ou à créer</a:t>
            </a:r>
          </a:p>
          <a:p>
            <a:endParaRPr lang="fr-FR" b="1" dirty="0"/>
          </a:p>
          <a:p>
            <a:endParaRPr lang="fr-FR" b="1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b="1" dirty="0"/>
              <a:t>Lire la charte « Article de qualité »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Se connecter :</a:t>
            </a:r>
          </a:p>
          <a:p>
            <a:pPr lvl="3"/>
            <a:r>
              <a:rPr lang="fr-FR" sz="1600" dirty="0"/>
              <a:t>	M21D01 Groupe01</a:t>
            </a:r>
          </a:p>
          <a:p>
            <a:pPr lvl="3"/>
            <a:r>
              <a:rPr lang="fr-FR" sz="1600" dirty="0"/>
              <a:t>	M21D02 Groupe02</a:t>
            </a:r>
          </a:p>
          <a:p>
            <a:pPr lvl="3"/>
            <a:r>
              <a:rPr lang="fr-FR" sz="1600" dirty="0"/>
              <a:t>	M21D03 Groupe03</a:t>
            </a:r>
          </a:p>
          <a:p>
            <a:pPr lvl="3"/>
            <a:r>
              <a:rPr lang="fr-FR" sz="1600" dirty="0"/>
              <a:t>	M21D04 Groupe04</a:t>
            </a:r>
          </a:p>
          <a:p>
            <a:pPr lvl="3"/>
            <a:r>
              <a:rPr lang="fr-FR" sz="1600" dirty="0"/>
              <a:t>	M21D05 Groupe05</a:t>
            </a:r>
          </a:p>
          <a:p>
            <a:pPr lvl="3"/>
            <a:r>
              <a:rPr lang="fr-FR" sz="1600" dirty="0"/>
              <a:t>	</a:t>
            </a:r>
            <a:r>
              <a:rPr lang="fr-FR" sz="1600"/>
              <a:t>M21D06 Groupe06</a:t>
            </a:r>
          </a:p>
          <a:p>
            <a:pPr lvl="3"/>
            <a:endParaRPr lang="fr-FR" sz="1600" dirty="0"/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fr-FR" b="1" dirty="0"/>
              <a:t>Ajouter une adresse mail jetable</a:t>
            </a:r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18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DBEC9-8C27-EA85-6D27-8012BE1C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6793307" cy="587858"/>
          </a:xfrm>
        </p:spPr>
        <p:txBody>
          <a:bodyPr/>
          <a:lstStyle/>
          <a:p>
            <a:r>
              <a:rPr lang="fr-FR" dirty="0"/>
              <a:t>5 principes fondateurs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2C53D4-C928-846A-18D5-6D774CDB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Wikipédia est une encyclopédie : sources fiables. pas de travail inédit </a:t>
            </a:r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Wikipédia recherche la neutralité de point de vue : plusieurs sources ; pas d’auto-promotion</a:t>
            </a:r>
          </a:p>
          <a:p>
            <a:endParaRPr lang="fr-FR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Wikipédia est publiée sous licence libre </a:t>
            </a:r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Wikipédia est un projet collaboratif qui suit des règles de savoir-vivre </a:t>
            </a:r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Wikipédia n’a pas d’autres règles fixes que les cinq principes fondateurs</a:t>
            </a:r>
          </a:p>
        </p:txBody>
      </p:sp>
    </p:spTree>
    <p:extLst>
      <p:ext uri="{BB962C8B-B14F-4D97-AF65-F5344CB8AC3E}">
        <p14:creationId xmlns:p14="http://schemas.microsoft.com/office/powerpoint/2010/main" val="226339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875FE-063A-89C8-29BE-9D4ED487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7631507" cy="615553"/>
          </a:xfrm>
        </p:spPr>
        <p:txBody>
          <a:bodyPr/>
          <a:lstStyle/>
          <a:p>
            <a:r>
              <a:rPr lang="fr-FR" dirty="0"/>
              <a:t>Un article de Vikidia doit être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18E33C3-3AE0-AFB9-8770-CE5E38BDA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90" y="2005488"/>
            <a:ext cx="7886700" cy="393811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Encyclopédique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Neutre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Vérifiable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Structuré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En accord avec le droit d’auteur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Ecrit correctement et adapté à son public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Être relié à d’autres articles</a:t>
            </a:r>
          </a:p>
          <a:p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Demander une relecture avant mise en ligne !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6031660-B2BC-91B5-A364-F496F1D74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273486"/>
              </p:ext>
            </p:extLst>
          </p:nvPr>
        </p:nvGraphicFramePr>
        <p:xfrm>
          <a:off x="1615441" y="1680570"/>
          <a:ext cx="8613596" cy="3358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22670" imgH="2388209" progId="Word.Document.12">
                  <p:embed/>
                </p:oleObj>
              </mc:Choice>
              <mc:Fallback>
                <p:oleObj name="Document" r:id="rId2" imgW="6122670" imgH="2388209" progId="Word.Documen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318296C7-603E-8F6A-C2A2-A5AF9E41D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5441" y="1680570"/>
                        <a:ext cx="8613596" cy="3358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13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4448A-309A-22FC-6B78-F478DD28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répartir le travail</a:t>
            </a: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18296C7-603E-8F6A-C2A2-A5AF9E41D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93936"/>
              </p:ext>
            </p:extLst>
          </p:nvPr>
        </p:nvGraphicFramePr>
        <p:xfrm>
          <a:off x="762000" y="2057400"/>
          <a:ext cx="7271167" cy="283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22670" imgH="2388209" progId="Word.Document.12">
                  <p:embed/>
                </p:oleObj>
              </mc:Choice>
              <mc:Fallback>
                <p:oleObj name="Document" r:id="rId2" imgW="6122670" imgH="2388209" progId="Word.Documen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318296C7-603E-8F6A-C2A2-A5AF9E41D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2057400"/>
                        <a:ext cx="7271167" cy="2835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41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F8CF4-96F4-3533-0B25-5975DFB1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</a:t>
            </a:r>
          </a:p>
        </p:txBody>
      </p:sp>
      <p:sp>
        <p:nvSpPr>
          <p:cNvPr id="3" name="Google Shape;221;p37">
            <a:extLst>
              <a:ext uri="{FF2B5EF4-FFF2-40B4-BE49-F238E27FC236}">
                <a16:creationId xmlns:a16="http://schemas.microsoft.com/office/drawing/2014/main" id="{1D26DEA2-BA7D-C896-B2AD-20DFCC6A1ACC}"/>
              </a:ext>
            </a:extLst>
          </p:cNvPr>
          <p:cNvSpPr txBox="1">
            <a:spLocks/>
          </p:cNvSpPr>
          <p:nvPr/>
        </p:nvSpPr>
        <p:spPr>
          <a:xfrm>
            <a:off x="457200" y="1447800"/>
            <a:ext cx="8520600" cy="3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Remplir son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profil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(possibilité de bannières)</a:t>
            </a:r>
          </a:p>
          <a:p>
            <a:pPr>
              <a:lnSpc>
                <a:spcPct val="150000"/>
              </a:lnSpc>
              <a:buFontTx/>
              <a:buChar char="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Passer par le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brouillon</a:t>
            </a:r>
          </a:p>
          <a:p>
            <a:pPr>
              <a:lnSpc>
                <a:spcPct val="150000"/>
              </a:lnSpc>
              <a:buFontTx/>
              <a:buChar char="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Bien respecter les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principes fondateurs</a:t>
            </a:r>
          </a:p>
          <a:p>
            <a:pPr marL="285750" lvl="2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Attention au </a:t>
            </a:r>
            <a:r>
              <a:rPr lang="fr-FR" sz="2000" b="1" dirty="0"/>
              <a:t>droit d’auteur </a:t>
            </a:r>
            <a:br>
              <a:rPr lang="fr-FR" sz="2000" dirty="0"/>
            </a:br>
            <a:r>
              <a:rPr lang="fr-FR" sz="2000" dirty="0"/>
              <a:t>(pas de copier/coller ; images s de droit)</a:t>
            </a:r>
          </a:p>
          <a:p>
            <a:pPr marL="285750" lvl="2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Citer ses </a:t>
            </a:r>
            <a:r>
              <a:rPr lang="fr-FR" sz="2000" b="1" dirty="0"/>
              <a:t>sources</a:t>
            </a:r>
            <a:r>
              <a:rPr lang="fr-FR" sz="2000" dirty="0"/>
              <a:t> !</a:t>
            </a:r>
          </a:p>
          <a:p>
            <a:pPr marL="285750" lvl="2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Créer des </a:t>
            </a:r>
            <a:r>
              <a:rPr lang="fr-FR" sz="2000" b="1" dirty="0"/>
              <a:t>liens</a:t>
            </a:r>
            <a:r>
              <a:rPr lang="fr-FR" sz="2000" dirty="0"/>
              <a:t> vers d’autres articles</a:t>
            </a:r>
          </a:p>
        </p:txBody>
      </p:sp>
    </p:spTree>
    <p:extLst>
      <p:ext uri="{BB962C8B-B14F-4D97-AF65-F5344CB8AC3E}">
        <p14:creationId xmlns:p14="http://schemas.microsoft.com/office/powerpoint/2010/main" val="96828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265581E6-AF9B-E5D1-8DB6-34E247FA6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1143000"/>
            <a:ext cx="9144000" cy="41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D85CA-D45D-DA69-940A-D2C25153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7250507" cy="664058"/>
          </a:xfrm>
        </p:spPr>
        <p:txBody>
          <a:bodyPr/>
          <a:lstStyle/>
          <a:p>
            <a:r>
              <a:rPr lang="fr-FR" dirty="0"/>
              <a:t>Calendrier des séances – Gr A1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60BE3C-E271-426D-7887-71297F313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062595" cy="3323987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Mardi 30 septembre 2025 9h-12h MOLITOR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Expérimentation projet médiatique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Retour réflexif</a:t>
            </a:r>
          </a:p>
          <a:p>
            <a:endParaRPr lang="fr-FR" dirty="0"/>
          </a:p>
          <a:p>
            <a:r>
              <a:rPr lang="fr-FR" b="1" dirty="0"/>
              <a:t>Mardi 14 octobre 2025 9h-12h MOLITOR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Cadre institutionnel de l’EMI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3768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529E1F8-7BCA-BAA3-D6A4-426F6BAFD20F}"/>
              </a:ext>
            </a:extLst>
          </p:cNvPr>
          <p:cNvSpPr/>
          <p:nvPr/>
        </p:nvSpPr>
        <p:spPr>
          <a:xfrm>
            <a:off x="5007015" y="1939268"/>
            <a:ext cx="3844428" cy="3461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ACE14-334C-4A70-AC44-57FEF89E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54" y="748301"/>
            <a:ext cx="5506491" cy="685800"/>
          </a:xfr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EMI, un terme polysémique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99EFA4-178B-8320-A01A-E5D3E3E790E0}"/>
              </a:ext>
            </a:extLst>
          </p:cNvPr>
          <p:cNvSpPr txBox="1"/>
          <p:nvPr/>
        </p:nvSpPr>
        <p:spPr>
          <a:xfrm>
            <a:off x="447519" y="1550708"/>
            <a:ext cx="4225024" cy="438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Calibri" panose="020F0502020204030204" pitchFamily="34" charset="0"/>
              </a:rPr>
              <a:t>4 domaines de compétences (MENJ, 2015)</a:t>
            </a:r>
          </a:p>
          <a:p>
            <a:endParaRPr lang="en-US" sz="1500" b="1" dirty="0">
              <a:cs typeface="Calibri" panose="020F0502020204030204" pitchFamily="34" charset="0"/>
            </a:endParaRP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Découvrir les médias sous leurs différentes formes 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b="1" dirty="0">
                <a:solidFill>
                  <a:srgbClr val="000000"/>
                </a:solidFill>
              </a:rPr>
              <a:t>éducation aux médias</a:t>
            </a:r>
            <a:r>
              <a:rPr lang="fr-FR" dirty="0">
                <a:solidFill>
                  <a:srgbClr val="000000"/>
                </a:solidFill>
              </a:rPr>
              <a:t>) </a:t>
            </a: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Rechercher, identifier et organiser l’information</a:t>
            </a:r>
            <a:r>
              <a:rPr lang="fr-FR" dirty="0">
                <a:solidFill>
                  <a:srgbClr val="000000"/>
                </a:solidFill>
              </a:rPr>
              <a:t> (</a:t>
            </a:r>
            <a:r>
              <a:rPr lang="fr-FR" b="1" dirty="0">
                <a:solidFill>
                  <a:srgbClr val="000000"/>
                </a:solidFill>
              </a:rPr>
              <a:t>éducation à l’info-documentation</a:t>
            </a:r>
            <a:r>
              <a:rPr lang="fr-FR" dirty="0">
                <a:solidFill>
                  <a:srgbClr val="000000"/>
                </a:solidFill>
              </a:rPr>
              <a:t>)</a:t>
            </a: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Découvrir ses droits </a:t>
            </a:r>
            <a:br>
              <a:rPr lang="fr-FR" dirty="0"/>
            </a:br>
            <a:r>
              <a:rPr lang="fr-FR" dirty="0"/>
              <a:t>et ses responsabilités dans l’usage</a:t>
            </a:r>
            <a:br>
              <a:rPr lang="fr-FR" dirty="0"/>
            </a:br>
            <a:r>
              <a:rPr lang="fr-FR" dirty="0"/>
              <a:t>des médias (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b="1" dirty="0">
                <a:solidFill>
                  <a:srgbClr val="000000"/>
                </a:solidFill>
              </a:rPr>
              <a:t>maitrise du numérique</a:t>
            </a:r>
            <a:r>
              <a:rPr lang="fr-FR" dirty="0">
                <a:solidFill>
                  <a:srgbClr val="000000"/>
                </a:solidFill>
              </a:rPr>
              <a:t>)</a:t>
            </a:r>
          </a:p>
          <a:p>
            <a:pPr marL="214313" indent="-214313"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Écrire, créer, publier ; réaliser </a:t>
            </a:r>
            <a:br>
              <a:rPr lang="fr-FR" dirty="0"/>
            </a:br>
            <a:r>
              <a:rPr lang="fr-FR" dirty="0"/>
              <a:t>une production collective </a:t>
            </a: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b="1" dirty="0">
                <a:solidFill>
                  <a:srgbClr val="000000"/>
                </a:solidFill>
              </a:rPr>
              <a:t>soft </a:t>
            </a:r>
            <a:r>
              <a:rPr lang="fr-FR" b="1" dirty="0" err="1">
                <a:solidFill>
                  <a:srgbClr val="000000"/>
                </a:solidFill>
              </a:rPr>
              <a:t>skills</a:t>
            </a:r>
            <a:r>
              <a:rPr lang="fr-FR" dirty="0">
                <a:solidFill>
                  <a:srgbClr val="000000"/>
                </a:solidFill>
              </a:rPr>
              <a:t>)</a:t>
            </a:r>
            <a:endParaRPr lang="fr-FR" b="1" dirty="0"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34BC2C-7B35-0B77-D545-13F0EF51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829" y="5766447"/>
            <a:ext cx="523427" cy="686504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0E84DB38-E340-2655-D8A1-9BA8098E373B}"/>
              </a:ext>
            </a:extLst>
          </p:cNvPr>
          <p:cNvGrpSpPr/>
          <p:nvPr/>
        </p:nvGrpSpPr>
        <p:grpSpPr>
          <a:xfrm>
            <a:off x="5063028" y="2200781"/>
            <a:ext cx="3788415" cy="2938131"/>
            <a:chOff x="5122671" y="1570392"/>
            <a:chExt cx="3788415" cy="2938131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4391898F-EF68-6936-E09E-54448EE60DDA}"/>
                </a:ext>
              </a:extLst>
            </p:cNvPr>
            <p:cNvSpPr/>
            <p:nvPr/>
          </p:nvSpPr>
          <p:spPr>
            <a:xfrm>
              <a:off x="5198095" y="2050805"/>
              <a:ext cx="3534506" cy="567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Information news</a:t>
              </a:r>
              <a:endParaRPr lang="fr-FR" b="1" dirty="0">
                <a:solidFill>
                  <a:srgbClr val="FF0000"/>
                </a:solidFill>
              </a:endParaRPr>
            </a:p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Littératie médiatique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15297D05-54E8-91CD-E150-00EA943FB85E}"/>
                </a:ext>
              </a:extLst>
            </p:cNvPr>
            <p:cNvSpPr/>
            <p:nvPr/>
          </p:nvSpPr>
          <p:spPr>
            <a:xfrm>
              <a:off x="5209857" y="2868490"/>
              <a:ext cx="3534506" cy="567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r>
                <a:rPr lang="fr-FR" dirty="0">
                  <a:solidFill>
                    <a:schemeClr val="tx1"/>
                  </a:solidFill>
                </a:rPr>
                <a:t>Information connaissance</a:t>
              </a:r>
            </a:p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Littératie informationnelle</a:t>
              </a: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C26631C-316A-59C9-F1D2-2B4531605C58}"/>
                </a:ext>
              </a:extLst>
            </p:cNvPr>
            <p:cNvSpPr/>
            <p:nvPr/>
          </p:nvSpPr>
          <p:spPr>
            <a:xfrm>
              <a:off x="5198095" y="3672988"/>
              <a:ext cx="3534506" cy="567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5000" algn="ctr"/>
              <a:endParaRPr lang="fr-FR" dirty="0">
                <a:solidFill>
                  <a:schemeClr val="tx1"/>
                </a:solidFill>
              </a:endParaRPr>
            </a:p>
            <a:p>
              <a:pPr marL="135000" algn="ctr"/>
              <a:r>
                <a:rPr lang="fr-FR" dirty="0">
                  <a:solidFill>
                    <a:schemeClr val="tx1"/>
                  </a:solidFill>
                </a:rPr>
                <a:t>Information data</a:t>
              </a:r>
            </a:p>
            <a:p>
              <a:pPr marL="135000" algn="ctr"/>
              <a:r>
                <a:rPr lang="fr-FR" b="1" dirty="0">
                  <a:solidFill>
                    <a:schemeClr val="tx1"/>
                  </a:solidFill>
                </a:rPr>
                <a:t>Littératie des </a:t>
              </a:r>
              <a:r>
                <a:rPr lang="fr-FR" b="1" dirty="0">
                  <a:solidFill>
                    <a:schemeClr val="tx2"/>
                  </a:solidFill>
                </a:rPr>
                <a:t>données</a:t>
              </a: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Flèche : demi-tour 13">
              <a:extLst>
                <a:ext uri="{FF2B5EF4-FFF2-40B4-BE49-F238E27FC236}">
                  <a16:creationId xmlns:a16="http://schemas.microsoft.com/office/drawing/2014/main" id="{92740AA9-58A8-B88D-06B8-EA749E037C50}"/>
                </a:ext>
              </a:extLst>
            </p:cNvPr>
            <p:cNvSpPr/>
            <p:nvPr/>
          </p:nvSpPr>
          <p:spPr>
            <a:xfrm>
              <a:off x="5376580" y="1570392"/>
              <a:ext cx="3534506" cy="1757365"/>
            </a:xfrm>
            <a:prstGeom prst="uturnArrow">
              <a:avLst>
                <a:gd name="adj1" fmla="val 6694"/>
                <a:gd name="adj2" fmla="val 25000"/>
                <a:gd name="adj3" fmla="val 25000"/>
                <a:gd name="adj4" fmla="val 43750"/>
                <a:gd name="adj5" fmla="val 7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Flèche : demi-tour 14">
              <a:extLst>
                <a:ext uri="{FF2B5EF4-FFF2-40B4-BE49-F238E27FC236}">
                  <a16:creationId xmlns:a16="http://schemas.microsoft.com/office/drawing/2014/main" id="{A26A4EDE-D632-FB3B-F5C7-4BA948744B27}"/>
                </a:ext>
              </a:extLst>
            </p:cNvPr>
            <p:cNvSpPr/>
            <p:nvPr/>
          </p:nvSpPr>
          <p:spPr>
            <a:xfrm rot="10800000">
              <a:off x="5122671" y="3125380"/>
              <a:ext cx="3338141" cy="1383143"/>
            </a:xfrm>
            <a:prstGeom prst="uturnArrow">
              <a:avLst>
                <a:gd name="adj1" fmla="val 6694"/>
                <a:gd name="adj2" fmla="val 25000"/>
                <a:gd name="adj3" fmla="val 25000"/>
                <a:gd name="adj4" fmla="val 43750"/>
                <a:gd name="adj5" fmla="val 7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0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55" y="583026"/>
            <a:ext cx="7130415" cy="120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3200" b="1" spc="-35" dirty="0">
                <a:latin typeface="Calibri"/>
                <a:cs typeface="Calibri"/>
              </a:rPr>
              <a:t>L’EMI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et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Socle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Commun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Connaissances,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Compétences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et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Culture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(SCCCC)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375" y="1888464"/>
            <a:ext cx="7463790" cy="390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4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1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: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LANGAGES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POUR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PENSER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COMMUNIQUER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Comprendre,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s’exprimer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en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utilisant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langue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française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à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l’oral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à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l’écrit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  <a:spcBef>
                <a:spcPts val="180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2: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LANGAGES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POUR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PENSER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COMMUNIQUER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ts val="1800"/>
              </a:lnSpc>
              <a:spcBef>
                <a:spcPts val="55"/>
              </a:spcBef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Organisation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travail personnel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Coopération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réalisation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projets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Médias,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démarches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de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recherche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traitement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l’information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Outils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numériques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pour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échanger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communiquer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  <a:spcBef>
                <a:spcPts val="1739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3: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FORMATION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PERSONNE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CITOYEN</a:t>
            </a:r>
            <a:endParaRPr sz="1500">
              <a:latin typeface="Calibri"/>
              <a:cs typeface="Calibri"/>
            </a:endParaRPr>
          </a:p>
          <a:p>
            <a:pPr marL="12700" marR="59055">
              <a:lnSpc>
                <a:spcPts val="1800"/>
              </a:lnSpc>
              <a:spcBef>
                <a:spcPts val="55"/>
              </a:spcBef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Expression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sensibilité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opinions,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respect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autres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La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règle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droit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Réflexion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et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discernement</a:t>
            </a:r>
            <a:r>
              <a:rPr sz="1500" spc="-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Responsabilité,</a:t>
            </a:r>
            <a:r>
              <a:rPr sz="1500" spc="-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sens</a:t>
            </a:r>
            <a:r>
              <a:rPr sz="1500" spc="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l’engagement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 et de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l’initiative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4: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SYSTÈMES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NATURELS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SYSTÈMES</a:t>
            </a:r>
            <a:r>
              <a:rPr sz="1500" spc="-4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TECHNIQUES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Démarches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scientifiques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  <a:spcBef>
                <a:spcPts val="1800"/>
              </a:spcBef>
            </a:pP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DOMAINE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5: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REPRÉSENTATIONS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MONDE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35" dirty="0">
                <a:solidFill>
                  <a:srgbClr val="4D0F2C"/>
                </a:solidFill>
                <a:latin typeface="Calibri"/>
                <a:cs typeface="Calibri"/>
              </a:rPr>
              <a:t>L’ACTIVITÉ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HUMAINE</a:t>
            </a:r>
            <a:endParaRPr sz="1500">
              <a:latin typeface="Calibri"/>
              <a:cs typeface="Calibri"/>
            </a:endParaRPr>
          </a:p>
          <a:p>
            <a:pPr marL="12700" marR="504825">
              <a:lnSpc>
                <a:spcPts val="1800"/>
              </a:lnSpc>
              <a:spcBef>
                <a:spcPts val="55"/>
              </a:spcBef>
            </a:pPr>
            <a:r>
              <a:rPr sz="1500" spc="-30" dirty="0">
                <a:solidFill>
                  <a:srgbClr val="4D0F2C"/>
                </a:solidFill>
                <a:latin typeface="Calibri"/>
                <a:cs typeface="Calibri"/>
              </a:rPr>
              <a:t>L’espace</a:t>
            </a:r>
            <a:r>
              <a:rPr sz="1500" spc="-2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le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temps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Organisations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et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représentations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du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monde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D0F2C"/>
                </a:solidFill>
                <a:latin typeface="Calibri"/>
                <a:cs typeface="Calibri"/>
              </a:rPr>
              <a:t>-</a:t>
            </a:r>
            <a:r>
              <a:rPr sz="1500" spc="-20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Invention,</a:t>
            </a:r>
            <a:r>
              <a:rPr sz="1500" spc="-15" dirty="0">
                <a:solidFill>
                  <a:srgbClr val="4D0F2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4D0F2C"/>
                </a:solidFill>
                <a:latin typeface="Calibri"/>
                <a:cs typeface="Calibri"/>
              </a:rPr>
              <a:t>élaboration, production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62642-B620-F0F0-C9A3-FEF1C0A7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9600"/>
            <a:ext cx="7555307" cy="492443"/>
          </a:xfrm>
        </p:spPr>
        <p:txBody>
          <a:bodyPr/>
          <a:lstStyle/>
          <a:p>
            <a:r>
              <a:rPr lang="fr-FR" sz="3200" dirty="0"/>
              <a:t>Compétences du socle/ Mise en activité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7C19C2-00FD-FC90-8971-F26B8391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539482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908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093" y="402742"/>
            <a:ext cx="42424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/>
              <a:t>L’EMI</a:t>
            </a:r>
            <a:r>
              <a:rPr sz="3200" spc="-60" dirty="0"/>
              <a:t> </a:t>
            </a:r>
            <a:r>
              <a:rPr sz="3200" dirty="0"/>
              <a:t>dans</a:t>
            </a:r>
            <a:r>
              <a:rPr sz="3200" spc="-65" dirty="0"/>
              <a:t> </a:t>
            </a:r>
            <a:r>
              <a:rPr sz="3200" dirty="0"/>
              <a:t>les</a:t>
            </a:r>
            <a:r>
              <a:rPr sz="3200" spc="-65" dirty="0"/>
              <a:t> </a:t>
            </a:r>
            <a:r>
              <a:rPr sz="3200" spc="-10" dirty="0"/>
              <a:t>cycles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6928" y="1120051"/>
          <a:ext cx="7985124" cy="4461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363855" marR="356870" indent="348615">
                        <a:lnSpc>
                          <a:spcPts val="1410"/>
                        </a:lnSpc>
                        <a:spcBef>
                          <a:spcPts val="29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Culture informationnelle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345440" marR="338455" indent="16510">
                        <a:lnSpc>
                          <a:spcPts val="1410"/>
                        </a:lnSpc>
                        <a:spcBef>
                          <a:spcPts val="29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Productions médiatiques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2735" indent="240665">
                        <a:lnSpc>
                          <a:spcPts val="141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Droits</a:t>
                      </a:r>
                      <a:r>
                        <a:rPr sz="1400" b="1" spc="-5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responsabilités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33045" marR="226695" indent="-635" algn="ctr">
                        <a:lnSpc>
                          <a:spcPct val="836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Espace informationnel</a:t>
                      </a:r>
                      <a:r>
                        <a:rPr sz="1400" b="1" spc="4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médiatique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42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Cycle</a:t>
                      </a:r>
                      <a:r>
                        <a:rPr sz="1400" spc="-15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 </a:t>
                      </a:r>
                      <a:r>
                        <a:rPr sz="1400" spc="-50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157480" marR="100330" indent="-49530">
                        <a:lnSpc>
                          <a:spcPts val="1400"/>
                        </a:lnSpc>
                        <a:spcBef>
                          <a:spcPts val="3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Rechercher,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identifier</a:t>
                      </a:r>
                      <a:r>
                        <a:rPr sz="1400" b="1" spc="2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organiser</a:t>
                      </a:r>
                      <a:r>
                        <a:rPr sz="1400" spc="-2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l’information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246379" marR="238760" indent="-635" algn="ctr">
                        <a:lnSpc>
                          <a:spcPct val="836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Écrire, créer,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publier,</a:t>
                      </a:r>
                      <a:r>
                        <a:rPr sz="1400" spc="-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réaliser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une</a:t>
                      </a:r>
                      <a:r>
                        <a:rPr sz="1400" spc="-5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production collective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118745" indent="1270" algn="ctr">
                        <a:lnSpc>
                          <a:spcPct val="836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Découvrir</a:t>
                      </a:r>
                      <a:r>
                        <a:rPr sz="1400" b="1" spc="-3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ses</a:t>
                      </a:r>
                      <a:r>
                        <a:rPr sz="1400" spc="-4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droits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et</a:t>
                      </a:r>
                      <a:r>
                        <a:rPr sz="1400" spc="-4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ses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responsabilités </a:t>
                      </a:r>
                      <a:r>
                        <a:rPr sz="1400" spc="-20" dirty="0">
                          <a:latin typeface="Calibri"/>
                          <a:cs typeface="Calibri"/>
                          <a:hlinkClick r:id="rId2"/>
                        </a:rPr>
                        <a:t>dans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l’usage</a:t>
                      </a:r>
                      <a:r>
                        <a:rPr sz="1400" spc="-3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des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médias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131445" indent="-635" algn="ctr">
                        <a:lnSpc>
                          <a:spcPct val="837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Découvrir</a:t>
                      </a:r>
                      <a:r>
                        <a:rPr sz="1400" b="1" spc="-5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spc="-20" dirty="0">
                          <a:latin typeface="Calibri"/>
                          <a:cs typeface="Calibri"/>
                          <a:hlinkClick r:id="rId2"/>
                        </a:rPr>
                        <a:t>s’approprier</a:t>
                      </a:r>
                      <a:r>
                        <a:rPr sz="1400" spc="4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un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espace informationnel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et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 un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environnement</a:t>
                      </a:r>
                      <a:r>
                        <a:rPr sz="1400" spc="-4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de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travail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Découvrir</a:t>
                      </a:r>
                      <a:r>
                        <a:rPr sz="1400" b="1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les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médias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4645" marR="328295" algn="ctr">
                        <a:lnSpc>
                          <a:spcPts val="14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sous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toutes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 ses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formes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96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Cycle</a:t>
                      </a:r>
                      <a:r>
                        <a:rPr sz="1400" spc="-15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 </a:t>
                      </a:r>
                      <a:r>
                        <a:rPr sz="1400" spc="-50" dirty="0">
                          <a:solidFill>
                            <a:srgbClr val="00007F"/>
                          </a:solidFill>
                          <a:latin typeface="Arial MT"/>
                          <a:cs typeface="Arial MT"/>
                          <a:hlinkClick r:id="rId2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109855" indent="-41275">
                        <a:lnSpc>
                          <a:spcPts val="1400"/>
                        </a:lnSpc>
                        <a:spcBef>
                          <a:spcPts val="3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Rechercher,</a:t>
                      </a:r>
                      <a:r>
                        <a:rPr sz="1400" spc="-3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exploiter</a:t>
                      </a: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organiser</a:t>
                      </a:r>
                      <a:r>
                        <a:rPr sz="1400" spc="-2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l’information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 marR="238760" indent="-635" algn="ctr">
                        <a:lnSpc>
                          <a:spcPct val="835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Écrire, créer,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publier,</a:t>
                      </a:r>
                      <a:r>
                        <a:rPr sz="1400" spc="-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réaliser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une</a:t>
                      </a:r>
                      <a:r>
                        <a:rPr sz="1400" spc="-5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production collective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745" algn="ctr">
                        <a:lnSpc>
                          <a:spcPct val="835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Connaître</a:t>
                      </a:r>
                      <a:r>
                        <a:rPr sz="1400" b="1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ses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droits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et</a:t>
                      </a:r>
                      <a:r>
                        <a:rPr sz="1400" spc="-4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ses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responsabilités </a:t>
                      </a:r>
                      <a:r>
                        <a:rPr sz="1400" spc="-20" dirty="0">
                          <a:latin typeface="Calibri"/>
                          <a:cs typeface="Calibri"/>
                          <a:hlinkClick r:id="rId2"/>
                        </a:rPr>
                        <a:t>dans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l’usage</a:t>
                      </a:r>
                      <a:r>
                        <a:rPr sz="1400" spc="-3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des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médias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 marR="131445" indent="635" algn="ctr">
                        <a:lnSpc>
                          <a:spcPct val="837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  <a:hlinkClick r:id="rId2"/>
                        </a:rPr>
                        <a:t>S’approprier</a:t>
                      </a:r>
                      <a:r>
                        <a:rPr sz="1400" b="1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et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comprendre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un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espace informationnel</a:t>
                      </a:r>
                      <a:r>
                        <a:rPr sz="1400" spc="-3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  <a:hlinkClick r:id="rId2"/>
                        </a:rPr>
                        <a:t>et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 un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environnement</a:t>
                      </a:r>
                      <a:r>
                        <a:rPr sz="1400" spc="-4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de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travail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  <a:hlinkClick r:id="rId2"/>
                        </a:rPr>
                        <a:t>Comprendre</a:t>
                      </a:r>
                      <a:r>
                        <a:rPr sz="1400" b="1" spc="-45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6845" marR="150495" algn="ctr">
                        <a:lnSpc>
                          <a:spcPts val="1400"/>
                        </a:lnSpc>
                        <a:spcBef>
                          <a:spcPts val="1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fonctionnement</a:t>
                      </a:r>
                      <a:r>
                        <a:rPr sz="1400" spc="-50" dirty="0"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  <a:hlinkClick r:id="rId2"/>
                        </a:rPr>
                        <a:t>des </a:t>
                      </a:r>
                      <a:r>
                        <a:rPr sz="1400" spc="-10" dirty="0">
                          <a:latin typeface="Calibri"/>
                          <a:cs typeface="Calibri"/>
                          <a:hlinkClick r:id="rId2"/>
                        </a:rPr>
                        <a:t>médias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63E95-04BE-8ED8-C241-BC6D80B5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7098107" cy="635000"/>
          </a:xfrm>
        </p:spPr>
        <p:txBody>
          <a:bodyPr/>
          <a:lstStyle/>
          <a:p>
            <a:r>
              <a:rPr lang="fr-FR" dirty="0"/>
              <a:t>Programmes EMC – cycle 2 et 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27501D-3CFB-3371-3451-AAF6A14E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24049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8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4BC3D-5B82-1DC3-B23E-B67D565BB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17B77-D2E2-8B0E-F614-F78CF3E6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3897707" cy="492443"/>
          </a:xfrm>
        </p:spPr>
        <p:txBody>
          <a:bodyPr/>
          <a:lstStyle/>
          <a:p>
            <a:r>
              <a:rPr lang="fr-FR" sz="3200" dirty="0"/>
              <a:t>CM1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463D66-16FA-94A1-29BD-F8DA0C8D6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622"/>
            <a:ext cx="4054433" cy="50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D14258-EF63-1444-FDA5-ADBA5DBD8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33400"/>
            <a:ext cx="4054433" cy="59873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F69FA3-1E98-552D-984A-A3FD9F480D0E}"/>
              </a:ext>
            </a:extLst>
          </p:cNvPr>
          <p:cNvSpPr txBox="1"/>
          <p:nvPr/>
        </p:nvSpPr>
        <p:spPr>
          <a:xfrm>
            <a:off x="979093" y="6019800"/>
            <a:ext cx="29071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45164"/>
                </a:solidFill>
                <a:latin typeface="+mn-lt"/>
              </a:rPr>
              <a:t>Nouveau programme d’EMC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704271-1CC0-2673-7270-E92835E99177}"/>
              </a:ext>
            </a:extLst>
          </p:cNvPr>
          <p:cNvSpPr txBox="1"/>
          <p:nvPr/>
        </p:nvSpPr>
        <p:spPr>
          <a:xfrm>
            <a:off x="5486400" y="6282086"/>
            <a:ext cx="28840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E45164"/>
                </a:solidFill>
                <a:latin typeface="+mn-lt"/>
              </a:rPr>
              <a:t>ECCN</a:t>
            </a:r>
          </a:p>
        </p:txBody>
      </p:sp>
    </p:spTree>
    <p:extLst>
      <p:ext uri="{BB962C8B-B14F-4D97-AF65-F5344CB8AC3E}">
        <p14:creationId xmlns:p14="http://schemas.microsoft.com/office/powerpoint/2010/main" val="154066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3CB9D1-74B7-E563-0524-2DF6CAC1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93" y="402742"/>
            <a:ext cx="6869507" cy="635000"/>
          </a:xfrm>
        </p:spPr>
        <p:txBody>
          <a:bodyPr/>
          <a:lstStyle/>
          <a:p>
            <a:r>
              <a:rPr lang="fr-FR" dirty="0"/>
              <a:t>Compétences travaillées – S1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577519-6242-2F1F-3E4A-B203FF5F9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062595" cy="3046988"/>
          </a:xfrm>
        </p:spPr>
        <p:txBody>
          <a:bodyPr/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Comprendre la fabrication de l’information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Vérifier les sources et s’initier à un esprit critique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Hiérarchiser et sélectionner l’information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Comprendre les responsabilités liées à la publication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Coopérer, développer des compétences orales et écrites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81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980</Words>
  <Application>Microsoft Office PowerPoint</Application>
  <PresentationFormat>Affichage à l'écran (4:3)</PresentationFormat>
  <Paragraphs>156</Paragraphs>
  <Slides>19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Aptos</vt:lpstr>
      <vt:lpstr>Arial</vt:lpstr>
      <vt:lpstr>Arial MT</vt:lpstr>
      <vt:lpstr>Calibri</vt:lpstr>
      <vt:lpstr>Courier New</vt:lpstr>
      <vt:lpstr>Sagona Book</vt:lpstr>
      <vt:lpstr>Symbol</vt:lpstr>
      <vt:lpstr>Times New Roman</vt:lpstr>
      <vt:lpstr>Wingdings</vt:lpstr>
      <vt:lpstr>Office Theme</vt:lpstr>
      <vt:lpstr>Document</vt:lpstr>
      <vt:lpstr>EMI et 1er degré</vt:lpstr>
      <vt:lpstr>Calendrier des séances – Gr A1</vt:lpstr>
      <vt:lpstr>EMI, un terme polysémique</vt:lpstr>
      <vt:lpstr>L’EMI et Socle Commun de Connaissances, de Compétences et de Culture (SCCCC)</vt:lpstr>
      <vt:lpstr>Compétences du socle/ Mise en activité</vt:lpstr>
      <vt:lpstr>L’EMI dans les cycles</vt:lpstr>
      <vt:lpstr>Programmes EMC – cycle 2 et 3</vt:lpstr>
      <vt:lpstr>CM1</vt:lpstr>
      <vt:lpstr>Compétences travaillées – S1</vt:lpstr>
      <vt:lpstr>Compétences évaluées – S2</vt:lpstr>
      <vt:lpstr>Compétences évaluées – S2</vt:lpstr>
      <vt:lpstr>Priorités institutionnelles</vt:lpstr>
      <vt:lpstr>CM1</vt:lpstr>
      <vt:lpstr>ATELIER : CONTRIBUER SUR VIKIDIA</vt:lpstr>
      <vt:lpstr>5 principes fondateurs</vt:lpstr>
      <vt:lpstr>Un article de Vikidia doit être</vt:lpstr>
      <vt:lpstr>Se répartir le travail</vt:lpstr>
      <vt:lpstr>CONSIGNES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Florence Colin</cp:lastModifiedBy>
  <cp:revision>22</cp:revision>
  <dcterms:created xsi:type="dcterms:W3CDTF">2024-12-08T07:22:23Z</dcterms:created>
  <dcterms:modified xsi:type="dcterms:W3CDTF">2025-09-29T14:45:06Z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6.4</vt:lpwstr>
  </property>
  <property fmtid="{D5CDD505-2E9C-101B-9397-08002B2CF9AE}" pid="5" name="LastSaved">
    <vt:filetime>2022-02-13T00:00:00Z</vt:filetime>
  </property>
</Properties>
</file>